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7"/>
  </p:notesMasterIdLst>
  <p:sldIdLst>
    <p:sldId id="324" r:id="rId2"/>
    <p:sldId id="318" r:id="rId3"/>
    <p:sldId id="316" r:id="rId4"/>
    <p:sldId id="319" r:id="rId5"/>
    <p:sldId id="376" r:id="rId6"/>
    <p:sldId id="377" r:id="rId7"/>
    <p:sldId id="320" r:id="rId8"/>
    <p:sldId id="322" r:id="rId9"/>
    <p:sldId id="323" r:id="rId10"/>
    <p:sldId id="326" r:id="rId11"/>
    <p:sldId id="328" r:id="rId12"/>
    <p:sldId id="327" r:id="rId13"/>
    <p:sldId id="329" r:id="rId14"/>
    <p:sldId id="330" r:id="rId15"/>
    <p:sldId id="331" r:id="rId16"/>
    <p:sldId id="332" r:id="rId17"/>
    <p:sldId id="333" r:id="rId18"/>
    <p:sldId id="370" r:id="rId19"/>
    <p:sldId id="334" r:id="rId20"/>
    <p:sldId id="371" r:id="rId21"/>
    <p:sldId id="373" r:id="rId22"/>
    <p:sldId id="374" r:id="rId23"/>
    <p:sldId id="375" r:id="rId24"/>
    <p:sldId id="272" r:id="rId25"/>
    <p:sldId id="274" r:id="rId26"/>
    <p:sldId id="275" r:id="rId27"/>
    <p:sldId id="276" r:id="rId28"/>
    <p:sldId id="283" r:id="rId29"/>
    <p:sldId id="284" r:id="rId30"/>
    <p:sldId id="277" r:id="rId31"/>
    <p:sldId id="278" r:id="rId32"/>
    <p:sldId id="279" r:id="rId33"/>
    <p:sldId id="280" r:id="rId34"/>
    <p:sldId id="282" r:id="rId35"/>
    <p:sldId id="286" r:id="rId36"/>
    <p:sldId id="287" r:id="rId37"/>
    <p:sldId id="289" r:id="rId38"/>
    <p:sldId id="290" r:id="rId39"/>
    <p:sldId id="293" r:id="rId40"/>
    <p:sldId id="295" r:id="rId41"/>
    <p:sldId id="291" r:id="rId42"/>
    <p:sldId id="296" r:id="rId43"/>
    <p:sldId id="297" r:id="rId44"/>
    <p:sldId id="300" r:id="rId45"/>
    <p:sldId id="301" r:id="rId46"/>
    <p:sldId id="303" r:id="rId47"/>
    <p:sldId id="305" r:id="rId48"/>
    <p:sldId id="306" r:id="rId49"/>
    <p:sldId id="307" r:id="rId50"/>
    <p:sldId id="308" r:id="rId51"/>
    <p:sldId id="309" r:id="rId52"/>
    <p:sldId id="310" r:id="rId53"/>
    <p:sldId id="311" r:id="rId54"/>
    <p:sldId id="312" r:id="rId55"/>
    <p:sldId id="314" r:id="rId56"/>
  </p:sldIdLst>
  <p:sldSz cx="9144000" cy="5143500" type="screen16x9"/>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25" autoAdjust="0"/>
    <p:restoredTop sz="94723" autoAdjust="0"/>
  </p:normalViewPr>
  <p:slideViewPr>
    <p:cSldViewPr>
      <p:cViewPr varScale="1">
        <p:scale>
          <a:sx n="90" d="100"/>
          <a:sy n="90" d="100"/>
        </p:scale>
        <p:origin x="-148" y="-92"/>
      </p:cViewPr>
      <p:guideLst>
        <p:guide orient="horz" pos="1620"/>
        <p:guide pos="2880"/>
      </p:guideLst>
    </p:cSldViewPr>
  </p:slideViewPr>
  <p:outlineViewPr>
    <p:cViewPr>
      <p:scale>
        <a:sx n="33" d="100"/>
        <a:sy n="33" d="100"/>
      </p:scale>
      <p:origin x="0" y="2268"/>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A06F997D-84CA-48C6-8691-643DA11AE662}" type="datetimeFigureOut">
              <a:rPr lang="en-US" smtClean="0"/>
              <a:pPr/>
              <a:t>4/28/2017</a:t>
            </a:fld>
            <a:endParaRPr lang="en-US"/>
          </a:p>
        </p:txBody>
      </p:sp>
      <p:sp>
        <p:nvSpPr>
          <p:cNvPr id="4" name="Slide Image Placeholder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5E7C2B9F-0EF8-4AEB-AB35-42A6E80CCA7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Need to get with Ed on this one.</a:t>
            </a:r>
            <a:endParaRPr lang="en-US" dirty="0"/>
          </a:p>
        </p:txBody>
      </p:sp>
      <p:sp>
        <p:nvSpPr>
          <p:cNvPr id="4" name="Slide Number Placeholder 3"/>
          <p:cNvSpPr>
            <a:spLocks noGrp="1"/>
          </p:cNvSpPr>
          <p:nvPr>
            <p:ph type="sldNum" sz="quarter" idx="10"/>
          </p:nvPr>
        </p:nvSpPr>
        <p:spPr/>
        <p:txBody>
          <a:bodyPr/>
          <a:lstStyle/>
          <a:p>
            <a:fld id="{5E7C2B9F-0EF8-4AEB-AB35-42A6E80CCA75}" type="slidenum">
              <a:rPr lang="en-US" smtClean="0"/>
              <a:pPr/>
              <a:t>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028700"/>
            <a:ext cx="7851648" cy="13716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2421402"/>
            <a:ext cx="7854696" cy="131445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BC332E61-FDF7-4CD7-AC86-14625A0C6652}" type="datetimeFigureOut">
              <a:rPr lang="en-US" smtClean="0"/>
              <a:pPr/>
              <a:t>4/28/2017</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86EA41E6-F3AD-4298-979E-8D53E1AB0964}"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C332E61-FDF7-4CD7-AC86-14625A0C6652}" type="datetimeFigureOut">
              <a:rPr lang="en-US" smtClean="0"/>
              <a:pPr/>
              <a:t>4/28/2017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EA41E6-F3AD-4298-979E-8D53E1AB096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5801"/>
            <a:ext cx="2057400" cy="3908822"/>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85801"/>
            <a:ext cx="6019800" cy="3908822"/>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C332E61-FDF7-4CD7-AC86-14625A0C6652}" type="datetimeFigureOut">
              <a:rPr lang="en-US" smtClean="0"/>
              <a:pPr/>
              <a:t>4/28/2017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EA41E6-F3AD-4298-979E-8D53E1AB096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C332E61-FDF7-4CD7-AC86-14625A0C6652}" type="datetimeFigureOut">
              <a:rPr lang="en-US" smtClean="0"/>
              <a:pPr/>
              <a:t>4/28/2017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EA41E6-F3AD-4298-979E-8D53E1AB096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987552"/>
            <a:ext cx="7772400" cy="1021842"/>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028499"/>
            <a:ext cx="7772400" cy="1132284"/>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BC332E61-FDF7-4CD7-AC86-14625A0C6652}" type="datetimeFigureOut">
              <a:rPr lang="en-US" smtClean="0"/>
              <a:pPr/>
              <a:t>4/28/2017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EA41E6-F3AD-4298-979E-8D53E1AB0964}"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229600" cy="85725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440064"/>
            <a:ext cx="4038600" cy="332613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40064"/>
            <a:ext cx="4038600" cy="332613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C332E61-FDF7-4CD7-AC86-14625A0C6652}" type="datetimeFigureOut">
              <a:rPr lang="en-US" smtClean="0"/>
              <a:pPr/>
              <a:t>4/28/2017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EA41E6-F3AD-4298-979E-8D53E1AB096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229600" cy="85725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391436"/>
            <a:ext cx="4040188" cy="494514"/>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9" y="1394819"/>
            <a:ext cx="4041775" cy="49113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885951"/>
            <a:ext cx="4040188" cy="288429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9" y="1885951"/>
            <a:ext cx="4041775" cy="288429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BC332E61-FDF7-4CD7-AC86-14625A0C6652}" type="datetimeFigureOut">
              <a:rPr lang="en-US" smtClean="0"/>
              <a:pPr/>
              <a:t>4/28/2017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EA41E6-F3AD-4298-979E-8D53E1AB096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305800" cy="85725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C332E61-FDF7-4CD7-AC86-14625A0C6652}" type="datetimeFigureOut">
              <a:rPr lang="en-US" smtClean="0"/>
              <a:pPr/>
              <a:t>4/28/2017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EA41E6-F3AD-4298-979E-8D53E1AB096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332E61-FDF7-4CD7-AC86-14625A0C6652}" type="datetimeFigureOut">
              <a:rPr lang="en-US" smtClean="0"/>
              <a:pPr/>
              <a:t>4/28/2017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EA41E6-F3AD-4298-979E-8D53E1AB096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385765"/>
            <a:ext cx="2743200" cy="871538"/>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257300"/>
            <a:ext cx="2743200" cy="3429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257300"/>
            <a:ext cx="5111750" cy="3429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C332E61-FDF7-4CD7-AC86-14625A0C6652}" type="datetimeFigureOut">
              <a:rPr lang="en-US" smtClean="0"/>
              <a:pPr/>
              <a:t>4/28/2017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EA41E6-F3AD-4298-979E-8D53E1AB096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831058"/>
            <a:ext cx="5257800" cy="30861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4019827"/>
            <a:ext cx="155448" cy="116586"/>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882747"/>
            <a:ext cx="2212848" cy="1186966"/>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121589"/>
            <a:ext cx="2209800" cy="163449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C332E61-FDF7-4CD7-AC86-14625A0C6652}" type="datetimeFigureOut">
              <a:rPr lang="en-US" smtClean="0"/>
              <a:pPr/>
              <a:t>4/28/2017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4767264"/>
            <a:ext cx="609600" cy="273844"/>
          </a:xfrm>
        </p:spPr>
        <p:txBody>
          <a:bodyPr/>
          <a:lstStyle/>
          <a:p>
            <a:fld id="{86EA41E6-F3AD-4298-979E-8D53E1AB0964}" type="slidenum">
              <a:rPr lang="en-US" smtClean="0"/>
              <a:pPr/>
              <a:t>‹#›</a:t>
            </a:fld>
            <a:endParaRPr lang="en-US"/>
          </a:p>
        </p:txBody>
      </p:sp>
      <p:sp>
        <p:nvSpPr>
          <p:cNvPr id="3" name="Picture Placeholder 2"/>
          <p:cNvSpPr>
            <a:spLocks noGrp="1"/>
          </p:cNvSpPr>
          <p:nvPr>
            <p:ph type="pic" idx="1"/>
          </p:nvPr>
        </p:nvSpPr>
        <p:spPr>
          <a:xfrm rot="420000">
            <a:off x="3485793" y="899638"/>
            <a:ext cx="4617720" cy="294894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4362451"/>
            <a:ext cx="9163050" cy="78105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4664870"/>
            <a:ext cx="4762500" cy="478632"/>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5357"/>
            <a:ext cx="9163050" cy="78105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5357"/>
            <a:ext cx="4762500" cy="478632"/>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528066"/>
            <a:ext cx="8229600" cy="85725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51610"/>
            <a:ext cx="8229600" cy="329184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4767264"/>
            <a:ext cx="2133600" cy="273844"/>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BC332E61-FDF7-4CD7-AC86-14625A0C6652}" type="datetimeFigureOut">
              <a:rPr lang="en-US" smtClean="0"/>
              <a:pPr/>
              <a:t>4/28/2017</a:t>
            </a:fld>
            <a:endParaRPr lang="en-US"/>
          </a:p>
        </p:txBody>
      </p:sp>
      <p:sp>
        <p:nvSpPr>
          <p:cNvPr id="22" name="Footer Placeholder 21"/>
          <p:cNvSpPr>
            <a:spLocks noGrp="1"/>
          </p:cNvSpPr>
          <p:nvPr>
            <p:ph type="ftr" sz="quarter" idx="3"/>
          </p:nvPr>
        </p:nvSpPr>
        <p:spPr>
          <a:xfrm>
            <a:off x="2667000" y="4767264"/>
            <a:ext cx="3352800" cy="273844"/>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4767264"/>
            <a:ext cx="762000" cy="273844"/>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86EA41E6-F3AD-4298-979E-8D53E1AB0964}" type="slidenum">
              <a:rPr lang="en-US" smtClean="0"/>
              <a:pPr/>
              <a:t>‹#›</a:t>
            </a:fld>
            <a:endParaRPr lang="en-US"/>
          </a:p>
        </p:txBody>
      </p:sp>
      <p:grpSp>
        <p:nvGrpSpPr>
          <p:cNvPr id="2" name="Group 1"/>
          <p:cNvGrpSpPr/>
          <p:nvPr/>
        </p:nvGrpSpPr>
        <p:grpSpPr>
          <a:xfrm>
            <a:off x="-19017" y="151806"/>
            <a:ext cx="9180548" cy="486918"/>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3.xml"/><Relationship Id="rId1" Type="http://schemas.openxmlformats.org/officeDocument/2006/relationships/tags" Target="../tags/tag1.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image_221_lg.jpg"/>
          <p:cNvPicPr>
            <a:picLocks noChangeAspect="1"/>
          </p:cNvPicPr>
          <p:nvPr/>
        </p:nvPicPr>
        <p:blipFill>
          <a:blip r:embed="rId2" cstate="print"/>
          <a:stretch>
            <a:fillRect/>
          </a:stretch>
        </p:blipFill>
        <p:spPr>
          <a:xfrm>
            <a:off x="285750" y="0"/>
            <a:ext cx="8572500" cy="5143500"/>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
        <p:nvSpPr>
          <p:cNvPr id="5" name="Rectangle 4"/>
          <p:cNvSpPr/>
          <p:nvPr/>
        </p:nvSpPr>
        <p:spPr>
          <a:xfrm>
            <a:off x="4495800" y="4686300"/>
            <a:ext cx="4343400" cy="400110"/>
          </a:xfrm>
          <a:prstGeom prst="rect">
            <a:avLst/>
          </a:prstGeom>
          <a:noFill/>
          <a:ln>
            <a:noFill/>
          </a:ln>
          <a:effectLst/>
        </p:spPr>
        <p:txBody>
          <a:bodyPr wrap="square" lIns="91440" tIns="45720" rIns="91440" bIns="45720">
            <a:spAutoFit/>
            <a:scene3d>
              <a:camera prst="orthographicFront"/>
              <a:lightRig rig="soft" dir="t">
                <a:rot lat="0" lon="0" rev="10800000"/>
              </a:lightRig>
            </a:scene3d>
            <a:sp3d extrusionH="57150">
              <a:bevelT w="27940" h="12700" prst="coolSlant"/>
              <a:contourClr>
                <a:srgbClr val="DDDDDD"/>
              </a:contourClr>
            </a:sp3d>
          </a:bodyPr>
          <a:lstStyle/>
          <a:p>
            <a:pPr algn="ctr"/>
            <a:r>
              <a:rPr lang="en-US" sz="2000" b="1" cap="none" spc="150" dirty="0" smtClean="0">
                <a:ln w="11430"/>
                <a:solidFill>
                  <a:srgbClr val="F8F8F8"/>
                </a:solidFill>
                <a:effectLst>
                  <a:outerShdw blurRad="50800" dist="38100" dir="16200000" rotWithShape="0">
                    <a:prstClr val="black">
                      <a:alpha val="40000"/>
                    </a:prstClr>
                  </a:outerShdw>
                  <a:reflection blurRad="6350" stA="55000" endA="300" endPos="45500" dir="5400000" sy="-100000" algn="bl" rotWithShape="0"/>
                </a:effectLst>
              </a:rPr>
              <a:t>ERP/QMS by PMI Aerospace </a:t>
            </a:r>
            <a:endParaRPr lang="en-US" sz="2000" b="1" cap="none" spc="150" dirty="0">
              <a:ln w="11430"/>
              <a:solidFill>
                <a:srgbClr val="F8F8F8"/>
              </a:solidFill>
              <a:effectLst>
                <a:outerShdw blurRad="50800" dist="38100" dir="16200000" rotWithShape="0">
                  <a:prstClr val="black">
                    <a:alpha val="40000"/>
                  </a:prstClr>
                </a:outerShdw>
                <a:reflection blurRad="6350" stA="55000" endA="300" endPos="45500" dir="5400000" sy="-100000" algn="bl" rotWithShape="0"/>
              </a:effectLst>
            </a:endParaRPr>
          </a:p>
        </p:txBody>
      </p:sp>
      <p:sp>
        <p:nvSpPr>
          <p:cNvPr id="6" name="Rectangle 5"/>
          <p:cNvSpPr/>
          <p:nvPr/>
        </p:nvSpPr>
        <p:spPr>
          <a:xfrm>
            <a:off x="0" y="171450"/>
            <a:ext cx="9144000" cy="923330"/>
          </a:xfrm>
          <a:prstGeom prst="rect">
            <a:avLst/>
          </a:prstGeom>
          <a:noFill/>
          <a:ln>
            <a:noFill/>
          </a:ln>
          <a:effectLst/>
        </p:spPr>
        <p:txBody>
          <a:bodyPr wrap="square" lIns="91440" tIns="45720" rIns="91440" bIns="45720">
            <a:spAutoFit/>
            <a:scene3d>
              <a:camera prst="orthographicFront"/>
              <a:lightRig rig="soft" dir="t">
                <a:rot lat="0" lon="0" rev="10800000"/>
              </a:lightRig>
            </a:scene3d>
            <a:sp3d extrusionH="57150">
              <a:bevelT w="27940" h="12700" prst="coolSlant"/>
              <a:contourClr>
                <a:srgbClr val="DDDDDD"/>
              </a:contourClr>
            </a:sp3d>
          </a:bodyPr>
          <a:lstStyle/>
          <a:p>
            <a:pPr algn="ctr"/>
            <a:r>
              <a:rPr lang="en-US" sz="4800" b="1" cap="none" spc="150" dirty="0" smtClean="0">
                <a:ln w="11430"/>
                <a:solidFill>
                  <a:srgbClr val="F8F8F8"/>
                </a:solidFill>
                <a:effectLst>
                  <a:outerShdw blurRad="50800" dist="38100" dir="16200000" rotWithShape="0">
                    <a:prstClr val="black">
                      <a:alpha val="40000"/>
                    </a:prstClr>
                  </a:outerShdw>
                  <a:reflection blurRad="6350" stA="55000" endA="300" endPos="45500" dir="5400000" sy="-100000" algn="bl" rotWithShape="0"/>
                </a:effectLst>
              </a:rPr>
              <a:t>ERP/QMS by PMI Aerospace</a:t>
            </a:r>
            <a:r>
              <a:rPr lang="en-US" sz="5400" b="1" cap="none" spc="150" dirty="0" smtClean="0">
                <a:ln w="11430"/>
                <a:solidFill>
                  <a:srgbClr val="F8F8F8"/>
                </a:solidFill>
                <a:effectLst>
                  <a:outerShdw blurRad="50800" dist="38100" dir="16200000" rotWithShape="0">
                    <a:prstClr val="black">
                      <a:alpha val="40000"/>
                    </a:prstClr>
                  </a:outerShdw>
                  <a:reflection blurRad="6350" stA="55000" endA="300" endPos="45500" dir="5400000" sy="-100000" algn="bl" rotWithShape="0"/>
                </a:effectLst>
              </a:rPr>
              <a:t> </a:t>
            </a:r>
            <a:endParaRPr lang="en-US" sz="5400" b="1" cap="none" spc="150" dirty="0">
              <a:ln w="11430"/>
              <a:solidFill>
                <a:srgbClr val="F8F8F8"/>
              </a:solidFill>
              <a:effectLst>
                <a:outerShdw blurRad="50800" dist="38100" dir="16200000" rotWithShape="0">
                  <a:prstClr val="black">
                    <a:alpha val="40000"/>
                  </a:prstClr>
                </a:outerShdw>
                <a:reflection blurRad="6350" stA="55000" endA="300" endPos="45500" dir="5400000" sy="-100000" algn="bl" rotWithShape="0"/>
              </a:effectLst>
            </a:endParaRPr>
          </a:p>
        </p:txBody>
      </p:sp>
    </p:spTree>
  </p:cSld>
  <p:clrMapOvr>
    <a:masterClrMapping/>
  </p:clrMapOvr>
  <p:transition>
    <p:newsfla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800600" y="4686300"/>
            <a:ext cx="4343400" cy="400110"/>
          </a:xfrm>
          <a:prstGeom prst="rect">
            <a:avLst/>
          </a:prstGeom>
          <a:noFill/>
          <a:ln>
            <a:noFill/>
          </a:ln>
          <a:effectLst/>
        </p:spPr>
        <p:txBody>
          <a:bodyPr wrap="square" lIns="91440" tIns="45720" rIns="91440" bIns="45720">
            <a:spAutoFit/>
            <a:scene3d>
              <a:camera prst="orthographicFront"/>
              <a:lightRig rig="soft" dir="t">
                <a:rot lat="0" lon="0" rev="10800000"/>
              </a:lightRig>
            </a:scene3d>
            <a:sp3d extrusionH="57150">
              <a:bevelT w="27940" h="12700" prst="coolSlant"/>
              <a:contourClr>
                <a:srgbClr val="DDDDDD"/>
              </a:contourClr>
            </a:sp3d>
          </a:bodyPr>
          <a:lstStyle/>
          <a:p>
            <a:pPr algn="ctr"/>
            <a:r>
              <a:rPr lang="en-US" sz="2000" b="1" cap="none" spc="150" dirty="0" smtClean="0">
                <a:ln w="11430"/>
                <a:solidFill>
                  <a:srgbClr val="F8F8F8"/>
                </a:solidFill>
                <a:effectLst>
                  <a:outerShdw blurRad="50800" dist="38100" dir="16200000" rotWithShape="0">
                    <a:prstClr val="black">
                      <a:alpha val="40000"/>
                    </a:prstClr>
                  </a:outerShdw>
                  <a:reflection blurRad="6350" stA="55000" endA="300" endPos="45500" dir="5400000" sy="-100000" algn="bl" rotWithShape="0"/>
                </a:effectLst>
              </a:rPr>
              <a:t>ERP/QMS by PMI Aerospace </a:t>
            </a:r>
            <a:endParaRPr lang="en-US" sz="2000" b="1" cap="none" spc="150" dirty="0">
              <a:ln w="11430"/>
              <a:solidFill>
                <a:srgbClr val="F8F8F8"/>
              </a:solidFill>
              <a:effectLst>
                <a:outerShdw blurRad="50800" dist="38100" dir="16200000" rotWithShape="0">
                  <a:prstClr val="black">
                    <a:alpha val="40000"/>
                  </a:prstClr>
                </a:outerShdw>
                <a:reflection blurRad="6350" stA="55000" endA="300" endPos="45500" dir="5400000" sy="-100000" algn="bl" rotWithShape="0"/>
              </a:effectLst>
            </a:endParaRPr>
          </a:p>
        </p:txBody>
      </p:sp>
      <p:sp>
        <p:nvSpPr>
          <p:cNvPr id="4" name="TextBox 3"/>
          <p:cNvSpPr txBox="1"/>
          <p:nvPr/>
        </p:nvSpPr>
        <p:spPr>
          <a:xfrm>
            <a:off x="0" y="0"/>
            <a:ext cx="6260816" cy="615553"/>
          </a:xfrm>
          <a:prstGeom prst="rect">
            <a:avLst/>
          </a:prstGeom>
          <a:noFill/>
        </p:spPr>
        <p:txBody>
          <a:bodyPr wrap="none" rtlCol="0">
            <a:spAutoFit/>
          </a:bodyPr>
          <a:lstStyle/>
          <a:p>
            <a:r>
              <a:rPr lang="en-US" b="1" i="1" dirty="0" smtClean="0">
                <a:solidFill>
                  <a:schemeClr val="tx1">
                    <a:lumMod val="85000"/>
                  </a:schemeClr>
                </a:solidFill>
                <a:latin typeface="Arial" pitchFamily="34" charset="0"/>
                <a:cs typeface="Arial" pitchFamily="34" charset="0"/>
              </a:rPr>
              <a:t>ERP / QMS by PMI Aerospace</a:t>
            </a:r>
          </a:p>
          <a:p>
            <a:r>
              <a:rPr lang="en-US" sz="1600" b="1" i="1" dirty="0" smtClean="0">
                <a:solidFill>
                  <a:schemeClr val="tx1">
                    <a:lumMod val="85000"/>
                  </a:schemeClr>
                </a:solidFill>
                <a:latin typeface="Arial" pitchFamily="34" charset="0"/>
                <a:cs typeface="Arial" pitchFamily="34" charset="0"/>
              </a:rPr>
              <a:t>Customers, Vendors, Inventory, etc. Menu / Customers Screen</a:t>
            </a:r>
            <a:endParaRPr lang="en-US" sz="1600" dirty="0"/>
          </a:p>
        </p:txBody>
      </p:sp>
      <p:pic>
        <p:nvPicPr>
          <p:cNvPr id="7" name="Picture 2"/>
          <p:cNvPicPr>
            <a:picLocks noChangeAspect="1" noChangeArrowheads="1"/>
          </p:cNvPicPr>
          <p:nvPr/>
        </p:nvPicPr>
        <p:blipFill>
          <a:blip r:embed="rId2" cstate="print"/>
          <a:srcRect/>
          <a:stretch>
            <a:fillRect/>
          </a:stretch>
        </p:blipFill>
        <p:spPr bwMode="auto">
          <a:xfrm>
            <a:off x="229394" y="740568"/>
            <a:ext cx="8685213" cy="3662364"/>
          </a:xfrm>
          <a:prstGeom prst="rect">
            <a:avLst/>
          </a:prstGeom>
          <a:noFill/>
          <a:ln w="9525">
            <a:noFill/>
            <a:miter lim="800000"/>
            <a:headEnd/>
            <a:tailEnd/>
          </a:ln>
        </p:spPr>
      </p:pic>
    </p:spTree>
  </p:cSld>
  <p:clrMapOvr>
    <a:masterClrMapping/>
  </p:clrMapOvr>
  <p:transition advTm="8047"/>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800600" y="4686300"/>
            <a:ext cx="4343400" cy="400110"/>
          </a:xfrm>
          <a:prstGeom prst="rect">
            <a:avLst/>
          </a:prstGeom>
          <a:noFill/>
          <a:ln>
            <a:noFill/>
          </a:ln>
          <a:effectLst/>
        </p:spPr>
        <p:txBody>
          <a:bodyPr wrap="square" lIns="91440" tIns="45720" rIns="91440" bIns="45720">
            <a:spAutoFit/>
            <a:scene3d>
              <a:camera prst="orthographicFront"/>
              <a:lightRig rig="soft" dir="t">
                <a:rot lat="0" lon="0" rev="10800000"/>
              </a:lightRig>
            </a:scene3d>
            <a:sp3d extrusionH="57150">
              <a:bevelT w="27940" h="12700" prst="coolSlant"/>
              <a:contourClr>
                <a:srgbClr val="DDDDDD"/>
              </a:contourClr>
            </a:sp3d>
          </a:bodyPr>
          <a:lstStyle/>
          <a:p>
            <a:pPr algn="ctr"/>
            <a:r>
              <a:rPr lang="en-US" sz="2000" b="1" cap="none" spc="150" dirty="0" smtClean="0">
                <a:ln w="11430"/>
                <a:solidFill>
                  <a:srgbClr val="F8F8F8"/>
                </a:solidFill>
                <a:effectLst>
                  <a:outerShdw blurRad="50800" dist="38100" dir="16200000" rotWithShape="0">
                    <a:prstClr val="black">
                      <a:alpha val="40000"/>
                    </a:prstClr>
                  </a:outerShdw>
                  <a:reflection blurRad="6350" stA="55000" endA="300" endPos="45500" dir="5400000" sy="-100000" algn="bl" rotWithShape="0"/>
                </a:effectLst>
              </a:rPr>
              <a:t>ERP/QMS by PMI Aerospace </a:t>
            </a:r>
            <a:endParaRPr lang="en-US" sz="2000" b="1" cap="none" spc="150" dirty="0">
              <a:ln w="11430"/>
              <a:solidFill>
                <a:srgbClr val="F8F8F8"/>
              </a:solidFill>
              <a:effectLst>
                <a:outerShdw blurRad="50800" dist="38100" dir="16200000" rotWithShape="0">
                  <a:prstClr val="black">
                    <a:alpha val="40000"/>
                  </a:prstClr>
                </a:outerShdw>
                <a:reflection blurRad="6350" stA="55000" endA="300" endPos="45500" dir="5400000" sy="-100000" algn="bl" rotWithShape="0"/>
              </a:effectLst>
            </a:endParaRPr>
          </a:p>
        </p:txBody>
      </p:sp>
      <p:sp>
        <p:nvSpPr>
          <p:cNvPr id="4" name="TextBox 3"/>
          <p:cNvSpPr txBox="1"/>
          <p:nvPr/>
        </p:nvSpPr>
        <p:spPr>
          <a:xfrm>
            <a:off x="0" y="0"/>
            <a:ext cx="6260816" cy="615553"/>
          </a:xfrm>
          <a:prstGeom prst="rect">
            <a:avLst/>
          </a:prstGeom>
          <a:noFill/>
        </p:spPr>
        <p:txBody>
          <a:bodyPr wrap="none" rtlCol="0">
            <a:spAutoFit/>
          </a:bodyPr>
          <a:lstStyle/>
          <a:p>
            <a:r>
              <a:rPr lang="en-US" b="1" i="1" dirty="0" smtClean="0">
                <a:solidFill>
                  <a:schemeClr val="tx1">
                    <a:lumMod val="85000"/>
                  </a:schemeClr>
                </a:solidFill>
                <a:latin typeface="Arial" pitchFamily="34" charset="0"/>
                <a:cs typeface="Arial" pitchFamily="34" charset="0"/>
              </a:rPr>
              <a:t>ERP / QMS by PMI Aerospace</a:t>
            </a:r>
          </a:p>
          <a:p>
            <a:r>
              <a:rPr lang="en-US" sz="1600" b="1" i="1" dirty="0" smtClean="0">
                <a:solidFill>
                  <a:schemeClr val="tx1">
                    <a:lumMod val="85000"/>
                  </a:schemeClr>
                </a:solidFill>
                <a:latin typeface="Arial" pitchFamily="34" charset="0"/>
                <a:cs typeface="Arial" pitchFamily="34" charset="0"/>
              </a:rPr>
              <a:t>Customers, Vendors, Inventory, etc. Menu / Customers Screen</a:t>
            </a:r>
            <a:endParaRPr lang="en-US" sz="1600" dirty="0"/>
          </a:p>
        </p:txBody>
      </p:sp>
      <p:pic>
        <p:nvPicPr>
          <p:cNvPr id="7" name="Picture 2"/>
          <p:cNvPicPr>
            <a:picLocks noChangeAspect="1" noChangeArrowheads="1"/>
          </p:cNvPicPr>
          <p:nvPr/>
        </p:nvPicPr>
        <p:blipFill>
          <a:blip r:embed="rId2" cstate="print"/>
          <a:srcRect/>
          <a:stretch>
            <a:fillRect/>
          </a:stretch>
        </p:blipFill>
        <p:spPr bwMode="auto">
          <a:xfrm>
            <a:off x="229394" y="740568"/>
            <a:ext cx="8685213" cy="3662364"/>
          </a:xfrm>
          <a:prstGeom prst="rect">
            <a:avLst/>
          </a:prstGeom>
          <a:noFill/>
          <a:ln w="9525">
            <a:noFill/>
            <a:miter lim="800000"/>
            <a:headEnd/>
            <a:tailEnd/>
          </a:ln>
        </p:spPr>
      </p:pic>
      <p:sp>
        <p:nvSpPr>
          <p:cNvPr id="6" name="Line Callout 1 5"/>
          <p:cNvSpPr/>
          <p:nvPr/>
        </p:nvSpPr>
        <p:spPr>
          <a:xfrm>
            <a:off x="1752600" y="590550"/>
            <a:ext cx="1600200" cy="460248"/>
          </a:xfrm>
          <a:prstGeom prst="borderCallout1">
            <a:avLst>
              <a:gd name="adj1" fmla="val 47724"/>
              <a:gd name="adj2" fmla="val -1389"/>
              <a:gd name="adj3" fmla="val 98703"/>
              <a:gd name="adj4" fmla="val -41805"/>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bg1"/>
                </a:solidFill>
              </a:rPr>
              <a:t>Tabs at the top allow you to navigate without leaving the current topic</a:t>
            </a:r>
            <a:endParaRPr lang="en-US" sz="900" dirty="0">
              <a:solidFill>
                <a:schemeClr val="bg1"/>
              </a:solidFill>
            </a:endParaRPr>
          </a:p>
        </p:txBody>
      </p:sp>
    </p:spTree>
  </p:cSld>
  <p:clrMapOvr>
    <a:masterClrMapping/>
  </p:clrMapOvr>
  <p:transition advTm="8047"/>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rrowheads="1"/>
          </p:cNvPicPr>
          <p:nvPr/>
        </p:nvPicPr>
        <p:blipFill>
          <a:blip r:embed="rId2" cstate="print"/>
          <a:stretch>
            <a:fillRect/>
          </a:stretch>
        </p:blipFill>
        <p:spPr bwMode="auto">
          <a:xfrm>
            <a:off x="228600" y="738378"/>
            <a:ext cx="8686800" cy="3666744"/>
          </a:xfrm>
          <a:prstGeom prst="rect">
            <a:avLst/>
          </a:prstGeom>
          <a:noFill/>
          <a:ln w="9525">
            <a:noFill/>
            <a:miter lim="800000"/>
            <a:headEnd/>
            <a:tailEnd/>
          </a:ln>
        </p:spPr>
      </p:pic>
      <p:sp>
        <p:nvSpPr>
          <p:cNvPr id="5" name="Rectangle 4"/>
          <p:cNvSpPr/>
          <p:nvPr/>
        </p:nvSpPr>
        <p:spPr>
          <a:xfrm>
            <a:off x="4800600" y="4686300"/>
            <a:ext cx="4343400" cy="400110"/>
          </a:xfrm>
          <a:prstGeom prst="rect">
            <a:avLst/>
          </a:prstGeom>
          <a:noFill/>
          <a:ln>
            <a:noFill/>
          </a:ln>
          <a:effectLst/>
        </p:spPr>
        <p:txBody>
          <a:bodyPr wrap="square" lIns="91440" tIns="45720" rIns="91440" bIns="45720">
            <a:spAutoFit/>
            <a:scene3d>
              <a:camera prst="orthographicFront"/>
              <a:lightRig rig="soft" dir="t">
                <a:rot lat="0" lon="0" rev="10800000"/>
              </a:lightRig>
            </a:scene3d>
            <a:sp3d extrusionH="57150">
              <a:bevelT w="27940" h="12700" prst="coolSlant"/>
              <a:contourClr>
                <a:srgbClr val="DDDDDD"/>
              </a:contourClr>
            </a:sp3d>
          </a:bodyPr>
          <a:lstStyle/>
          <a:p>
            <a:pPr algn="ctr"/>
            <a:r>
              <a:rPr lang="en-US" sz="2000" b="1" cap="none" spc="150" dirty="0" smtClean="0">
                <a:ln w="11430"/>
                <a:solidFill>
                  <a:srgbClr val="F8F8F8"/>
                </a:solidFill>
                <a:effectLst>
                  <a:outerShdw blurRad="50800" dist="38100" dir="16200000" rotWithShape="0">
                    <a:prstClr val="black">
                      <a:alpha val="40000"/>
                    </a:prstClr>
                  </a:outerShdw>
                  <a:reflection blurRad="6350" stA="55000" endA="300" endPos="45500" dir="5400000" sy="-100000" algn="bl" rotWithShape="0"/>
                </a:effectLst>
              </a:rPr>
              <a:t>ERP/QMS by PMI Aerospace </a:t>
            </a:r>
            <a:endParaRPr lang="en-US" sz="2000" b="1" cap="none" spc="150" dirty="0">
              <a:ln w="11430"/>
              <a:solidFill>
                <a:srgbClr val="F8F8F8"/>
              </a:solidFill>
              <a:effectLst>
                <a:outerShdw blurRad="50800" dist="38100" dir="16200000" rotWithShape="0">
                  <a:prstClr val="black">
                    <a:alpha val="40000"/>
                  </a:prstClr>
                </a:outerShdw>
                <a:reflection blurRad="6350" stA="55000" endA="300" endPos="45500" dir="5400000" sy="-100000" algn="bl" rotWithShape="0"/>
              </a:effectLst>
            </a:endParaRPr>
          </a:p>
        </p:txBody>
      </p:sp>
      <p:sp>
        <p:nvSpPr>
          <p:cNvPr id="4" name="TextBox 3"/>
          <p:cNvSpPr txBox="1"/>
          <p:nvPr/>
        </p:nvSpPr>
        <p:spPr>
          <a:xfrm>
            <a:off x="0" y="0"/>
            <a:ext cx="6993774" cy="615553"/>
          </a:xfrm>
          <a:prstGeom prst="rect">
            <a:avLst/>
          </a:prstGeom>
          <a:noFill/>
        </p:spPr>
        <p:txBody>
          <a:bodyPr wrap="none" rtlCol="0">
            <a:spAutoFit/>
          </a:bodyPr>
          <a:lstStyle/>
          <a:p>
            <a:r>
              <a:rPr lang="en-US" b="1" i="1" dirty="0" smtClean="0">
                <a:solidFill>
                  <a:schemeClr val="tx1">
                    <a:lumMod val="85000"/>
                  </a:schemeClr>
                </a:solidFill>
                <a:latin typeface="Arial" pitchFamily="34" charset="0"/>
                <a:cs typeface="Arial" pitchFamily="34" charset="0"/>
              </a:rPr>
              <a:t>ERP / QMS by PMI Aerospace</a:t>
            </a:r>
          </a:p>
          <a:p>
            <a:r>
              <a:rPr lang="en-US" sz="1600" b="1" i="1" dirty="0" smtClean="0">
                <a:solidFill>
                  <a:schemeClr val="tx1">
                    <a:lumMod val="85000"/>
                  </a:schemeClr>
                </a:solidFill>
                <a:latin typeface="Arial" pitchFamily="34" charset="0"/>
                <a:cs typeface="Arial" pitchFamily="34" charset="0"/>
              </a:rPr>
              <a:t>Customers, Vendors, Inventory, etc. Menu / Suppliers/Vendors Screen</a:t>
            </a:r>
            <a:endParaRPr lang="en-US" sz="1600" dirty="0"/>
          </a:p>
        </p:txBody>
      </p:sp>
    </p:spTree>
  </p:cSld>
  <p:clrMapOvr>
    <a:masterClrMapping/>
  </p:clrMapOvr>
  <p:transition advTm="8047"/>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rrowheads="1"/>
          </p:cNvPicPr>
          <p:nvPr/>
        </p:nvPicPr>
        <p:blipFill>
          <a:blip r:embed="rId2" cstate="print"/>
          <a:stretch>
            <a:fillRect/>
          </a:stretch>
        </p:blipFill>
        <p:spPr bwMode="auto">
          <a:xfrm>
            <a:off x="228600" y="738378"/>
            <a:ext cx="8686800" cy="3666744"/>
          </a:xfrm>
          <a:prstGeom prst="rect">
            <a:avLst/>
          </a:prstGeom>
          <a:noFill/>
          <a:ln w="9525">
            <a:noFill/>
            <a:miter lim="800000"/>
            <a:headEnd/>
            <a:tailEnd/>
          </a:ln>
        </p:spPr>
      </p:pic>
      <p:sp>
        <p:nvSpPr>
          <p:cNvPr id="5" name="Rectangle 4"/>
          <p:cNvSpPr/>
          <p:nvPr/>
        </p:nvSpPr>
        <p:spPr>
          <a:xfrm>
            <a:off x="4800600" y="4686300"/>
            <a:ext cx="4343400" cy="400110"/>
          </a:xfrm>
          <a:prstGeom prst="rect">
            <a:avLst/>
          </a:prstGeom>
          <a:noFill/>
          <a:ln>
            <a:noFill/>
          </a:ln>
          <a:effectLst/>
        </p:spPr>
        <p:txBody>
          <a:bodyPr wrap="square" lIns="91440" tIns="45720" rIns="91440" bIns="45720">
            <a:spAutoFit/>
            <a:scene3d>
              <a:camera prst="orthographicFront"/>
              <a:lightRig rig="soft" dir="t">
                <a:rot lat="0" lon="0" rev="10800000"/>
              </a:lightRig>
            </a:scene3d>
            <a:sp3d extrusionH="57150">
              <a:bevelT w="27940" h="12700" prst="coolSlant"/>
              <a:contourClr>
                <a:srgbClr val="DDDDDD"/>
              </a:contourClr>
            </a:sp3d>
          </a:bodyPr>
          <a:lstStyle/>
          <a:p>
            <a:pPr algn="ctr"/>
            <a:r>
              <a:rPr lang="en-US" sz="2000" b="1" cap="none" spc="150" dirty="0" smtClean="0">
                <a:ln w="11430"/>
                <a:solidFill>
                  <a:srgbClr val="F8F8F8"/>
                </a:solidFill>
                <a:effectLst>
                  <a:outerShdw blurRad="50800" dist="38100" dir="16200000" rotWithShape="0">
                    <a:prstClr val="black">
                      <a:alpha val="40000"/>
                    </a:prstClr>
                  </a:outerShdw>
                  <a:reflection blurRad="6350" stA="55000" endA="300" endPos="45500" dir="5400000" sy="-100000" algn="bl" rotWithShape="0"/>
                </a:effectLst>
              </a:rPr>
              <a:t>ERP/QMS by PMI Aerospace </a:t>
            </a:r>
            <a:endParaRPr lang="en-US" sz="2000" b="1" cap="none" spc="150" dirty="0">
              <a:ln w="11430"/>
              <a:solidFill>
                <a:srgbClr val="F8F8F8"/>
              </a:solidFill>
              <a:effectLst>
                <a:outerShdw blurRad="50800" dist="38100" dir="16200000" rotWithShape="0">
                  <a:prstClr val="black">
                    <a:alpha val="40000"/>
                  </a:prstClr>
                </a:outerShdw>
                <a:reflection blurRad="6350" stA="55000" endA="300" endPos="45500" dir="5400000" sy="-100000" algn="bl" rotWithShape="0"/>
              </a:effectLst>
            </a:endParaRPr>
          </a:p>
        </p:txBody>
      </p:sp>
      <p:sp>
        <p:nvSpPr>
          <p:cNvPr id="4" name="TextBox 3"/>
          <p:cNvSpPr txBox="1"/>
          <p:nvPr/>
        </p:nvSpPr>
        <p:spPr>
          <a:xfrm>
            <a:off x="0" y="0"/>
            <a:ext cx="6993774" cy="615553"/>
          </a:xfrm>
          <a:prstGeom prst="rect">
            <a:avLst/>
          </a:prstGeom>
          <a:noFill/>
        </p:spPr>
        <p:txBody>
          <a:bodyPr wrap="none" rtlCol="0">
            <a:spAutoFit/>
          </a:bodyPr>
          <a:lstStyle/>
          <a:p>
            <a:r>
              <a:rPr lang="en-US" b="1" i="1" dirty="0" smtClean="0">
                <a:solidFill>
                  <a:schemeClr val="tx1">
                    <a:lumMod val="85000"/>
                  </a:schemeClr>
                </a:solidFill>
                <a:latin typeface="Arial" pitchFamily="34" charset="0"/>
                <a:cs typeface="Arial" pitchFamily="34" charset="0"/>
              </a:rPr>
              <a:t>ERP / QMS by PMI Aerospace</a:t>
            </a:r>
          </a:p>
          <a:p>
            <a:r>
              <a:rPr lang="en-US" sz="1600" b="1" i="1" dirty="0" smtClean="0">
                <a:solidFill>
                  <a:schemeClr val="tx1">
                    <a:lumMod val="85000"/>
                  </a:schemeClr>
                </a:solidFill>
                <a:latin typeface="Arial" pitchFamily="34" charset="0"/>
                <a:cs typeface="Arial" pitchFamily="34" charset="0"/>
              </a:rPr>
              <a:t>Customers, Vendors, Inventory, etc. Menu / Suppliers/Vendors Screen</a:t>
            </a:r>
            <a:endParaRPr lang="en-US" sz="1600" dirty="0"/>
          </a:p>
        </p:txBody>
      </p:sp>
      <p:sp>
        <p:nvSpPr>
          <p:cNvPr id="7" name="TextBox 6"/>
          <p:cNvSpPr txBox="1"/>
          <p:nvPr/>
        </p:nvSpPr>
        <p:spPr>
          <a:xfrm>
            <a:off x="6858000" y="1581150"/>
            <a:ext cx="1828800" cy="369332"/>
          </a:xfrm>
          <a:prstGeom prst="rect">
            <a:avLst/>
          </a:prstGeom>
          <a:solidFill>
            <a:schemeClr val="tx1"/>
          </a:solidFill>
          <a:ln>
            <a:solidFill>
              <a:schemeClr val="bg1"/>
            </a:solidFill>
          </a:ln>
          <a:effectLst>
            <a:outerShdw blurRad="50800" dist="38100" dir="2700000" algn="tl" rotWithShape="0">
              <a:prstClr val="black">
                <a:alpha val="40000"/>
              </a:prstClr>
            </a:outerShdw>
          </a:effectLst>
        </p:spPr>
        <p:txBody>
          <a:bodyPr wrap="square" rtlCol="0">
            <a:spAutoFit/>
          </a:bodyPr>
          <a:lstStyle/>
          <a:p>
            <a:endParaRPr lang="en-US" dirty="0"/>
          </a:p>
        </p:txBody>
      </p:sp>
    </p:spTree>
  </p:cSld>
  <p:clrMapOvr>
    <a:masterClrMapping/>
  </p:clrMapOvr>
  <p:transition advTm="8047"/>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2" cstate="print"/>
          <a:srcRect/>
          <a:stretch>
            <a:fillRect/>
          </a:stretch>
        </p:blipFill>
        <p:spPr bwMode="auto">
          <a:xfrm>
            <a:off x="229394" y="740568"/>
            <a:ext cx="8685213" cy="3662364"/>
          </a:xfrm>
          <a:prstGeom prst="rect">
            <a:avLst/>
          </a:prstGeom>
          <a:noFill/>
          <a:ln w="9525">
            <a:noFill/>
            <a:miter lim="800000"/>
            <a:headEnd/>
            <a:tailEnd/>
          </a:ln>
        </p:spPr>
      </p:pic>
      <p:sp>
        <p:nvSpPr>
          <p:cNvPr id="5" name="Rectangle 4"/>
          <p:cNvSpPr/>
          <p:nvPr/>
        </p:nvSpPr>
        <p:spPr>
          <a:xfrm>
            <a:off x="4800600" y="4686300"/>
            <a:ext cx="4343400" cy="400110"/>
          </a:xfrm>
          <a:prstGeom prst="rect">
            <a:avLst/>
          </a:prstGeom>
          <a:noFill/>
          <a:ln>
            <a:noFill/>
          </a:ln>
          <a:effectLst/>
        </p:spPr>
        <p:txBody>
          <a:bodyPr wrap="square" lIns="91440" tIns="45720" rIns="91440" bIns="45720">
            <a:spAutoFit/>
            <a:scene3d>
              <a:camera prst="orthographicFront"/>
              <a:lightRig rig="soft" dir="t">
                <a:rot lat="0" lon="0" rev="10800000"/>
              </a:lightRig>
            </a:scene3d>
            <a:sp3d extrusionH="57150">
              <a:bevelT w="27940" h="12700" prst="coolSlant"/>
              <a:contourClr>
                <a:srgbClr val="DDDDDD"/>
              </a:contourClr>
            </a:sp3d>
          </a:bodyPr>
          <a:lstStyle/>
          <a:p>
            <a:pPr algn="ctr"/>
            <a:r>
              <a:rPr lang="en-US" sz="2000" b="1" cap="none" spc="150" dirty="0" smtClean="0">
                <a:ln w="11430"/>
                <a:solidFill>
                  <a:srgbClr val="F8F8F8"/>
                </a:solidFill>
                <a:effectLst>
                  <a:outerShdw blurRad="50800" dist="38100" dir="16200000" rotWithShape="0">
                    <a:prstClr val="black">
                      <a:alpha val="40000"/>
                    </a:prstClr>
                  </a:outerShdw>
                  <a:reflection blurRad="6350" stA="55000" endA="300" endPos="45500" dir="5400000" sy="-100000" algn="bl" rotWithShape="0"/>
                </a:effectLst>
              </a:rPr>
              <a:t>ERP/QMS by PMI Aerospace </a:t>
            </a:r>
            <a:endParaRPr lang="en-US" sz="2000" b="1" cap="none" spc="150" dirty="0">
              <a:ln w="11430"/>
              <a:solidFill>
                <a:srgbClr val="F8F8F8"/>
              </a:solidFill>
              <a:effectLst>
                <a:outerShdw blurRad="50800" dist="38100" dir="16200000" rotWithShape="0">
                  <a:prstClr val="black">
                    <a:alpha val="40000"/>
                  </a:prstClr>
                </a:outerShdw>
                <a:reflection blurRad="6350" stA="55000" endA="300" endPos="45500" dir="5400000" sy="-100000" algn="bl" rotWithShape="0"/>
              </a:effectLst>
            </a:endParaRPr>
          </a:p>
        </p:txBody>
      </p:sp>
      <p:sp>
        <p:nvSpPr>
          <p:cNvPr id="4" name="TextBox 3"/>
          <p:cNvSpPr txBox="1"/>
          <p:nvPr/>
        </p:nvSpPr>
        <p:spPr>
          <a:xfrm>
            <a:off x="0" y="0"/>
            <a:ext cx="6993774" cy="615553"/>
          </a:xfrm>
          <a:prstGeom prst="rect">
            <a:avLst/>
          </a:prstGeom>
          <a:noFill/>
        </p:spPr>
        <p:txBody>
          <a:bodyPr wrap="none" rtlCol="0">
            <a:spAutoFit/>
          </a:bodyPr>
          <a:lstStyle/>
          <a:p>
            <a:r>
              <a:rPr lang="en-US" b="1" i="1" dirty="0" smtClean="0">
                <a:solidFill>
                  <a:schemeClr val="tx1">
                    <a:lumMod val="85000"/>
                  </a:schemeClr>
                </a:solidFill>
                <a:latin typeface="Arial" pitchFamily="34" charset="0"/>
                <a:cs typeface="Arial" pitchFamily="34" charset="0"/>
              </a:rPr>
              <a:t>ERP / QMS by PMI Aerospace</a:t>
            </a:r>
          </a:p>
          <a:p>
            <a:r>
              <a:rPr lang="en-US" sz="1600" b="1" i="1" dirty="0" smtClean="0">
                <a:solidFill>
                  <a:schemeClr val="tx1">
                    <a:lumMod val="85000"/>
                  </a:schemeClr>
                </a:solidFill>
                <a:latin typeface="Arial" pitchFamily="34" charset="0"/>
                <a:cs typeface="Arial" pitchFamily="34" charset="0"/>
              </a:rPr>
              <a:t>Customers, Vendors, Inventory, etc. Menu / Suppliers/Vendors Screen</a:t>
            </a:r>
            <a:endParaRPr lang="en-US" sz="1600" dirty="0"/>
          </a:p>
        </p:txBody>
      </p:sp>
      <p:sp>
        <p:nvSpPr>
          <p:cNvPr id="7" name="TextBox 6"/>
          <p:cNvSpPr txBox="1"/>
          <p:nvPr/>
        </p:nvSpPr>
        <p:spPr>
          <a:xfrm>
            <a:off x="6858000" y="1581150"/>
            <a:ext cx="1828800" cy="369332"/>
          </a:xfrm>
          <a:prstGeom prst="rect">
            <a:avLst/>
          </a:prstGeom>
          <a:solidFill>
            <a:schemeClr val="tx1"/>
          </a:solidFill>
          <a:ln>
            <a:solidFill>
              <a:schemeClr val="bg1"/>
            </a:solidFill>
          </a:ln>
          <a:effectLst>
            <a:outerShdw blurRad="50800" dist="38100" dir="2700000" algn="tl" rotWithShape="0">
              <a:prstClr val="black">
                <a:alpha val="40000"/>
              </a:prstClr>
            </a:outerShdw>
          </a:effectLst>
        </p:spPr>
        <p:txBody>
          <a:bodyPr wrap="square" rtlCol="0">
            <a:spAutoFit/>
          </a:bodyPr>
          <a:lstStyle/>
          <a:p>
            <a:endParaRPr lang="en-US" dirty="0"/>
          </a:p>
        </p:txBody>
      </p:sp>
      <p:sp>
        <p:nvSpPr>
          <p:cNvPr id="10" name="Line Callout 1 9"/>
          <p:cNvSpPr/>
          <p:nvPr/>
        </p:nvSpPr>
        <p:spPr>
          <a:xfrm>
            <a:off x="2133600" y="742950"/>
            <a:ext cx="1600200" cy="460248"/>
          </a:xfrm>
          <a:prstGeom prst="borderCallout1">
            <a:avLst>
              <a:gd name="adj1" fmla="val 47724"/>
              <a:gd name="adj2" fmla="val -510"/>
              <a:gd name="adj3" fmla="val 110929"/>
              <a:gd name="adj4" fmla="val -41805"/>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bg1"/>
                </a:solidFill>
              </a:rPr>
              <a:t>Moving on to the QA Survey Header tab</a:t>
            </a:r>
            <a:endParaRPr lang="en-US" sz="900" dirty="0">
              <a:solidFill>
                <a:schemeClr val="bg1"/>
              </a:solidFill>
            </a:endParaRPr>
          </a:p>
        </p:txBody>
      </p:sp>
    </p:spTree>
  </p:cSld>
  <p:clrMapOvr>
    <a:masterClrMapping/>
  </p:clrMapOvr>
  <p:transition advTm="8047"/>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srcRect/>
          <a:stretch>
            <a:fillRect/>
          </a:stretch>
        </p:blipFill>
        <p:spPr bwMode="auto">
          <a:xfrm>
            <a:off x="229394" y="740568"/>
            <a:ext cx="8685213" cy="3662364"/>
          </a:xfrm>
          <a:prstGeom prst="rect">
            <a:avLst/>
          </a:prstGeom>
          <a:noFill/>
          <a:ln w="9525">
            <a:noFill/>
            <a:miter lim="800000"/>
            <a:headEnd/>
            <a:tailEnd/>
          </a:ln>
        </p:spPr>
      </p:pic>
      <p:sp>
        <p:nvSpPr>
          <p:cNvPr id="4" name="TextBox 3"/>
          <p:cNvSpPr txBox="1"/>
          <p:nvPr/>
        </p:nvSpPr>
        <p:spPr>
          <a:xfrm>
            <a:off x="0" y="0"/>
            <a:ext cx="6708055" cy="615553"/>
          </a:xfrm>
          <a:prstGeom prst="rect">
            <a:avLst/>
          </a:prstGeom>
          <a:noFill/>
        </p:spPr>
        <p:txBody>
          <a:bodyPr wrap="none" rtlCol="0">
            <a:spAutoFit/>
          </a:bodyPr>
          <a:lstStyle/>
          <a:p>
            <a:r>
              <a:rPr lang="en-US" b="1" i="1" dirty="0" smtClean="0">
                <a:solidFill>
                  <a:schemeClr val="tx1">
                    <a:lumMod val="85000"/>
                  </a:schemeClr>
                </a:solidFill>
                <a:latin typeface="Arial" pitchFamily="34" charset="0"/>
                <a:cs typeface="Arial" pitchFamily="34" charset="0"/>
              </a:rPr>
              <a:t>ERP / QMS by PMI Aerospace</a:t>
            </a:r>
          </a:p>
          <a:p>
            <a:r>
              <a:rPr lang="en-US" sz="1600" b="1" i="1" dirty="0" smtClean="0">
                <a:solidFill>
                  <a:schemeClr val="tx1">
                    <a:lumMod val="85000"/>
                  </a:schemeClr>
                </a:solidFill>
                <a:latin typeface="Arial" pitchFamily="34" charset="0"/>
                <a:cs typeface="Arial" pitchFamily="34" charset="0"/>
              </a:rPr>
              <a:t>Customers, Vendors, Inventory, etc. Menu / Inventory Items Screen</a:t>
            </a:r>
            <a:endParaRPr lang="en-US" sz="1600" dirty="0"/>
          </a:p>
        </p:txBody>
      </p:sp>
      <p:sp>
        <p:nvSpPr>
          <p:cNvPr id="5" name="Rectangle 4"/>
          <p:cNvSpPr/>
          <p:nvPr/>
        </p:nvSpPr>
        <p:spPr>
          <a:xfrm>
            <a:off x="4800600" y="4743390"/>
            <a:ext cx="4343400" cy="400110"/>
          </a:xfrm>
          <a:prstGeom prst="rect">
            <a:avLst/>
          </a:prstGeom>
          <a:noFill/>
          <a:ln>
            <a:noFill/>
          </a:ln>
          <a:effectLst/>
        </p:spPr>
        <p:txBody>
          <a:bodyPr wrap="square" lIns="91440" tIns="45720" rIns="91440" bIns="45720">
            <a:spAutoFit/>
            <a:scene3d>
              <a:camera prst="orthographicFront"/>
              <a:lightRig rig="soft" dir="t">
                <a:rot lat="0" lon="0" rev="10800000"/>
              </a:lightRig>
            </a:scene3d>
            <a:sp3d extrusionH="57150">
              <a:bevelT w="27940" h="12700" prst="coolSlant"/>
              <a:contourClr>
                <a:srgbClr val="DDDDDD"/>
              </a:contourClr>
            </a:sp3d>
          </a:bodyPr>
          <a:lstStyle/>
          <a:p>
            <a:pPr algn="ctr"/>
            <a:r>
              <a:rPr lang="en-US" sz="2000" b="1" cap="none" spc="150" dirty="0" smtClean="0">
                <a:ln w="11430"/>
                <a:solidFill>
                  <a:srgbClr val="F8F8F8"/>
                </a:solidFill>
                <a:effectLst>
                  <a:outerShdw blurRad="50800" dist="38100" dir="16200000" rotWithShape="0">
                    <a:prstClr val="black">
                      <a:alpha val="40000"/>
                    </a:prstClr>
                  </a:outerShdw>
                  <a:reflection blurRad="6350" stA="55000" endA="300" endPos="45500" dir="5400000" sy="-100000" algn="bl" rotWithShape="0"/>
                </a:effectLst>
              </a:rPr>
              <a:t>ERP/QMS by PMI Aerospace </a:t>
            </a:r>
            <a:endParaRPr lang="en-US" sz="2000" b="1" cap="none" spc="150" dirty="0">
              <a:ln w="11430"/>
              <a:solidFill>
                <a:srgbClr val="F8F8F8"/>
              </a:solidFill>
              <a:effectLst>
                <a:outerShdw blurRad="50800" dist="38100" dir="16200000" rotWithShape="0">
                  <a:prstClr val="black">
                    <a:alpha val="40000"/>
                  </a:prstClr>
                </a:outerShdw>
                <a:reflection blurRad="6350" stA="55000" endA="300" endPos="45500" dir="5400000" sy="-100000" algn="bl" rotWithShape="0"/>
              </a:effectLst>
            </a:endParaRPr>
          </a:p>
        </p:txBody>
      </p:sp>
      <p:sp>
        <p:nvSpPr>
          <p:cNvPr id="7" name="TextBox 6"/>
          <p:cNvSpPr txBox="1"/>
          <p:nvPr/>
        </p:nvSpPr>
        <p:spPr>
          <a:xfrm>
            <a:off x="6858000" y="1581150"/>
            <a:ext cx="1828800" cy="430887"/>
          </a:xfrm>
          <a:prstGeom prst="rect">
            <a:avLst/>
          </a:prstGeom>
          <a:solidFill>
            <a:schemeClr val="tx1"/>
          </a:solidFill>
          <a:ln>
            <a:solidFill>
              <a:schemeClr val="bg1"/>
            </a:solidFill>
          </a:ln>
          <a:effectLst>
            <a:outerShdw blurRad="50800" dist="38100" dir="2700000" algn="tl" rotWithShape="0">
              <a:prstClr val="black">
                <a:alpha val="40000"/>
              </a:prstClr>
            </a:outerShdw>
          </a:effectLst>
        </p:spPr>
        <p:txBody>
          <a:bodyPr wrap="square" rtlCol="0">
            <a:spAutoFit/>
          </a:bodyPr>
          <a:lstStyle/>
          <a:p>
            <a:r>
              <a:rPr lang="en-US" sz="1100" dirty="0" smtClean="0">
                <a:solidFill>
                  <a:schemeClr val="bg1"/>
                </a:solidFill>
              </a:rPr>
              <a:t>Inventory Form showing type, location, ITAR</a:t>
            </a:r>
            <a:endParaRPr lang="en-US" sz="1100" dirty="0">
              <a:solidFill>
                <a:schemeClr val="bg1"/>
              </a:solidFill>
            </a:endParaRPr>
          </a:p>
        </p:txBody>
      </p:sp>
    </p:spTree>
  </p:cSld>
  <p:clrMapOvr>
    <a:masterClrMapping/>
  </p:clrMapOvr>
  <p:transition advTm="8047"/>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2" cstate="print"/>
          <a:srcRect/>
          <a:stretch>
            <a:fillRect/>
          </a:stretch>
        </p:blipFill>
        <p:spPr bwMode="auto">
          <a:xfrm>
            <a:off x="229489" y="740664"/>
            <a:ext cx="8685022" cy="3662172"/>
          </a:xfrm>
          <a:prstGeom prst="rect">
            <a:avLst/>
          </a:prstGeom>
          <a:noFill/>
          <a:ln w="9525">
            <a:noFill/>
            <a:miter lim="800000"/>
            <a:headEnd/>
            <a:tailEnd/>
          </a:ln>
        </p:spPr>
      </p:pic>
      <p:sp>
        <p:nvSpPr>
          <p:cNvPr id="4" name="TextBox 3"/>
          <p:cNvSpPr txBox="1"/>
          <p:nvPr/>
        </p:nvSpPr>
        <p:spPr>
          <a:xfrm>
            <a:off x="0" y="0"/>
            <a:ext cx="4541628" cy="615553"/>
          </a:xfrm>
          <a:prstGeom prst="rect">
            <a:avLst/>
          </a:prstGeom>
          <a:noFill/>
        </p:spPr>
        <p:txBody>
          <a:bodyPr wrap="none" rtlCol="0">
            <a:spAutoFit/>
          </a:bodyPr>
          <a:lstStyle/>
          <a:p>
            <a:r>
              <a:rPr lang="en-US" b="1" i="1" dirty="0" smtClean="0">
                <a:solidFill>
                  <a:schemeClr val="tx1">
                    <a:lumMod val="85000"/>
                  </a:schemeClr>
                </a:solidFill>
                <a:latin typeface="Arial" pitchFamily="34" charset="0"/>
                <a:cs typeface="Arial" pitchFamily="34" charset="0"/>
              </a:rPr>
              <a:t>ERP / QMS by PMI Aerospace</a:t>
            </a:r>
          </a:p>
          <a:p>
            <a:r>
              <a:rPr lang="en-US" sz="1600" b="1" i="1" dirty="0" smtClean="0">
                <a:solidFill>
                  <a:schemeClr val="tx1">
                    <a:lumMod val="85000"/>
                  </a:schemeClr>
                </a:solidFill>
                <a:latin typeface="Arial" pitchFamily="34" charset="0"/>
                <a:cs typeface="Arial" pitchFamily="34" charset="0"/>
              </a:rPr>
              <a:t>Parts and Configuration Management Menu</a:t>
            </a:r>
            <a:endParaRPr lang="en-US" sz="1600" dirty="0"/>
          </a:p>
        </p:txBody>
      </p:sp>
      <p:sp>
        <p:nvSpPr>
          <p:cNvPr id="5" name="Rectangle 4"/>
          <p:cNvSpPr/>
          <p:nvPr/>
        </p:nvSpPr>
        <p:spPr>
          <a:xfrm>
            <a:off x="4800600" y="4743390"/>
            <a:ext cx="4343400" cy="400110"/>
          </a:xfrm>
          <a:prstGeom prst="rect">
            <a:avLst/>
          </a:prstGeom>
          <a:noFill/>
          <a:ln>
            <a:noFill/>
          </a:ln>
          <a:effectLst/>
        </p:spPr>
        <p:txBody>
          <a:bodyPr wrap="square" lIns="91440" tIns="45720" rIns="91440" bIns="45720">
            <a:spAutoFit/>
            <a:scene3d>
              <a:camera prst="orthographicFront"/>
              <a:lightRig rig="soft" dir="t">
                <a:rot lat="0" lon="0" rev="10800000"/>
              </a:lightRig>
            </a:scene3d>
            <a:sp3d extrusionH="57150">
              <a:bevelT w="27940" h="12700" prst="coolSlant"/>
              <a:contourClr>
                <a:srgbClr val="DDDDDD"/>
              </a:contourClr>
            </a:sp3d>
          </a:bodyPr>
          <a:lstStyle/>
          <a:p>
            <a:pPr algn="ctr"/>
            <a:r>
              <a:rPr lang="en-US" sz="2000" b="1" cap="none" spc="150" dirty="0" smtClean="0">
                <a:ln w="11430"/>
                <a:solidFill>
                  <a:srgbClr val="F8F8F8"/>
                </a:solidFill>
                <a:effectLst>
                  <a:outerShdw blurRad="50800" dist="38100" dir="16200000" rotWithShape="0">
                    <a:prstClr val="black">
                      <a:alpha val="40000"/>
                    </a:prstClr>
                  </a:outerShdw>
                  <a:reflection blurRad="6350" stA="55000" endA="300" endPos="45500" dir="5400000" sy="-100000" algn="bl" rotWithShape="0"/>
                </a:effectLst>
              </a:rPr>
              <a:t>ERP/QMS by PMI Aerospace </a:t>
            </a:r>
            <a:endParaRPr lang="en-US" sz="2000" b="1" cap="none" spc="150" dirty="0">
              <a:ln w="11430"/>
              <a:solidFill>
                <a:srgbClr val="F8F8F8"/>
              </a:solidFill>
              <a:effectLst>
                <a:outerShdw blurRad="50800" dist="38100" dir="16200000" rotWithShape="0">
                  <a:prstClr val="black">
                    <a:alpha val="40000"/>
                  </a:prstClr>
                </a:outerShdw>
                <a:reflection blurRad="6350" stA="55000" endA="300" endPos="45500" dir="5400000" sy="-100000" algn="bl" rotWithShape="0"/>
              </a:effectLst>
            </a:endParaRPr>
          </a:p>
        </p:txBody>
      </p:sp>
    </p:spTree>
  </p:cSld>
  <p:clrMapOvr>
    <a:masterClrMapping/>
  </p:clrMapOvr>
  <p:transition advTm="8047"/>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p:cNvPicPr>
            <a:picLocks noChangeAspect="1" noChangeArrowheads="1"/>
          </p:cNvPicPr>
          <p:nvPr/>
        </p:nvPicPr>
        <p:blipFill>
          <a:blip r:embed="rId2" cstate="print"/>
          <a:srcRect/>
          <a:stretch>
            <a:fillRect/>
          </a:stretch>
        </p:blipFill>
        <p:spPr bwMode="auto">
          <a:xfrm>
            <a:off x="229489" y="740664"/>
            <a:ext cx="8685022" cy="3662172"/>
          </a:xfrm>
          <a:prstGeom prst="rect">
            <a:avLst/>
          </a:prstGeom>
          <a:noFill/>
          <a:ln w="9525">
            <a:noFill/>
            <a:miter lim="800000"/>
            <a:headEnd/>
            <a:tailEnd/>
          </a:ln>
        </p:spPr>
      </p:pic>
      <p:sp>
        <p:nvSpPr>
          <p:cNvPr id="4" name="TextBox 3"/>
          <p:cNvSpPr txBox="1"/>
          <p:nvPr/>
        </p:nvSpPr>
        <p:spPr>
          <a:xfrm>
            <a:off x="1" y="0"/>
            <a:ext cx="9144000" cy="584775"/>
          </a:xfrm>
          <a:prstGeom prst="rect">
            <a:avLst/>
          </a:prstGeom>
          <a:noFill/>
        </p:spPr>
        <p:txBody>
          <a:bodyPr wrap="square" rtlCol="0">
            <a:spAutoFit/>
          </a:bodyPr>
          <a:lstStyle/>
          <a:p>
            <a:r>
              <a:rPr lang="en-US" b="1" i="1" dirty="0" smtClean="0">
                <a:solidFill>
                  <a:schemeClr val="tx1">
                    <a:lumMod val="85000"/>
                  </a:schemeClr>
                </a:solidFill>
                <a:latin typeface="Arial" pitchFamily="34" charset="0"/>
                <a:cs typeface="Arial" pitchFamily="34" charset="0"/>
              </a:rPr>
              <a:t>ERP / QMS by PMI Aerospace</a:t>
            </a:r>
          </a:p>
          <a:p>
            <a:r>
              <a:rPr lang="en-US" sz="1400" b="1" i="1" dirty="0" smtClean="0">
                <a:solidFill>
                  <a:schemeClr val="tx1">
                    <a:lumMod val="85000"/>
                  </a:schemeClr>
                </a:solidFill>
                <a:latin typeface="Arial" pitchFamily="34" charset="0"/>
                <a:cs typeface="Arial" pitchFamily="34" charset="0"/>
              </a:rPr>
              <a:t>Parts and Configuration Management Menu / Engineering Parts and Assembly Specifications</a:t>
            </a:r>
            <a:endParaRPr lang="en-US" sz="1400" dirty="0"/>
          </a:p>
        </p:txBody>
      </p:sp>
      <p:sp>
        <p:nvSpPr>
          <p:cNvPr id="5" name="Rectangle 4"/>
          <p:cNvSpPr/>
          <p:nvPr/>
        </p:nvSpPr>
        <p:spPr>
          <a:xfrm>
            <a:off x="4800600" y="4743390"/>
            <a:ext cx="4343400" cy="400110"/>
          </a:xfrm>
          <a:prstGeom prst="rect">
            <a:avLst/>
          </a:prstGeom>
          <a:noFill/>
          <a:ln>
            <a:noFill/>
          </a:ln>
          <a:effectLst/>
        </p:spPr>
        <p:txBody>
          <a:bodyPr wrap="square" lIns="91440" tIns="45720" rIns="91440" bIns="45720">
            <a:spAutoFit/>
            <a:scene3d>
              <a:camera prst="orthographicFront"/>
              <a:lightRig rig="soft" dir="t">
                <a:rot lat="0" lon="0" rev="10800000"/>
              </a:lightRig>
            </a:scene3d>
            <a:sp3d extrusionH="57150">
              <a:bevelT w="27940" h="12700" prst="coolSlant"/>
              <a:contourClr>
                <a:srgbClr val="DDDDDD"/>
              </a:contourClr>
            </a:sp3d>
          </a:bodyPr>
          <a:lstStyle/>
          <a:p>
            <a:pPr algn="ctr"/>
            <a:r>
              <a:rPr lang="en-US" sz="2000" b="1" cap="none" spc="150" dirty="0" smtClean="0">
                <a:ln w="11430"/>
                <a:solidFill>
                  <a:srgbClr val="F8F8F8"/>
                </a:solidFill>
                <a:effectLst>
                  <a:outerShdw blurRad="50800" dist="38100" dir="16200000" rotWithShape="0">
                    <a:prstClr val="black">
                      <a:alpha val="40000"/>
                    </a:prstClr>
                  </a:outerShdw>
                  <a:reflection blurRad="6350" stA="55000" endA="300" endPos="45500" dir="5400000" sy="-100000" algn="bl" rotWithShape="0"/>
                </a:effectLst>
              </a:rPr>
              <a:t>ERP/QMS by PMI Aerospace </a:t>
            </a:r>
            <a:endParaRPr lang="en-US" sz="2000" b="1" cap="none" spc="150" dirty="0">
              <a:ln w="11430"/>
              <a:solidFill>
                <a:srgbClr val="F8F8F8"/>
              </a:solidFill>
              <a:effectLst>
                <a:outerShdw blurRad="50800" dist="38100" dir="16200000" rotWithShape="0">
                  <a:prstClr val="black">
                    <a:alpha val="40000"/>
                  </a:prstClr>
                </a:outerShdw>
                <a:reflection blurRad="6350" stA="55000" endA="300" endPos="45500" dir="5400000" sy="-100000" algn="bl" rotWithShape="0"/>
              </a:effectLst>
            </a:endParaRPr>
          </a:p>
        </p:txBody>
      </p:sp>
      <p:sp>
        <p:nvSpPr>
          <p:cNvPr id="7" name="TextBox 6"/>
          <p:cNvSpPr txBox="1"/>
          <p:nvPr/>
        </p:nvSpPr>
        <p:spPr>
          <a:xfrm>
            <a:off x="6781800" y="2190750"/>
            <a:ext cx="1828800" cy="938719"/>
          </a:xfrm>
          <a:prstGeom prst="rect">
            <a:avLst/>
          </a:prstGeom>
          <a:solidFill>
            <a:schemeClr val="tx1"/>
          </a:solidFill>
          <a:ln>
            <a:solidFill>
              <a:schemeClr val="bg1"/>
            </a:solidFill>
          </a:ln>
          <a:effectLst>
            <a:outerShdw blurRad="50800" dist="38100" dir="2700000" algn="tl" rotWithShape="0">
              <a:prstClr val="black">
                <a:alpha val="40000"/>
              </a:prstClr>
            </a:outerShdw>
          </a:effectLst>
        </p:spPr>
        <p:txBody>
          <a:bodyPr wrap="square" rtlCol="0">
            <a:spAutoFit/>
          </a:bodyPr>
          <a:lstStyle/>
          <a:p>
            <a:r>
              <a:rPr lang="en-US" sz="1100" dirty="0" smtClean="0">
                <a:solidFill>
                  <a:schemeClr val="bg1"/>
                </a:solidFill>
                <a:latin typeface="Arial" pitchFamily="34" charset="0"/>
                <a:cs typeface="Arial" pitchFamily="34" charset="0"/>
              </a:rPr>
              <a:t>Part#, DWG#. REV#, Part Disc., Hyper to DWG which makes all data available across the network…</a:t>
            </a:r>
            <a:endParaRPr lang="en-US" sz="1100" dirty="0">
              <a:solidFill>
                <a:schemeClr val="bg1"/>
              </a:solidFill>
              <a:latin typeface="Arial" pitchFamily="34" charset="0"/>
              <a:cs typeface="Arial" pitchFamily="34" charset="0"/>
            </a:endParaRPr>
          </a:p>
        </p:txBody>
      </p:sp>
    </p:spTree>
  </p:cSld>
  <p:clrMapOvr>
    <a:masterClrMapping/>
  </p:clrMapOvr>
  <p:transition advTm="8047"/>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srcRect/>
          <a:stretch>
            <a:fillRect/>
          </a:stretch>
        </p:blipFill>
        <p:spPr bwMode="auto">
          <a:xfrm>
            <a:off x="229489" y="740664"/>
            <a:ext cx="8685022" cy="3662172"/>
          </a:xfrm>
          <a:prstGeom prst="rect">
            <a:avLst/>
          </a:prstGeom>
          <a:noFill/>
          <a:ln w="9525">
            <a:noFill/>
            <a:miter lim="800000"/>
            <a:headEnd/>
            <a:tailEnd/>
          </a:ln>
        </p:spPr>
      </p:pic>
      <p:sp>
        <p:nvSpPr>
          <p:cNvPr id="4" name="TextBox 3"/>
          <p:cNvSpPr txBox="1"/>
          <p:nvPr/>
        </p:nvSpPr>
        <p:spPr>
          <a:xfrm>
            <a:off x="1" y="0"/>
            <a:ext cx="9144000" cy="584775"/>
          </a:xfrm>
          <a:prstGeom prst="rect">
            <a:avLst/>
          </a:prstGeom>
          <a:noFill/>
        </p:spPr>
        <p:txBody>
          <a:bodyPr wrap="square" rtlCol="0">
            <a:spAutoFit/>
          </a:bodyPr>
          <a:lstStyle/>
          <a:p>
            <a:r>
              <a:rPr lang="en-US" b="1" i="1" dirty="0" smtClean="0">
                <a:solidFill>
                  <a:schemeClr val="tx1">
                    <a:lumMod val="85000"/>
                  </a:schemeClr>
                </a:solidFill>
                <a:latin typeface="Arial" pitchFamily="34" charset="0"/>
                <a:cs typeface="Arial" pitchFamily="34" charset="0"/>
              </a:rPr>
              <a:t>ERP / QMS by PMI Aerospace</a:t>
            </a:r>
          </a:p>
          <a:p>
            <a:r>
              <a:rPr lang="en-US" sz="1400" b="1" i="1" dirty="0" smtClean="0">
                <a:solidFill>
                  <a:schemeClr val="tx1">
                    <a:lumMod val="85000"/>
                  </a:schemeClr>
                </a:solidFill>
                <a:latin typeface="Arial" pitchFamily="34" charset="0"/>
                <a:cs typeface="Arial" pitchFamily="34" charset="0"/>
              </a:rPr>
              <a:t>Parts and Configuration Management Menu / Part Specifications</a:t>
            </a:r>
          </a:p>
        </p:txBody>
      </p:sp>
      <p:sp>
        <p:nvSpPr>
          <p:cNvPr id="5" name="Rectangle 4"/>
          <p:cNvSpPr/>
          <p:nvPr/>
        </p:nvSpPr>
        <p:spPr>
          <a:xfrm>
            <a:off x="4800600" y="4743390"/>
            <a:ext cx="4343400" cy="400110"/>
          </a:xfrm>
          <a:prstGeom prst="rect">
            <a:avLst/>
          </a:prstGeom>
          <a:noFill/>
          <a:ln>
            <a:noFill/>
          </a:ln>
          <a:effectLst/>
        </p:spPr>
        <p:txBody>
          <a:bodyPr wrap="square" lIns="91440" tIns="45720" rIns="91440" bIns="45720">
            <a:spAutoFit/>
            <a:scene3d>
              <a:camera prst="orthographicFront"/>
              <a:lightRig rig="soft" dir="t">
                <a:rot lat="0" lon="0" rev="10800000"/>
              </a:lightRig>
            </a:scene3d>
            <a:sp3d extrusionH="57150">
              <a:bevelT w="27940" h="12700" prst="coolSlant"/>
              <a:contourClr>
                <a:srgbClr val="DDDDDD"/>
              </a:contourClr>
            </a:sp3d>
          </a:bodyPr>
          <a:lstStyle/>
          <a:p>
            <a:pPr algn="ctr"/>
            <a:r>
              <a:rPr lang="en-US" sz="2000" b="1" cap="none" spc="150" dirty="0" smtClean="0">
                <a:ln w="11430"/>
                <a:solidFill>
                  <a:srgbClr val="F8F8F8"/>
                </a:solidFill>
                <a:effectLst>
                  <a:outerShdw blurRad="50800" dist="38100" dir="16200000" rotWithShape="0">
                    <a:prstClr val="black">
                      <a:alpha val="40000"/>
                    </a:prstClr>
                  </a:outerShdw>
                  <a:reflection blurRad="6350" stA="55000" endA="300" endPos="45500" dir="5400000" sy="-100000" algn="bl" rotWithShape="0"/>
                </a:effectLst>
              </a:rPr>
              <a:t>ERP/QMS by PMI Aerospace </a:t>
            </a:r>
            <a:endParaRPr lang="en-US" sz="2000" b="1" cap="none" spc="150" dirty="0">
              <a:ln w="11430"/>
              <a:solidFill>
                <a:srgbClr val="F8F8F8"/>
              </a:solidFill>
              <a:effectLst>
                <a:outerShdw blurRad="50800" dist="38100" dir="16200000" rotWithShape="0">
                  <a:prstClr val="black">
                    <a:alpha val="40000"/>
                  </a:prstClr>
                </a:outerShdw>
                <a:reflection blurRad="6350" stA="55000" endA="300" endPos="45500" dir="5400000" sy="-100000" algn="bl" rotWithShape="0"/>
              </a:effectLst>
            </a:endParaRPr>
          </a:p>
        </p:txBody>
      </p:sp>
      <p:sp>
        <p:nvSpPr>
          <p:cNvPr id="7" name="TextBox 6"/>
          <p:cNvSpPr txBox="1"/>
          <p:nvPr/>
        </p:nvSpPr>
        <p:spPr>
          <a:xfrm>
            <a:off x="6781800" y="2190750"/>
            <a:ext cx="1828800" cy="769441"/>
          </a:xfrm>
          <a:prstGeom prst="rect">
            <a:avLst/>
          </a:prstGeom>
          <a:solidFill>
            <a:schemeClr val="tx1"/>
          </a:solidFill>
          <a:ln>
            <a:solidFill>
              <a:schemeClr val="bg1"/>
            </a:solidFill>
          </a:ln>
          <a:effectLst>
            <a:outerShdw blurRad="50800" dist="38100" dir="2700000" algn="tl" rotWithShape="0">
              <a:prstClr val="black">
                <a:alpha val="40000"/>
              </a:prstClr>
            </a:outerShdw>
          </a:effectLst>
        </p:spPr>
        <p:txBody>
          <a:bodyPr wrap="square" rtlCol="0">
            <a:spAutoFit/>
          </a:bodyPr>
          <a:lstStyle/>
          <a:p>
            <a:r>
              <a:rPr lang="en-US" sz="1100" dirty="0" smtClean="0">
                <a:solidFill>
                  <a:schemeClr val="bg1"/>
                </a:solidFill>
                <a:latin typeface="Arial" pitchFamily="34" charset="0"/>
                <a:cs typeface="Arial" pitchFamily="34" charset="0"/>
              </a:rPr>
              <a:t>Entry Form for Numbered Dimensions with Tolerances and Measurement Instrument</a:t>
            </a:r>
            <a:endParaRPr lang="en-US" sz="1100" dirty="0">
              <a:solidFill>
                <a:schemeClr val="bg1"/>
              </a:solidFill>
              <a:latin typeface="Arial" pitchFamily="34" charset="0"/>
              <a:cs typeface="Arial" pitchFamily="34" charset="0"/>
            </a:endParaRPr>
          </a:p>
        </p:txBody>
      </p:sp>
    </p:spTree>
  </p:cSld>
  <p:clrMapOvr>
    <a:masterClrMapping/>
  </p:clrMapOvr>
  <p:transition advTm="8047"/>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p:cNvPicPr>
            <a:picLocks noChangeAspect="1" noChangeArrowheads="1"/>
          </p:cNvPicPr>
          <p:nvPr/>
        </p:nvPicPr>
        <p:blipFill>
          <a:blip r:embed="rId2" cstate="print"/>
          <a:srcRect/>
          <a:stretch>
            <a:fillRect/>
          </a:stretch>
        </p:blipFill>
        <p:spPr bwMode="auto">
          <a:xfrm>
            <a:off x="229489" y="740664"/>
            <a:ext cx="8685022" cy="3662172"/>
          </a:xfrm>
          <a:prstGeom prst="rect">
            <a:avLst/>
          </a:prstGeom>
          <a:noFill/>
          <a:ln w="9525">
            <a:noFill/>
            <a:miter lim="800000"/>
            <a:headEnd/>
            <a:tailEnd/>
          </a:ln>
        </p:spPr>
      </p:pic>
      <p:sp>
        <p:nvSpPr>
          <p:cNvPr id="4" name="TextBox 3"/>
          <p:cNvSpPr txBox="1"/>
          <p:nvPr/>
        </p:nvSpPr>
        <p:spPr>
          <a:xfrm>
            <a:off x="1" y="0"/>
            <a:ext cx="9144000" cy="584775"/>
          </a:xfrm>
          <a:prstGeom prst="rect">
            <a:avLst/>
          </a:prstGeom>
          <a:noFill/>
        </p:spPr>
        <p:txBody>
          <a:bodyPr wrap="square" rtlCol="0">
            <a:spAutoFit/>
          </a:bodyPr>
          <a:lstStyle/>
          <a:p>
            <a:r>
              <a:rPr lang="en-US" b="1" i="1" dirty="0" smtClean="0">
                <a:solidFill>
                  <a:schemeClr val="tx1">
                    <a:lumMod val="85000"/>
                  </a:schemeClr>
                </a:solidFill>
                <a:latin typeface="Arial" pitchFamily="34" charset="0"/>
                <a:cs typeface="Arial" pitchFamily="34" charset="0"/>
              </a:rPr>
              <a:t>ERP / QMS by PMI Aerospace</a:t>
            </a:r>
          </a:p>
          <a:p>
            <a:r>
              <a:rPr lang="en-US" sz="1400" b="1" i="1" dirty="0" smtClean="0">
                <a:solidFill>
                  <a:schemeClr val="tx1">
                    <a:lumMod val="85000"/>
                  </a:schemeClr>
                </a:solidFill>
                <a:latin typeface="Arial" pitchFamily="34" charset="0"/>
                <a:cs typeface="Arial" pitchFamily="34" charset="0"/>
              </a:rPr>
              <a:t>Parts and Configuration Management Menu / Engineering Parts and Assembly Specifications</a:t>
            </a:r>
            <a:endParaRPr lang="en-US" sz="1400" dirty="0"/>
          </a:p>
        </p:txBody>
      </p:sp>
      <p:sp>
        <p:nvSpPr>
          <p:cNvPr id="5" name="Rectangle 4"/>
          <p:cNvSpPr/>
          <p:nvPr/>
        </p:nvSpPr>
        <p:spPr>
          <a:xfrm>
            <a:off x="4800600" y="4743390"/>
            <a:ext cx="4343400" cy="400110"/>
          </a:xfrm>
          <a:prstGeom prst="rect">
            <a:avLst/>
          </a:prstGeom>
          <a:noFill/>
          <a:ln>
            <a:noFill/>
          </a:ln>
          <a:effectLst/>
        </p:spPr>
        <p:txBody>
          <a:bodyPr wrap="square" lIns="91440" tIns="45720" rIns="91440" bIns="45720">
            <a:spAutoFit/>
            <a:scene3d>
              <a:camera prst="orthographicFront"/>
              <a:lightRig rig="soft" dir="t">
                <a:rot lat="0" lon="0" rev="10800000"/>
              </a:lightRig>
            </a:scene3d>
            <a:sp3d extrusionH="57150">
              <a:bevelT w="27940" h="12700" prst="coolSlant"/>
              <a:contourClr>
                <a:srgbClr val="DDDDDD"/>
              </a:contourClr>
            </a:sp3d>
          </a:bodyPr>
          <a:lstStyle/>
          <a:p>
            <a:pPr algn="ctr"/>
            <a:r>
              <a:rPr lang="en-US" sz="2000" b="1" cap="none" spc="150" dirty="0" smtClean="0">
                <a:ln w="11430"/>
                <a:solidFill>
                  <a:srgbClr val="F8F8F8"/>
                </a:solidFill>
                <a:effectLst>
                  <a:outerShdw blurRad="50800" dist="38100" dir="16200000" rotWithShape="0">
                    <a:prstClr val="black">
                      <a:alpha val="40000"/>
                    </a:prstClr>
                  </a:outerShdw>
                  <a:reflection blurRad="6350" stA="55000" endA="300" endPos="45500" dir="5400000" sy="-100000" algn="bl" rotWithShape="0"/>
                </a:effectLst>
              </a:rPr>
              <a:t>ERP/QMS by PMI Aerospace </a:t>
            </a:r>
            <a:endParaRPr lang="en-US" sz="2000" b="1" cap="none" spc="150" dirty="0">
              <a:ln w="11430"/>
              <a:solidFill>
                <a:srgbClr val="F8F8F8"/>
              </a:solidFill>
              <a:effectLst>
                <a:outerShdw blurRad="50800" dist="38100" dir="16200000" rotWithShape="0">
                  <a:prstClr val="black">
                    <a:alpha val="40000"/>
                  </a:prstClr>
                </a:outerShdw>
                <a:reflection blurRad="6350" stA="55000" endA="300" endPos="45500" dir="5400000" sy="-100000" algn="bl" rotWithShape="0"/>
              </a:effectLst>
            </a:endParaRPr>
          </a:p>
        </p:txBody>
      </p:sp>
      <p:sp>
        <p:nvSpPr>
          <p:cNvPr id="7" name="TextBox 6"/>
          <p:cNvSpPr txBox="1"/>
          <p:nvPr/>
        </p:nvSpPr>
        <p:spPr>
          <a:xfrm>
            <a:off x="6781800" y="2190750"/>
            <a:ext cx="1828800" cy="938719"/>
          </a:xfrm>
          <a:prstGeom prst="rect">
            <a:avLst/>
          </a:prstGeom>
          <a:solidFill>
            <a:schemeClr val="tx1"/>
          </a:solidFill>
          <a:ln>
            <a:solidFill>
              <a:schemeClr val="bg1"/>
            </a:solidFill>
          </a:ln>
          <a:effectLst>
            <a:outerShdw blurRad="50800" dist="38100" dir="2700000" algn="tl" rotWithShape="0">
              <a:prstClr val="black">
                <a:alpha val="40000"/>
              </a:prstClr>
            </a:outerShdw>
          </a:effectLst>
        </p:spPr>
        <p:txBody>
          <a:bodyPr wrap="square" rtlCol="0">
            <a:spAutoFit/>
          </a:bodyPr>
          <a:lstStyle/>
          <a:p>
            <a:r>
              <a:rPr lang="en-US" sz="1100" dirty="0" smtClean="0">
                <a:solidFill>
                  <a:schemeClr val="bg1"/>
                </a:solidFill>
                <a:latin typeface="Arial" pitchFamily="34" charset="0"/>
                <a:cs typeface="Arial" pitchFamily="34" charset="0"/>
              </a:rPr>
              <a:t>Part#, DWG#. REV#, Part Disc., Hyper to DWG which makes all data available across the network…</a:t>
            </a:r>
            <a:endParaRPr lang="en-US" sz="1100" dirty="0">
              <a:solidFill>
                <a:schemeClr val="bg1"/>
              </a:solidFill>
              <a:latin typeface="Arial" pitchFamily="34" charset="0"/>
              <a:cs typeface="Arial" pitchFamily="34" charset="0"/>
            </a:endParaRPr>
          </a:p>
        </p:txBody>
      </p:sp>
    </p:spTree>
  </p:cSld>
  <p:clrMapOvr>
    <a:masterClrMapping/>
  </p:clrMapOvr>
  <p:transition advTm="8047"/>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266950"/>
            <a:ext cx="7772400" cy="759619"/>
          </a:xfrm>
        </p:spPr>
        <p:txBody>
          <a:bodyPr>
            <a:normAutofit fontScale="90000"/>
          </a:bodyPr>
          <a:lstStyle/>
          <a:p>
            <a:pPr algn="ctr"/>
            <a:r>
              <a:rPr lang="en-US" sz="2700" dirty="0" smtClean="0">
                <a:solidFill>
                  <a:schemeClr val="tx2">
                    <a:lumMod val="60000"/>
                    <a:lumOff val="40000"/>
                  </a:schemeClr>
                </a:solidFill>
              </a:rPr>
              <a:t>Developed by </a:t>
            </a:r>
            <a:r>
              <a:rPr lang="en-US" sz="2400" dirty="0" smtClean="0">
                <a:solidFill>
                  <a:schemeClr val="tx2">
                    <a:lumMod val="60000"/>
                    <a:lumOff val="40000"/>
                  </a:schemeClr>
                </a:solidFill>
              </a:rPr>
              <a:t>ERP Consulting</a:t>
            </a:r>
            <a:r>
              <a:rPr lang="en-US" sz="2400" dirty="0" smtClean="0">
                <a:solidFill>
                  <a:schemeClr val="tx2">
                    <a:lumMod val="60000"/>
                    <a:lumOff val="40000"/>
                  </a:schemeClr>
                </a:solidFill>
              </a:rPr>
              <a:t> LLC.</a:t>
            </a:r>
            <a:r>
              <a:rPr lang="en-US" sz="2400" dirty="0" smtClean="0">
                <a:solidFill>
                  <a:schemeClr val="tx2">
                    <a:lumMod val="60000"/>
                    <a:lumOff val="40000"/>
                  </a:schemeClr>
                </a:solidFill>
              </a:rPr>
              <a:t/>
            </a:r>
            <a:br>
              <a:rPr lang="en-US" sz="2400" dirty="0" smtClean="0">
                <a:solidFill>
                  <a:schemeClr val="tx2">
                    <a:lumMod val="60000"/>
                    <a:lumOff val="40000"/>
                  </a:schemeClr>
                </a:solidFill>
              </a:rPr>
            </a:br>
            <a:r>
              <a:rPr lang="en-US" sz="2400" dirty="0" smtClean="0">
                <a:solidFill>
                  <a:schemeClr val="tx2">
                    <a:lumMod val="60000"/>
                    <a:lumOff val="40000"/>
                  </a:schemeClr>
                </a:solidFill>
              </a:rPr>
              <a:t>February, 2017</a:t>
            </a:r>
            <a:r>
              <a:rPr lang="en-US" sz="2400" dirty="0" smtClean="0">
                <a:solidFill>
                  <a:schemeClr val="tx2">
                    <a:lumMod val="60000"/>
                    <a:lumOff val="40000"/>
                  </a:schemeClr>
                </a:solidFill>
              </a:rPr>
              <a:t/>
            </a:r>
            <a:br>
              <a:rPr lang="en-US" sz="2400" dirty="0" smtClean="0">
                <a:solidFill>
                  <a:schemeClr val="tx2">
                    <a:lumMod val="60000"/>
                    <a:lumOff val="40000"/>
                  </a:schemeClr>
                </a:solidFill>
              </a:rPr>
            </a:br>
            <a:r>
              <a:rPr lang="en-US" sz="2400" dirty="0" smtClean="0">
                <a:solidFill>
                  <a:schemeClr val="tx2">
                    <a:lumMod val="60000"/>
                    <a:lumOff val="40000"/>
                  </a:schemeClr>
                </a:solidFill>
              </a:rPr>
              <a:t>Since 1998 has Matured and Vetted to meet DLA &amp; OEM Requirements</a:t>
            </a:r>
            <a:endParaRPr lang="en-US" sz="2400" dirty="0">
              <a:solidFill>
                <a:schemeClr val="tx2">
                  <a:lumMod val="60000"/>
                  <a:lumOff val="40000"/>
                </a:schemeClr>
              </a:solidFill>
            </a:endParaRPr>
          </a:p>
        </p:txBody>
      </p:sp>
      <p:sp>
        <p:nvSpPr>
          <p:cNvPr id="3" name="Subtitle 2"/>
          <p:cNvSpPr>
            <a:spLocks noGrp="1"/>
          </p:cNvSpPr>
          <p:nvPr>
            <p:ph type="subTitle" idx="1"/>
          </p:nvPr>
        </p:nvSpPr>
        <p:spPr>
          <a:xfrm>
            <a:off x="1371600" y="3181350"/>
            <a:ext cx="6400800" cy="1428750"/>
          </a:xfrm>
        </p:spPr>
        <p:txBody>
          <a:bodyPr>
            <a:noAutofit/>
          </a:bodyPr>
          <a:lstStyle/>
          <a:p>
            <a:pPr algn="ctr"/>
            <a:r>
              <a:rPr lang="en-US" sz="2000" b="1" i="1" dirty="0" smtClean="0"/>
              <a:t>Enterprise Resource Planning</a:t>
            </a:r>
            <a:r>
              <a:rPr lang="en-US" sz="2000" b="1" dirty="0" smtClean="0"/>
              <a:t> (</a:t>
            </a:r>
            <a:r>
              <a:rPr lang="en-US" sz="2000" b="1" i="1" dirty="0" smtClean="0"/>
              <a:t>ERP</a:t>
            </a:r>
            <a:r>
              <a:rPr lang="en-US" sz="2000" b="1" dirty="0" smtClean="0"/>
              <a:t>) / Quality Management System</a:t>
            </a:r>
          </a:p>
        </p:txBody>
      </p:sp>
      <p:sp>
        <p:nvSpPr>
          <p:cNvPr id="7" name="Rectangle 6"/>
          <p:cNvSpPr/>
          <p:nvPr/>
        </p:nvSpPr>
        <p:spPr>
          <a:xfrm>
            <a:off x="0" y="514350"/>
            <a:ext cx="9144000" cy="923330"/>
          </a:xfrm>
          <a:prstGeom prst="rect">
            <a:avLst/>
          </a:prstGeom>
          <a:noFill/>
          <a:ln>
            <a:noFill/>
          </a:ln>
          <a:effectLst/>
        </p:spPr>
        <p:txBody>
          <a:bodyPr wrap="square" lIns="91440" tIns="45720" rIns="91440" bIns="45720">
            <a:spAutoFit/>
            <a:scene3d>
              <a:camera prst="orthographicFront"/>
              <a:lightRig rig="soft" dir="t">
                <a:rot lat="0" lon="0" rev="10800000"/>
              </a:lightRig>
            </a:scene3d>
            <a:sp3d extrusionH="57150">
              <a:bevelT w="27940" h="12700" prst="coolSlant"/>
              <a:contourClr>
                <a:srgbClr val="DDDDDD"/>
              </a:contourClr>
            </a:sp3d>
          </a:bodyPr>
          <a:lstStyle/>
          <a:p>
            <a:pPr algn="ctr"/>
            <a:r>
              <a:rPr lang="en-US" sz="4800" b="1" cap="none" spc="150" dirty="0" smtClean="0">
                <a:ln w="11430"/>
                <a:solidFill>
                  <a:srgbClr val="F8F8F8"/>
                </a:solidFill>
                <a:effectLst>
                  <a:outerShdw blurRad="50800" dist="38100" dir="16200000" rotWithShape="0">
                    <a:prstClr val="black">
                      <a:alpha val="40000"/>
                    </a:prstClr>
                  </a:outerShdw>
                  <a:reflection blurRad="6350" stA="55000" endA="300" endPos="45500" dir="5400000" sy="-100000" algn="bl" rotWithShape="0"/>
                </a:effectLst>
              </a:rPr>
              <a:t>ERP/QMS by PMI Aerospace</a:t>
            </a:r>
            <a:r>
              <a:rPr lang="en-US" sz="5400" b="1" cap="none" spc="150" dirty="0" smtClean="0">
                <a:ln w="11430"/>
                <a:solidFill>
                  <a:srgbClr val="F8F8F8"/>
                </a:solidFill>
                <a:effectLst>
                  <a:outerShdw blurRad="50800" dist="38100" dir="16200000" rotWithShape="0">
                    <a:prstClr val="black">
                      <a:alpha val="40000"/>
                    </a:prstClr>
                  </a:outerShdw>
                  <a:reflection blurRad="6350" stA="55000" endA="300" endPos="45500" dir="5400000" sy="-100000" algn="bl" rotWithShape="0"/>
                </a:effectLst>
              </a:rPr>
              <a:t> </a:t>
            </a:r>
            <a:endParaRPr lang="en-US" sz="5400" b="1" cap="none" spc="150" dirty="0">
              <a:ln w="11430"/>
              <a:solidFill>
                <a:srgbClr val="F8F8F8"/>
              </a:solidFill>
              <a:effectLst>
                <a:outerShdw blurRad="50800" dist="38100" dir="16200000" rotWithShape="0">
                  <a:prstClr val="black">
                    <a:alpha val="40000"/>
                  </a:prstClr>
                </a:outerShdw>
                <a:reflection blurRad="6350" stA="55000" endA="300" endPos="45500" dir="5400000" sy="-100000" algn="bl" rotWithShape="0"/>
              </a:effectLst>
            </a:endParaRPr>
          </a:p>
        </p:txBody>
      </p:sp>
    </p:spTree>
  </p:cSld>
  <p:clrMapOvr>
    <a:masterClrMapping/>
  </p:clrMapOvr>
  <p:transition advTm="8047">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srcRect/>
          <a:stretch>
            <a:fillRect/>
          </a:stretch>
        </p:blipFill>
        <p:spPr bwMode="auto">
          <a:xfrm>
            <a:off x="105095" y="740664"/>
            <a:ext cx="8933810" cy="3662172"/>
          </a:xfrm>
          <a:prstGeom prst="rect">
            <a:avLst/>
          </a:prstGeom>
          <a:noFill/>
          <a:ln w="9525">
            <a:noFill/>
            <a:miter lim="800000"/>
            <a:headEnd/>
            <a:tailEnd/>
          </a:ln>
        </p:spPr>
      </p:pic>
      <p:sp>
        <p:nvSpPr>
          <p:cNvPr id="4" name="TextBox 3"/>
          <p:cNvSpPr txBox="1"/>
          <p:nvPr/>
        </p:nvSpPr>
        <p:spPr>
          <a:xfrm>
            <a:off x="1" y="0"/>
            <a:ext cx="9144000" cy="584775"/>
          </a:xfrm>
          <a:prstGeom prst="rect">
            <a:avLst/>
          </a:prstGeom>
          <a:noFill/>
        </p:spPr>
        <p:txBody>
          <a:bodyPr wrap="square" rtlCol="0">
            <a:spAutoFit/>
          </a:bodyPr>
          <a:lstStyle/>
          <a:p>
            <a:r>
              <a:rPr lang="en-US" b="1" i="1" dirty="0" smtClean="0">
                <a:solidFill>
                  <a:schemeClr val="tx1">
                    <a:lumMod val="85000"/>
                  </a:schemeClr>
                </a:solidFill>
                <a:latin typeface="Arial" pitchFamily="34" charset="0"/>
                <a:cs typeface="Arial" pitchFamily="34" charset="0"/>
              </a:rPr>
              <a:t>ERP / QMS by PMI Aerospace</a:t>
            </a:r>
          </a:p>
          <a:p>
            <a:r>
              <a:rPr lang="en-US" sz="1400" b="1" i="1" dirty="0" smtClean="0">
                <a:solidFill>
                  <a:schemeClr val="tx1">
                    <a:lumMod val="85000"/>
                  </a:schemeClr>
                </a:solidFill>
                <a:latin typeface="Arial" pitchFamily="34" charset="0"/>
                <a:cs typeface="Arial" pitchFamily="34" charset="0"/>
              </a:rPr>
              <a:t>Parts and Configuration Management Menu / Part Specifications</a:t>
            </a:r>
          </a:p>
        </p:txBody>
      </p:sp>
      <p:sp>
        <p:nvSpPr>
          <p:cNvPr id="5" name="Rectangle 4"/>
          <p:cNvSpPr/>
          <p:nvPr/>
        </p:nvSpPr>
        <p:spPr>
          <a:xfrm>
            <a:off x="4800600" y="4743390"/>
            <a:ext cx="4343400" cy="400110"/>
          </a:xfrm>
          <a:prstGeom prst="rect">
            <a:avLst/>
          </a:prstGeom>
          <a:noFill/>
          <a:ln>
            <a:noFill/>
          </a:ln>
          <a:effectLst/>
        </p:spPr>
        <p:txBody>
          <a:bodyPr wrap="square" lIns="91440" tIns="45720" rIns="91440" bIns="45720">
            <a:spAutoFit/>
            <a:scene3d>
              <a:camera prst="orthographicFront"/>
              <a:lightRig rig="soft" dir="t">
                <a:rot lat="0" lon="0" rev="10800000"/>
              </a:lightRig>
            </a:scene3d>
            <a:sp3d extrusionH="57150">
              <a:bevelT w="27940" h="12700" prst="coolSlant"/>
              <a:contourClr>
                <a:srgbClr val="DDDDDD"/>
              </a:contourClr>
            </a:sp3d>
          </a:bodyPr>
          <a:lstStyle/>
          <a:p>
            <a:pPr algn="ctr"/>
            <a:r>
              <a:rPr lang="en-US" sz="2000" b="1" cap="none" spc="150" dirty="0" smtClean="0">
                <a:ln w="11430"/>
                <a:solidFill>
                  <a:srgbClr val="F8F8F8"/>
                </a:solidFill>
                <a:effectLst>
                  <a:outerShdw blurRad="50800" dist="38100" dir="16200000" rotWithShape="0">
                    <a:prstClr val="black">
                      <a:alpha val="40000"/>
                    </a:prstClr>
                  </a:outerShdw>
                  <a:reflection blurRad="6350" stA="55000" endA="300" endPos="45500" dir="5400000" sy="-100000" algn="bl" rotWithShape="0"/>
                </a:effectLst>
              </a:rPr>
              <a:t>ERP/QMS by PMI Aerospace </a:t>
            </a:r>
            <a:endParaRPr lang="en-US" sz="2000" b="1" cap="none" spc="150" dirty="0">
              <a:ln w="11430"/>
              <a:solidFill>
                <a:srgbClr val="F8F8F8"/>
              </a:solidFill>
              <a:effectLst>
                <a:outerShdw blurRad="50800" dist="38100" dir="16200000" rotWithShape="0">
                  <a:prstClr val="black">
                    <a:alpha val="40000"/>
                  </a:prstClr>
                </a:outerShdw>
                <a:reflection blurRad="6350" stA="55000" endA="300" endPos="45500" dir="5400000" sy="-100000" algn="bl" rotWithShape="0"/>
              </a:effectLst>
            </a:endParaRPr>
          </a:p>
        </p:txBody>
      </p:sp>
      <p:sp>
        <p:nvSpPr>
          <p:cNvPr id="7" name="TextBox 6"/>
          <p:cNvSpPr txBox="1"/>
          <p:nvPr/>
        </p:nvSpPr>
        <p:spPr>
          <a:xfrm>
            <a:off x="6781800" y="2190750"/>
            <a:ext cx="1828800" cy="600164"/>
          </a:xfrm>
          <a:prstGeom prst="rect">
            <a:avLst/>
          </a:prstGeom>
          <a:solidFill>
            <a:schemeClr val="tx1"/>
          </a:solidFill>
          <a:ln>
            <a:solidFill>
              <a:schemeClr val="bg1"/>
            </a:solidFill>
          </a:ln>
          <a:effectLst>
            <a:outerShdw blurRad="50800" dist="38100" dir="2700000" algn="tl" rotWithShape="0">
              <a:prstClr val="black">
                <a:alpha val="40000"/>
              </a:prstClr>
            </a:outerShdw>
          </a:effectLst>
        </p:spPr>
        <p:txBody>
          <a:bodyPr wrap="square" rtlCol="0">
            <a:spAutoFit/>
          </a:bodyPr>
          <a:lstStyle/>
          <a:p>
            <a:r>
              <a:rPr lang="en-US" sz="1100" dirty="0" smtClean="0">
                <a:solidFill>
                  <a:schemeClr val="bg1"/>
                </a:solidFill>
                <a:latin typeface="Arial" pitchFamily="34" charset="0"/>
                <a:cs typeface="Arial" pitchFamily="34" charset="0"/>
              </a:rPr>
              <a:t>Example of Dropdown Field for Inspection Device and ID Number</a:t>
            </a:r>
            <a:endParaRPr lang="en-US" sz="1100" dirty="0">
              <a:solidFill>
                <a:schemeClr val="bg1"/>
              </a:solidFill>
              <a:latin typeface="Arial" pitchFamily="34" charset="0"/>
              <a:cs typeface="Arial" pitchFamily="34" charset="0"/>
            </a:endParaRPr>
          </a:p>
        </p:txBody>
      </p:sp>
    </p:spTree>
  </p:cSld>
  <p:clrMapOvr>
    <a:masterClrMapping/>
  </p:clrMapOvr>
  <p:transition advTm="8047"/>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781800" y="2190750"/>
            <a:ext cx="1828800" cy="600164"/>
          </a:xfrm>
          <a:prstGeom prst="rect">
            <a:avLst/>
          </a:prstGeom>
          <a:solidFill>
            <a:schemeClr val="tx1"/>
          </a:solidFill>
          <a:ln>
            <a:solidFill>
              <a:schemeClr val="bg1"/>
            </a:solidFill>
          </a:ln>
          <a:effectLst>
            <a:outerShdw blurRad="50800" dist="38100" dir="2700000" algn="tl" rotWithShape="0">
              <a:prstClr val="black">
                <a:alpha val="40000"/>
              </a:prstClr>
            </a:outerShdw>
          </a:effectLst>
        </p:spPr>
        <p:txBody>
          <a:bodyPr wrap="square" rtlCol="0">
            <a:spAutoFit/>
          </a:bodyPr>
          <a:lstStyle/>
          <a:p>
            <a:r>
              <a:rPr lang="en-US" sz="1100" dirty="0" smtClean="0">
                <a:solidFill>
                  <a:schemeClr val="bg1"/>
                </a:solidFill>
                <a:latin typeface="Arial" pitchFamily="34" charset="0"/>
                <a:cs typeface="Arial" pitchFamily="34" charset="0"/>
              </a:rPr>
              <a:t>Example of Dropdown Field for Inspection Device and ID Number</a:t>
            </a:r>
            <a:endParaRPr lang="en-US" sz="1100" dirty="0">
              <a:solidFill>
                <a:schemeClr val="bg1"/>
              </a:solidFill>
              <a:latin typeface="Arial" pitchFamily="34" charset="0"/>
              <a:cs typeface="Arial" pitchFamily="34" charset="0"/>
            </a:endParaRPr>
          </a:p>
        </p:txBody>
      </p:sp>
      <p:pic>
        <p:nvPicPr>
          <p:cNvPr id="6" name="Picture 2"/>
          <p:cNvPicPr>
            <a:picLocks noChangeAspect="1" noChangeArrowheads="1"/>
          </p:cNvPicPr>
          <p:nvPr/>
        </p:nvPicPr>
        <p:blipFill>
          <a:blip r:embed="rId2" cstate="print"/>
          <a:srcRect/>
          <a:stretch>
            <a:fillRect/>
          </a:stretch>
        </p:blipFill>
        <p:spPr bwMode="auto">
          <a:xfrm>
            <a:off x="229489" y="740664"/>
            <a:ext cx="8685022" cy="3662172"/>
          </a:xfrm>
          <a:prstGeom prst="rect">
            <a:avLst/>
          </a:prstGeom>
          <a:noFill/>
          <a:ln w="9525">
            <a:noFill/>
            <a:miter lim="800000"/>
            <a:headEnd/>
            <a:tailEnd/>
          </a:ln>
        </p:spPr>
      </p:pic>
      <p:sp>
        <p:nvSpPr>
          <p:cNvPr id="4" name="TextBox 3"/>
          <p:cNvSpPr txBox="1"/>
          <p:nvPr/>
        </p:nvSpPr>
        <p:spPr>
          <a:xfrm>
            <a:off x="1" y="0"/>
            <a:ext cx="9144000" cy="584775"/>
          </a:xfrm>
          <a:prstGeom prst="rect">
            <a:avLst/>
          </a:prstGeom>
          <a:noFill/>
        </p:spPr>
        <p:txBody>
          <a:bodyPr wrap="square" rtlCol="0">
            <a:spAutoFit/>
          </a:bodyPr>
          <a:lstStyle/>
          <a:p>
            <a:r>
              <a:rPr lang="en-US" b="1" i="1" dirty="0" smtClean="0">
                <a:solidFill>
                  <a:schemeClr val="tx1">
                    <a:lumMod val="85000"/>
                  </a:schemeClr>
                </a:solidFill>
                <a:latin typeface="Arial" pitchFamily="34" charset="0"/>
                <a:cs typeface="Arial" pitchFamily="34" charset="0"/>
              </a:rPr>
              <a:t>ERP / QMS by PMI Aerospace</a:t>
            </a:r>
          </a:p>
          <a:p>
            <a:r>
              <a:rPr lang="en-US" sz="1400" b="1" i="1" dirty="0" smtClean="0">
                <a:solidFill>
                  <a:schemeClr val="tx1">
                    <a:lumMod val="85000"/>
                  </a:schemeClr>
                </a:solidFill>
                <a:latin typeface="Arial" pitchFamily="34" charset="0"/>
                <a:cs typeface="Arial" pitchFamily="34" charset="0"/>
              </a:rPr>
              <a:t>Parts and Configuration Management Menu</a:t>
            </a:r>
            <a:r>
              <a:rPr lang="en-US" sz="1400" dirty="0" smtClean="0"/>
              <a:t> / </a:t>
            </a:r>
            <a:r>
              <a:rPr lang="en-US" sz="1400" b="1" i="1" dirty="0" smtClean="0">
                <a:solidFill>
                  <a:schemeClr val="tx1">
                    <a:lumMod val="85000"/>
                  </a:schemeClr>
                </a:solidFill>
                <a:latin typeface="Arial" pitchFamily="34" charset="0"/>
                <a:cs typeface="Arial" pitchFamily="34" charset="0"/>
              </a:rPr>
              <a:t>Standard Routing Editor</a:t>
            </a:r>
          </a:p>
        </p:txBody>
      </p:sp>
      <p:sp>
        <p:nvSpPr>
          <p:cNvPr id="5" name="Rectangle 4"/>
          <p:cNvSpPr/>
          <p:nvPr/>
        </p:nvSpPr>
        <p:spPr>
          <a:xfrm>
            <a:off x="4800600" y="4743390"/>
            <a:ext cx="4343400" cy="400110"/>
          </a:xfrm>
          <a:prstGeom prst="rect">
            <a:avLst/>
          </a:prstGeom>
          <a:noFill/>
          <a:ln>
            <a:noFill/>
          </a:ln>
          <a:effectLst/>
        </p:spPr>
        <p:txBody>
          <a:bodyPr wrap="square" lIns="91440" tIns="45720" rIns="91440" bIns="45720">
            <a:spAutoFit/>
            <a:scene3d>
              <a:camera prst="orthographicFront"/>
              <a:lightRig rig="soft" dir="t">
                <a:rot lat="0" lon="0" rev="10800000"/>
              </a:lightRig>
            </a:scene3d>
            <a:sp3d extrusionH="57150">
              <a:bevelT w="27940" h="12700" prst="coolSlant"/>
              <a:contourClr>
                <a:srgbClr val="DDDDDD"/>
              </a:contourClr>
            </a:sp3d>
          </a:bodyPr>
          <a:lstStyle/>
          <a:p>
            <a:pPr algn="ctr"/>
            <a:r>
              <a:rPr lang="en-US" sz="2000" b="1" cap="none" spc="150" dirty="0" smtClean="0">
                <a:ln w="11430"/>
                <a:solidFill>
                  <a:srgbClr val="F8F8F8"/>
                </a:solidFill>
                <a:effectLst>
                  <a:outerShdw blurRad="50800" dist="38100" dir="16200000" rotWithShape="0">
                    <a:prstClr val="black">
                      <a:alpha val="40000"/>
                    </a:prstClr>
                  </a:outerShdw>
                  <a:reflection blurRad="6350" stA="55000" endA="300" endPos="45500" dir="5400000" sy="-100000" algn="bl" rotWithShape="0"/>
                </a:effectLst>
              </a:rPr>
              <a:t>ERP/QMS by PMI Aerospace </a:t>
            </a:r>
            <a:endParaRPr lang="en-US" sz="2000" b="1" cap="none" spc="150" dirty="0">
              <a:ln w="11430"/>
              <a:solidFill>
                <a:srgbClr val="F8F8F8"/>
              </a:solidFill>
              <a:effectLst>
                <a:outerShdw blurRad="50800" dist="38100" dir="16200000" rotWithShape="0">
                  <a:prstClr val="black">
                    <a:alpha val="40000"/>
                  </a:prstClr>
                </a:outerShdw>
                <a:reflection blurRad="6350" stA="55000" endA="300" endPos="45500" dir="5400000" sy="-100000" algn="bl" rotWithShape="0"/>
              </a:effectLst>
            </a:endParaRPr>
          </a:p>
        </p:txBody>
      </p:sp>
    </p:spTree>
  </p:cSld>
  <p:clrMapOvr>
    <a:masterClrMapping/>
  </p:clrMapOvr>
  <p:transition advTm="8047"/>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srcRect/>
          <a:stretch>
            <a:fillRect/>
          </a:stretch>
        </p:blipFill>
        <p:spPr bwMode="auto">
          <a:xfrm>
            <a:off x="229489" y="740664"/>
            <a:ext cx="8685022" cy="3662172"/>
          </a:xfrm>
          <a:prstGeom prst="rect">
            <a:avLst/>
          </a:prstGeom>
          <a:noFill/>
          <a:ln w="9525">
            <a:noFill/>
            <a:miter lim="800000"/>
            <a:headEnd/>
            <a:tailEnd/>
          </a:ln>
        </p:spPr>
      </p:pic>
      <p:sp>
        <p:nvSpPr>
          <p:cNvPr id="7" name="TextBox 6"/>
          <p:cNvSpPr txBox="1"/>
          <p:nvPr/>
        </p:nvSpPr>
        <p:spPr>
          <a:xfrm>
            <a:off x="6781800" y="2190750"/>
            <a:ext cx="1828800" cy="600164"/>
          </a:xfrm>
          <a:prstGeom prst="rect">
            <a:avLst/>
          </a:prstGeom>
          <a:solidFill>
            <a:schemeClr val="tx1"/>
          </a:solidFill>
          <a:ln>
            <a:solidFill>
              <a:schemeClr val="bg1"/>
            </a:solidFill>
          </a:ln>
          <a:effectLst>
            <a:outerShdw blurRad="50800" dist="38100" dir="2700000" algn="tl" rotWithShape="0">
              <a:prstClr val="black">
                <a:alpha val="40000"/>
              </a:prstClr>
            </a:outerShdw>
          </a:effectLst>
        </p:spPr>
        <p:txBody>
          <a:bodyPr wrap="square" rtlCol="0">
            <a:spAutoFit/>
          </a:bodyPr>
          <a:lstStyle/>
          <a:p>
            <a:r>
              <a:rPr lang="en-US" sz="1100" dirty="0" smtClean="0">
                <a:solidFill>
                  <a:schemeClr val="bg1"/>
                </a:solidFill>
                <a:latin typeface="Arial" pitchFamily="34" charset="0"/>
                <a:cs typeface="Arial" pitchFamily="34" charset="0"/>
              </a:rPr>
              <a:t>Skills Questions Database for new Employee, printable and online</a:t>
            </a:r>
            <a:endParaRPr lang="en-US" sz="1100" dirty="0">
              <a:solidFill>
                <a:schemeClr val="bg1"/>
              </a:solidFill>
              <a:latin typeface="Arial" pitchFamily="34" charset="0"/>
              <a:cs typeface="Arial" pitchFamily="34" charset="0"/>
            </a:endParaRPr>
          </a:p>
        </p:txBody>
      </p:sp>
      <p:sp>
        <p:nvSpPr>
          <p:cNvPr id="4" name="TextBox 3"/>
          <p:cNvSpPr txBox="1"/>
          <p:nvPr/>
        </p:nvSpPr>
        <p:spPr>
          <a:xfrm>
            <a:off x="1" y="0"/>
            <a:ext cx="9144000" cy="584775"/>
          </a:xfrm>
          <a:prstGeom prst="rect">
            <a:avLst/>
          </a:prstGeom>
          <a:noFill/>
        </p:spPr>
        <p:txBody>
          <a:bodyPr wrap="square" rtlCol="0">
            <a:spAutoFit/>
          </a:bodyPr>
          <a:lstStyle/>
          <a:p>
            <a:r>
              <a:rPr lang="en-US" b="1" i="1" dirty="0" smtClean="0">
                <a:solidFill>
                  <a:schemeClr val="tx1">
                    <a:lumMod val="85000"/>
                  </a:schemeClr>
                </a:solidFill>
                <a:latin typeface="Arial" pitchFamily="34" charset="0"/>
                <a:cs typeface="Arial" pitchFamily="34" charset="0"/>
              </a:rPr>
              <a:t>ERP / QMS by PMI Aerospace</a:t>
            </a:r>
          </a:p>
          <a:p>
            <a:r>
              <a:rPr lang="en-US" sz="1400" b="1" i="1" dirty="0" smtClean="0">
                <a:solidFill>
                  <a:schemeClr val="tx1">
                    <a:lumMod val="85000"/>
                  </a:schemeClr>
                </a:solidFill>
                <a:latin typeface="Arial" pitchFamily="34" charset="0"/>
                <a:cs typeface="Arial" pitchFamily="34" charset="0"/>
              </a:rPr>
              <a:t>Parts and Configuration Management Menu</a:t>
            </a:r>
            <a:r>
              <a:rPr lang="en-US" sz="1400" dirty="0" smtClean="0"/>
              <a:t> / </a:t>
            </a:r>
            <a:r>
              <a:rPr lang="en-US" sz="1400" b="1" i="1" dirty="0" smtClean="0">
                <a:solidFill>
                  <a:schemeClr val="tx1">
                    <a:lumMod val="85000"/>
                  </a:schemeClr>
                </a:solidFill>
                <a:latin typeface="Arial" pitchFamily="34" charset="0"/>
                <a:cs typeface="Arial" pitchFamily="34" charset="0"/>
              </a:rPr>
              <a:t>Process and Skills Editor</a:t>
            </a:r>
          </a:p>
        </p:txBody>
      </p:sp>
      <p:sp>
        <p:nvSpPr>
          <p:cNvPr id="5" name="Rectangle 4"/>
          <p:cNvSpPr/>
          <p:nvPr/>
        </p:nvSpPr>
        <p:spPr>
          <a:xfrm>
            <a:off x="4800600" y="4743390"/>
            <a:ext cx="4343400" cy="400110"/>
          </a:xfrm>
          <a:prstGeom prst="rect">
            <a:avLst/>
          </a:prstGeom>
          <a:noFill/>
          <a:ln>
            <a:noFill/>
          </a:ln>
          <a:effectLst/>
        </p:spPr>
        <p:txBody>
          <a:bodyPr wrap="square" lIns="91440" tIns="45720" rIns="91440" bIns="45720">
            <a:spAutoFit/>
            <a:scene3d>
              <a:camera prst="orthographicFront"/>
              <a:lightRig rig="soft" dir="t">
                <a:rot lat="0" lon="0" rev="10800000"/>
              </a:lightRig>
            </a:scene3d>
            <a:sp3d extrusionH="57150">
              <a:bevelT w="27940" h="12700" prst="coolSlant"/>
              <a:contourClr>
                <a:srgbClr val="DDDDDD"/>
              </a:contourClr>
            </a:sp3d>
          </a:bodyPr>
          <a:lstStyle/>
          <a:p>
            <a:pPr algn="ctr"/>
            <a:r>
              <a:rPr lang="en-US" sz="2000" b="1" cap="none" spc="150" dirty="0" smtClean="0">
                <a:ln w="11430"/>
                <a:solidFill>
                  <a:srgbClr val="F8F8F8"/>
                </a:solidFill>
                <a:effectLst>
                  <a:outerShdw blurRad="50800" dist="38100" dir="16200000" rotWithShape="0">
                    <a:prstClr val="black">
                      <a:alpha val="40000"/>
                    </a:prstClr>
                  </a:outerShdw>
                  <a:reflection blurRad="6350" stA="55000" endA="300" endPos="45500" dir="5400000" sy="-100000" algn="bl" rotWithShape="0"/>
                </a:effectLst>
              </a:rPr>
              <a:t>ERP/QMS by PMI Aerospace </a:t>
            </a:r>
            <a:endParaRPr lang="en-US" sz="2000" b="1" cap="none" spc="150" dirty="0">
              <a:ln w="11430"/>
              <a:solidFill>
                <a:srgbClr val="F8F8F8"/>
              </a:solidFill>
              <a:effectLst>
                <a:outerShdw blurRad="50800" dist="38100" dir="16200000" rotWithShape="0">
                  <a:prstClr val="black">
                    <a:alpha val="40000"/>
                  </a:prstClr>
                </a:outerShdw>
                <a:reflection blurRad="6350" stA="55000" endA="300" endPos="45500" dir="5400000" sy="-100000" algn="bl" rotWithShape="0"/>
              </a:effectLst>
            </a:endParaRPr>
          </a:p>
        </p:txBody>
      </p:sp>
    </p:spTree>
  </p:cSld>
  <p:clrMapOvr>
    <a:masterClrMapping/>
  </p:clrMapOvr>
  <p:transition advTm="8047"/>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srcRect/>
          <a:stretch>
            <a:fillRect/>
          </a:stretch>
        </p:blipFill>
        <p:spPr bwMode="auto">
          <a:xfrm>
            <a:off x="229489" y="740664"/>
            <a:ext cx="8685022" cy="3662172"/>
          </a:xfrm>
          <a:prstGeom prst="rect">
            <a:avLst/>
          </a:prstGeom>
          <a:noFill/>
          <a:ln w="9525">
            <a:noFill/>
            <a:miter lim="800000"/>
            <a:headEnd/>
            <a:tailEnd/>
          </a:ln>
        </p:spPr>
      </p:pic>
      <p:sp>
        <p:nvSpPr>
          <p:cNvPr id="7" name="TextBox 6"/>
          <p:cNvSpPr txBox="1"/>
          <p:nvPr/>
        </p:nvSpPr>
        <p:spPr>
          <a:xfrm>
            <a:off x="6781800" y="2190750"/>
            <a:ext cx="1828800" cy="600164"/>
          </a:xfrm>
          <a:prstGeom prst="rect">
            <a:avLst/>
          </a:prstGeom>
          <a:solidFill>
            <a:schemeClr val="tx1"/>
          </a:solidFill>
          <a:ln>
            <a:solidFill>
              <a:schemeClr val="bg1"/>
            </a:solidFill>
          </a:ln>
          <a:effectLst>
            <a:outerShdw blurRad="50800" dist="38100" dir="2700000" algn="tl" rotWithShape="0">
              <a:prstClr val="black">
                <a:alpha val="40000"/>
              </a:prstClr>
            </a:outerShdw>
          </a:effectLst>
        </p:spPr>
        <p:txBody>
          <a:bodyPr wrap="square" rtlCol="0">
            <a:spAutoFit/>
          </a:bodyPr>
          <a:lstStyle/>
          <a:p>
            <a:r>
              <a:rPr lang="en-US" sz="1100" dirty="0" smtClean="0">
                <a:solidFill>
                  <a:schemeClr val="bg1"/>
                </a:solidFill>
                <a:latin typeface="Arial" pitchFamily="34" charset="0"/>
                <a:cs typeface="Arial" pitchFamily="34" charset="0"/>
              </a:rPr>
              <a:t>Questionnaire  for New Vendors, Printable and Online</a:t>
            </a:r>
            <a:endParaRPr lang="en-US" sz="1100" dirty="0">
              <a:solidFill>
                <a:schemeClr val="bg1"/>
              </a:solidFill>
              <a:latin typeface="Arial" pitchFamily="34" charset="0"/>
              <a:cs typeface="Arial" pitchFamily="34" charset="0"/>
            </a:endParaRPr>
          </a:p>
        </p:txBody>
      </p:sp>
      <p:sp>
        <p:nvSpPr>
          <p:cNvPr id="4" name="TextBox 3"/>
          <p:cNvSpPr txBox="1"/>
          <p:nvPr/>
        </p:nvSpPr>
        <p:spPr>
          <a:xfrm>
            <a:off x="1" y="0"/>
            <a:ext cx="9144000" cy="584775"/>
          </a:xfrm>
          <a:prstGeom prst="rect">
            <a:avLst/>
          </a:prstGeom>
          <a:noFill/>
        </p:spPr>
        <p:txBody>
          <a:bodyPr wrap="square" rtlCol="0">
            <a:spAutoFit/>
          </a:bodyPr>
          <a:lstStyle/>
          <a:p>
            <a:r>
              <a:rPr lang="en-US" b="1" i="1" dirty="0" smtClean="0">
                <a:solidFill>
                  <a:schemeClr val="tx1">
                    <a:lumMod val="85000"/>
                  </a:schemeClr>
                </a:solidFill>
                <a:latin typeface="Arial" pitchFamily="34" charset="0"/>
                <a:cs typeface="Arial" pitchFamily="34" charset="0"/>
              </a:rPr>
              <a:t>ERP / QMS by PMI Aerospace</a:t>
            </a:r>
          </a:p>
          <a:p>
            <a:r>
              <a:rPr lang="en-US" sz="1400" b="1" i="1" dirty="0" smtClean="0">
                <a:solidFill>
                  <a:schemeClr val="tx1">
                    <a:lumMod val="85000"/>
                  </a:schemeClr>
                </a:solidFill>
                <a:latin typeface="Arial" pitchFamily="34" charset="0"/>
                <a:cs typeface="Arial" pitchFamily="34" charset="0"/>
              </a:rPr>
              <a:t>Parts and Configuration Management Menu</a:t>
            </a:r>
            <a:r>
              <a:rPr lang="en-US" sz="1400" dirty="0" smtClean="0"/>
              <a:t> / </a:t>
            </a:r>
            <a:r>
              <a:rPr lang="en-US" sz="1400" b="1" i="1" dirty="0" smtClean="0">
                <a:solidFill>
                  <a:schemeClr val="tx1">
                    <a:lumMod val="85000"/>
                  </a:schemeClr>
                </a:solidFill>
                <a:latin typeface="Arial" pitchFamily="34" charset="0"/>
                <a:cs typeface="Arial" pitchFamily="34" charset="0"/>
              </a:rPr>
              <a:t>Process and Skills Editor</a:t>
            </a:r>
          </a:p>
        </p:txBody>
      </p:sp>
      <p:sp>
        <p:nvSpPr>
          <p:cNvPr id="5" name="Rectangle 4"/>
          <p:cNvSpPr/>
          <p:nvPr/>
        </p:nvSpPr>
        <p:spPr>
          <a:xfrm>
            <a:off x="4800600" y="4743390"/>
            <a:ext cx="4343400" cy="400110"/>
          </a:xfrm>
          <a:prstGeom prst="rect">
            <a:avLst/>
          </a:prstGeom>
          <a:noFill/>
          <a:ln>
            <a:noFill/>
          </a:ln>
          <a:effectLst/>
        </p:spPr>
        <p:txBody>
          <a:bodyPr wrap="square" lIns="91440" tIns="45720" rIns="91440" bIns="45720">
            <a:spAutoFit/>
            <a:scene3d>
              <a:camera prst="orthographicFront"/>
              <a:lightRig rig="soft" dir="t">
                <a:rot lat="0" lon="0" rev="10800000"/>
              </a:lightRig>
            </a:scene3d>
            <a:sp3d extrusionH="57150">
              <a:bevelT w="27940" h="12700" prst="coolSlant"/>
              <a:contourClr>
                <a:srgbClr val="DDDDDD"/>
              </a:contourClr>
            </a:sp3d>
          </a:bodyPr>
          <a:lstStyle/>
          <a:p>
            <a:pPr algn="ctr"/>
            <a:r>
              <a:rPr lang="en-US" sz="2000" b="1" cap="none" spc="150" dirty="0" smtClean="0">
                <a:ln w="11430"/>
                <a:solidFill>
                  <a:srgbClr val="F8F8F8"/>
                </a:solidFill>
                <a:effectLst>
                  <a:outerShdw blurRad="50800" dist="38100" dir="16200000" rotWithShape="0">
                    <a:prstClr val="black">
                      <a:alpha val="40000"/>
                    </a:prstClr>
                  </a:outerShdw>
                  <a:reflection blurRad="6350" stA="55000" endA="300" endPos="45500" dir="5400000" sy="-100000" algn="bl" rotWithShape="0"/>
                </a:effectLst>
              </a:rPr>
              <a:t>ERP/QMS by PMI Aerospace </a:t>
            </a:r>
            <a:endParaRPr lang="en-US" sz="2000" b="1" cap="none" spc="150" dirty="0">
              <a:ln w="11430"/>
              <a:solidFill>
                <a:srgbClr val="F8F8F8"/>
              </a:solidFill>
              <a:effectLst>
                <a:outerShdw blurRad="50800" dist="38100" dir="16200000" rotWithShape="0">
                  <a:prstClr val="black">
                    <a:alpha val="40000"/>
                  </a:prstClr>
                </a:outerShdw>
                <a:reflection blurRad="6350" stA="55000" endA="300" endPos="45500" dir="5400000" sy="-100000" algn="bl" rotWithShape="0"/>
              </a:effectLst>
            </a:endParaRPr>
          </a:p>
        </p:txBody>
      </p:sp>
    </p:spTree>
  </p:cSld>
  <p:clrMapOvr>
    <a:masterClrMapping/>
  </p:clrMapOvr>
  <p:transition advTm="8047"/>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00050"/>
            <a:ext cx="7772400" cy="466344"/>
          </a:xfrm>
        </p:spPr>
        <p:txBody>
          <a:bodyPr>
            <a:normAutofit/>
          </a:bodyPr>
          <a:lstStyle/>
          <a:p>
            <a:r>
              <a:rPr lang="en-US" sz="2800" dirty="0" smtClean="0"/>
              <a:t>Analysis of a Specific Vendor for conformance </a:t>
            </a:r>
            <a:endParaRPr lang="en-US" sz="2800" dirty="0"/>
          </a:p>
        </p:txBody>
      </p:sp>
      <p:sp>
        <p:nvSpPr>
          <p:cNvPr id="5" name="Text Placeholder 4"/>
          <p:cNvSpPr>
            <a:spLocks noGrp="1"/>
          </p:cNvSpPr>
          <p:nvPr>
            <p:ph type="body" idx="1"/>
          </p:nvPr>
        </p:nvSpPr>
        <p:spPr/>
        <p:txBody>
          <a:bodyPr/>
          <a:lstStyle/>
          <a:p>
            <a:endParaRPr lang="en-US"/>
          </a:p>
        </p:txBody>
      </p:sp>
      <p:pic>
        <p:nvPicPr>
          <p:cNvPr id="16386" name="Picture 2"/>
          <p:cNvPicPr>
            <a:picLocks noGrp="1" noChangeAspect="1" noChangeArrowheads="1"/>
          </p:cNvPicPr>
          <p:nvPr>
            <p:ph idx="4294967295"/>
          </p:nvPr>
        </p:nvPicPr>
        <p:blipFill>
          <a:blip r:embed="rId2" cstate="print"/>
          <a:srcRect/>
          <a:stretch>
            <a:fillRect/>
          </a:stretch>
        </p:blipFill>
        <p:spPr bwMode="auto">
          <a:xfrm>
            <a:off x="228600" y="1257300"/>
            <a:ext cx="8685022" cy="3662172"/>
          </a:xfrm>
          <a:prstGeom prst="rect">
            <a:avLst/>
          </a:prstGeom>
          <a:noFill/>
          <a:ln w="9525">
            <a:noFill/>
            <a:miter lim="800000"/>
            <a:headEnd/>
            <a:tailEnd/>
          </a:ln>
        </p:spPr>
      </p:pic>
    </p:spTree>
  </p:cSld>
  <p:clrMapOvr>
    <a:masterClrMapping/>
  </p:clrMapOvr>
  <p:transition advTm="4562"/>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00050"/>
            <a:ext cx="7772400" cy="409194"/>
          </a:xfrm>
        </p:spPr>
        <p:txBody>
          <a:bodyPr>
            <a:normAutofit fontScale="90000"/>
          </a:bodyPr>
          <a:lstStyle/>
          <a:p>
            <a:r>
              <a:rPr lang="en-US" sz="2800" dirty="0" smtClean="0"/>
              <a:t>TAB: Quote System</a:t>
            </a:r>
            <a:endParaRPr lang="en-US" sz="2800" dirty="0"/>
          </a:p>
        </p:txBody>
      </p:sp>
      <p:sp>
        <p:nvSpPr>
          <p:cNvPr id="5" name="Text Placeholder 4"/>
          <p:cNvSpPr>
            <a:spLocks noGrp="1"/>
          </p:cNvSpPr>
          <p:nvPr>
            <p:ph type="body" idx="1"/>
          </p:nvPr>
        </p:nvSpPr>
        <p:spPr/>
        <p:txBody>
          <a:bodyPr/>
          <a:lstStyle/>
          <a:p>
            <a:endParaRPr lang="en-US"/>
          </a:p>
        </p:txBody>
      </p:sp>
      <p:pic>
        <p:nvPicPr>
          <p:cNvPr id="18434" name="Picture 2"/>
          <p:cNvPicPr>
            <a:picLocks noGrp="1" noChangeAspect="1" noChangeArrowheads="1"/>
          </p:cNvPicPr>
          <p:nvPr>
            <p:ph idx="4294967295"/>
          </p:nvPr>
        </p:nvPicPr>
        <p:blipFill>
          <a:blip r:embed="rId2" cstate="print"/>
          <a:srcRect/>
          <a:stretch>
            <a:fillRect/>
          </a:stretch>
        </p:blipFill>
        <p:spPr bwMode="auto">
          <a:xfrm>
            <a:off x="228600" y="1085850"/>
            <a:ext cx="8685022" cy="3662172"/>
          </a:xfrm>
          <a:prstGeom prst="rect">
            <a:avLst/>
          </a:prstGeom>
          <a:noFill/>
          <a:ln w="9525">
            <a:noFill/>
            <a:miter lim="800000"/>
            <a:headEnd/>
            <a:tailEnd/>
          </a:ln>
        </p:spPr>
      </p:pic>
    </p:spTree>
  </p:cSld>
  <p:clrMapOvr>
    <a:masterClrMapping/>
  </p:clrMapOvr>
  <p:transition advTm="5297"/>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42900"/>
            <a:ext cx="7772400" cy="637794"/>
          </a:xfrm>
        </p:spPr>
        <p:txBody>
          <a:bodyPr>
            <a:normAutofit fontScale="90000"/>
          </a:bodyPr>
          <a:lstStyle/>
          <a:p>
            <a:r>
              <a:rPr lang="en-US" sz="2800" dirty="0" smtClean="0"/>
              <a:t>Quote Form for Customer, Loading of parts that leads to prepare bid TAB for pricing</a:t>
            </a:r>
            <a:endParaRPr lang="en-US" sz="2800" dirty="0"/>
          </a:p>
        </p:txBody>
      </p:sp>
      <p:sp>
        <p:nvSpPr>
          <p:cNvPr id="5" name="Text Placeholder 4"/>
          <p:cNvSpPr>
            <a:spLocks noGrp="1"/>
          </p:cNvSpPr>
          <p:nvPr>
            <p:ph type="body" idx="1"/>
          </p:nvPr>
        </p:nvSpPr>
        <p:spPr/>
        <p:txBody>
          <a:bodyPr/>
          <a:lstStyle/>
          <a:p>
            <a:endParaRPr lang="en-US"/>
          </a:p>
        </p:txBody>
      </p:sp>
      <p:pic>
        <p:nvPicPr>
          <p:cNvPr id="19458" name="Picture 2"/>
          <p:cNvPicPr>
            <a:picLocks noGrp="1" noChangeAspect="1" noChangeArrowheads="1"/>
          </p:cNvPicPr>
          <p:nvPr>
            <p:ph idx="4294967295"/>
          </p:nvPr>
        </p:nvPicPr>
        <p:blipFill>
          <a:blip r:embed="rId2" cstate="print"/>
          <a:srcRect/>
          <a:stretch>
            <a:fillRect/>
          </a:stretch>
        </p:blipFill>
        <p:spPr bwMode="auto">
          <a:xfrm>
            <a:off x="228600" y="1257300"/>
            <a:ext cx="8685022" cy="3662172"/>
          </a:xfrm>
          <a:prstGeom prst="rect">
            <a:avLst/>
          </a:prstGeom>
          <a:noFill/>
          <a:ln w="9525">
            <a:noFill/>
            <a:miter lim="800000"/>
            <a:headEnd/>
            <a:tailEnd/>
          </a:ln>
        </p:spPr>
      </p:pic>
    </p:spTree>
  </p:cSld>
  <p:clrMapOvr>
    <a:masterClrMapping/>
  </p:clrMapOvr>
  <p:transition advTm="5313"/>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00050"/>
            <a:ext cx="7772400" cy="1021842"/>
          </a:xfrm>
        </p:spPr>
        <p:txBody>
          <a:bodyPr>
            <a:normAutofit fontScale="90000"/>
          </a:bodyPr>
          <a:lstStyle/>
          <a:p>
            <a:r>
              <a:rPr lang="en-US" sz="2800" dirty="0" smtClean="0"/>
              <a:t>Form prepare Bid with Operations, Materials, Subcontractor pricing, Components as shown on the next 4 slides by pressing the review bid button calculates all 4 fields based on productivity %, overhead, target profit, tax, which generates the projected price for qty defined</a:t>
            </a:r>
            <a:endParaRPr lang="en-US" sz="2800" dirty="0"/>
          </a:p>
        </p:txBody>
      </p:sp>
      <p:sp>
        <p:nvSpPr>
          <p:cNvPr id="5" name="Text Placeholder 4"/>
          <p:cNvSpPr>
            <a:spLocks noGrp="1"/>
          </p:cNvSpPr>
          <p:nvPr>
            <p:ph type="body" idx="1"/>
          </p:nvPr>
        </p:nvSpPr>
        <p:spPr/>
        <p:txBody>
          <a:bodyPr/>
          <a:lstStyle/>
          <a:p>
            <a:endParaRPr lang="en-US"/>
          </a:p>
        </p:txBody>
      </p:sp>
      <p:pic>
        <p:nvPicPr>
          <p:cNvPr id="20482" name="Picture 2"/>
          <p:cNvPicPr>
            <a:picLocks noGrp="1" noChangeAspect="1" noChangeArrowheads="1"/>
          </p:cNvPicPr>
          <p:nvPr>
            <p:ph idx="4294967295"/>
          </p:nvPr>
        </p:nvPicPr>
        <p:blipFill>
          <a:blip r:embed="rId2" cstate="print"/>
          <a:srcRect/>
          <a:stretch>
            <a:fillRect/>
          </a:stretch>
        </p:blipFill>
        <p:spPr bwMode="auto">
          <a:xfrm>
            <a:off x="304800" y="1481328"/>
            <a:ext cx="8685020" cy="3662172"/>
          </a:xfrm>
          <a:prstGeom prst="rect">
            <a:avLst/>
          </a:prstGeom>
          <a:noFill/>
          <a:ln w="9525">
            <a:noFill/>
            <a:miter lim="800000"/>
            <a:headEnd/>
            <a:tailEnd/>
          </a:ln>
        </p:spPr>
      </p:pic>
    </p:spTree>
  </p:cSld>
  <p:clrMapOvr>
    <a:masterClrMapping/>
  </p:clrMapOvr>
  <p:transition advTm="6406"/>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83108"/>
            <a:ext cx="7772400" cy="1021842"/>
          </a:xfrm>
        </p:spPr>
        <p:txBody>
          <a:bodyPr>
            <a:normAutofit fontScale="90000"/>
          </a:bodyPr>
          <a:lstStyle/>
          <a:p>
            <a:r>
              <a:rPr lang="en-US" sz="2800" dirty="0" smtClean="0"/>
              <a:t>On the fly you can change to a different Qty and system calculates the fixed costs such as a 3 hour setup by the new qty and asks if you need to adjust material qty and values</a:t>
            </a:r>
            <a:endParaRPr lang="en-US" sz="2800" dirty="0"/>
          </a:p>
        </p:txBody>
      </p:sp>
      <p:sp>
        <p:nvSpPr>
          <p:cNvPr id="5" name="Text Placeholder 4"/>
          <p:cNvSpPr>
            <a:spLocks noGrp="1"/>
          </p:cNvSpPr>
          <p:nvPr>
            <p:ph type="body" idx="1"/>
          </p:nvPr>
        </p:nvSpPr>
        <p:spPr/>
        <p:txBody>
          <a:bodyPr/>
          <a:lstStyle/>
          <a:p>
            <a:endParaRPr lang="en-US"/>
          </a:p>
        </p:txBody>
      </p:sp>
      <p:pic>
        <p:nvPicPr>
          <p:cNvPr id="27650" name="Picture 2"/>
          <p:cNvPicPr>
            <a:picLocks noGrp="1" noChangeAspect="1" noChangeArrowheads="1"/>
          </p:cNvPicPr>
          <p:nvPr>
            <p:ph idx="4294967295"/>
          </p:nvPr>
        </p:nvPicPr>
        <p:blipFill>
          <a:blip r:embed="rId2" cstate="print"/>
          <a:srcRect/>
          <a:stretch>
            <a:fillRect/>
          </a:stretch>
        </p:blipFill>
        <p:spPr bwMode="auto">
          <a:xfrm>
            <a:off x="228600" y="1481328"/>
            <a:ext cx="8685022" cy="3662172"/>
          </a:xfrm>
          <a:prstGeom prst="rect">
            <a:avLst/>
          </a:prstGeom>
          <a:noFill/>
          <a:ln w="9525">
            <a:noFill/>
            <a:miter lim="800000"/>
            <a:headEnd/>
            <a:tailEnd/>
          </a:ln>
        </p:spPr>
      </p:pic>
    </p:spTree>
  </p:cSld>
  <p:clrMapOvr>
    <a:masterClrMapping/>
  </p:clrMapOvr>
  <p:transition advTm="6406"/>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
            <a:ext cx="7772400" cy="1021842"/>
          </a:xfrm>
        </p:spPr>
        <p:txBody>
          <a:bodyPr>
            <a:normAutofit fontScale="90000"/>
          </a:bodyPr>
          <a:lstStyle/>
          <a:p>
            <a:r>
              <a:rPr lang="en-US" sz="2800" dirty="0" smtClean="0"/>
              <a:t>You can print a single part, multiple parts within a single customers request, multiple qty’s, and handle assemblies during the bid process</a:t>
            </a:r>
            <a:endParaRPr lang="en-US" sz="2800" dirty="0"/>
          </a:p>
        </p:txBody>
      </p:sp>
      <p:sp>
        <p:nvSpPr>
          <p:cNvPr id="5" name="Text Placeholder 4"/>
          <p:cNvSpPr>
            <a:spLocks noGrp="1"/>
          </p:cNvSpPr>
          <p:nvPr>
            <p:ph type="body" idx="1"/>
          </p:nvPr>
        </p:nvSpPr>
        <p:spPr/>
        <p:txBody>
          <a:bodyPr/>
          <a:lstStyle/>
          <a:p>
            <a:endParaRPr lang="en-US"/>
          </a:p>
        </p:txBody>
      </p:sp>
      <p:pic>
        <p:nvPicPr>
          <p:cNvPr id="28674" name="Picture 2"/>
          <p:cNvPicPr>
            <a:picLocks noGrp="1" noChangeAspect="1" noChangeArrowheads="1"/>
          </p:cNvPicPr>
          <p:nvPr>
            <p:ph idx="4294967295"/>
          </p:nvPr>
        </p:nvPicPr>
        <p:blipFill>
          <a:blip r:embed="rId2" cstate="print"/>
          <a:srcRect/>
          <a:stretch>
            <a:fillRect/>
          </a:stretch>
        </p:blipFill>
        <p:spPr bwMode="auto">
          <a:xfrm>
            <a:off x="228600" y="1314450"/>
            <a:ext cx="8685022" cy="3662172"/>
          </a:xfrm>
          <a:prstGeom prst="rect">
            <a:avLst/>
          </a:prstGeom>
          <a:noFill/>
          <a:ln w="9525">
            <a:noFill/>
            <a:miter lim="800000"/>
            <a:headEnd/>
            <a:tailEnd/>
          </a:ln>
        </p:spPr>
      </p:pic>
    </p:spTree>
  </p:cSld>
  <p:clrMapOvr>
    <a:masterClrMapping/>
  </p:clrMapOvr>
  <p:transition advTm="5031"/>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1268016"/>
            <a:ext cx="6400800" cy="2607469"/>
          </a:xfrm>
        </p:spPr>
        <p:txBody>
          <a:bodyPr>
            <a:noAutofit/>
          </a:bodyPr>
          <a:lstStyle/>
          <a:p>
            <a:pPr algn="ctr"/>
            <a:r>
              <a:rPr lang="en-US" sz="2800" b="1" i="1" dirty="0" smtClean="0">
                <a:solidFill>
                  <a:schemeClr val="tx1">
                    <a:lumMod val="85000"/>
                  </a:schemeClr>
                </a:solidFill>
                <a:latin typeface="Arial" pitchFamily="34" charset="0"/>
                <a:cs typeface="Arial" pitchFamily="34" charset="0"/>
              </a:rPr>
              <a:t>ERP / QMS by PMI Aerospace</a:t>
            </a:r>
            <a:r>
              <a:rPr lang="en-US" sz="2800" b="1" dirty="0" smtClean="0">
                <a:solidFill>
                  <a:schemeClr val="tx1">
                    <a:lumMod val="85000"/>
                  </a:schemeClr>
                </a:solidFill>
                <a:latin typeface="Arial" pitchFamily="34" charset="0"/>
                <a:cs typeface="Arial" pitchFamily="34" charset="0"/>
              </a:rPr>
              <a:t>  is a business management software suite of integrated applications that your business can use to collect, store, manage and interpret data from many business activities.</a:t>
            </a:r>
            <a:endParaRPr lang="en-US" sz="2800" b="1" dirty="0">
              <a:solidFill>
                <a:schemeClr val="tx1">
                  <a:lumMod val="85000"/>
                </a:schemeClr>
              </a:solidFill>
              <a:latin typeface="Arial" pitchFamily="34" charset="0"/>
              <a:cs typeface="Arial" pitchFamily="34" charset="0"/>
            </a:endParaRPr>
          </a:p>
        </p:txBody>
      </p:sp>
      <p:sp>
        <p:nvSpPr>
          <p:cNvPr id="5" name="Rectangle 4"/>
          <p:cNvSpPr/>
          <p:nvPr/>
        </p:nvSpPr>
        <p:spPr>
          <a:xfrm>
            <a:off x="4800600" y="4686300"/>
            <a:ext cx="4343400" cy="400110"/>
          </a:xfrm>
          <a:prstGeom prst="rect">
            <a:avLst/>
          </a:prstGeom>
          <a:noFill/>
          <a:ln>
            <a:noFill/>
          </a:ln>
          <a:effectLst/>
        </p:spPr>
        <p:txBody>
          <a:bodyPr wrap="square" lIns="91440" tIns="45720" rIns="91440" bIns="45720">
            <a:spAutoFit/>
            <a:scene3d>
              <a:camera prst="orthographicFront"/>
              <a:lightRig rig="soft" dir="t">
                <a:rot lat="0" lon="0" rev="10800000"/>
              </a:lightRig>
            </a:scene3d>
            <a:sp3d extrusionH="57150">
              <a:bevelT w="27940" h="12700" prst="coolSlant"/>
              <a:contourClr>
                <a:srgbClr val="DDDDDD"/>
              </a:contourClr>
            </a:sp3d>
          </a:bodyPr>
          <a:lstStyle/>
          <a:p>
            <a:pPr algn="ctr"/>
            <a:r>
              <a:rPr lang="en-US" sz="2000" b="1" cap="none" spc="150" dirty="0" smtClean="0">
                <a:ln w="11430"/>
                <a:solidFill>
                  <a:srgbClr val="F8F8F8"/>
                </a:solidFill>
                <a:effectLst>
                  <a:outerShdw blurRad="50800" dist="38100" dir="16200000" rotWithShape="0">
                    <a:prstClr val="black">
                      <a:alpha val="40000"/>
                    </a:prstClr>
                  </a:outerShdw>
                  <a:reflection blurRad="6350" stA="55000" endA="300" endPos="45500" dir="5400000" sy="-100000" algn="bl" rotWithShape="0"/>
                </a:effectLst>
              </a:rPr>
              <a:t>ERP/QMS by PMI Aerospace </a:t>
            </a:r>
            <a:endParaRPr lang="en-US" sz="2000" b="1" cap="none" spc="150" dirty="0">
              <a:ln w="11430"/>
              <a:solidFill>
                <a:srgbClr val="F8F8F8"/>
              </a:solidFill>
              <a:effectLst>
                <a:outerShdw blurRad="50800" dist="38100" dir="16200000" rotWithShape="0">
                  <a:prstClr val="black">
                    <a:alpha val="40000"/>
                  </a:prstClr>
                </a:outerShdw>
                <a:reflection blurRad="6350" stA="55000" endA="300" endPos="45500" dir="5400000" sy="-100000" algn="bl" rotWithShape="0"/>
              </a:effectLst>
            </a:endParaRPr>
          </a:p>
        </p:txBody>
      </p:sp>
    </p:spTree>
  </p:cSld>
  <p:clrMapOvr>
    <a:masterClrMapping/>
  </p:clrMapOvr>
  <p:transition advTm="8047">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85750"/>
            <a:ext cx="7772400" cy="752094"/>
          </a:xfrm>
        </p:spPr>
        <p:txBody>
          <a:bodyPr>
            <a:normAutofit fontScale="90000"/>
          </a:bodyPr>
          <a:lstStyle/>
          <a:p>
            <a:r>
              <a:rPr lang="en-US" sz="2800" dirty="0" smtClean="0"/>
              <a:t>Materials Form for pricing, per ea, per lb, per ft, per each options</a:t>
            </a:r>
            <a:endParaRPr lang="en-US" sz="2800" dirty="0"/>
          </a:p>
        </p:txBody>
      </p:sp>
      <p:sp>
        <p:nvSpPr>
          <p:cNvPr id="5" name="Text Placeholder 4"/>
          <p:cNvSpPr>
            <a:spLocks noGrp="1"/>
          </p:cNvSpPr>
          <p:nvPr>
            <p:ph type="body" idx="1"/>
          </p:nvPr>
        </p:nvSpPr>
        <p:spPr/>
        <p:txBody>
          <a:bodyPr/>
          <a:lstStyle/>
          <a:p>
            <a:endParaRPr lang="en-US"/>
          </a:p>
        </p:txBody>
      </p:sp>
      <p:pic>
        <p:nvPicPr>
          <p:cNvPr id="21506" name="Picture 2"/>
          <p:cNvPicPr>
            <a:picLocks noGrp="1" noChangeAspect="1" noChangeArrowheads="1"/>
          </p:cNvPicPr>
          <p:nvPr>
            <p:ph idx="4294967295"/>
          </p:nvPr>
        </p:nvPicPr>
        <p:blipFill>
          <a:blip r:embed="rId2" cstate="print"/>
          <a:srcRect/>
          <a:stretch>
            <a:fillRect/>
          </a:stretch>
        </p:blipFill>
        <p:spPr bwMode="auto">
          <a:xfrm>
            <a:off x="228600" y="1257300"/>
            <a:ext cx="8685022" cy="3662172"/>
          </a:xfrm>
          <a:prstGeom prst="rect">
            <a:avLst/>
          </a:prstGeom>
          <a:noFill/>
          <a:ln w="9525">
            <a:noFill/>
            <a:miter lim="800000"/>
            <a:headEnd/>
            <a:tailEnd/>
          </a:ln>
        </p:spPr>
      </p:pic>
    </p:spTree>
  </p:cSld>
  <p:clrMapOvr>
    <a:masterClrMapping/>
  </p:clrMapOvr>
  <p:transition advTm="3235"/>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14350"/>
            <a:ext cx="7772400" cy="1021842"/>
          </a:xfrm>
        </p:spPr>
        <p:txBody>
          <a:bodyPr>
            <a:normAutofit fontScale="90000"/>
          </a:bodyPr>
          <a:lstStyle/>
          <a:p>
            <a:r>
              <a:rPr lang="en-US" sz="2800" dirty="0" smtClean="0"/>
              <a:t>Process Load for Admin, machine </a:t>
            </a:r>
            <a:r>
              <a:rPr lang="en-US" sz="2800" dirty="0" err="1" smtClean="0"/>
              <a:t>opps</a:t>
            </a:r>
            <a:r>
              <a:rPr lang="en-US" sz="2800" dirty="0" smtClean="0"/>
              <a:t>, operator </a:t>
            </a:r>
            <a:r>
              <a:rPr lang="en-US" sz="2800" dirty="0" err="1" smtClean="0"/>
              <a:t>opps</a:t>
            </a:r>
            <a:r>
              <a:rPr lang="en-US" sz="2800" dirty="0" smtClean="0"/>
              <a:t>, outside processing </a:t>
            </a:r>
            <a:r>
              <a:rPr lang="en-US" sz="2800" dirty="0" err="1" smtClean="0"/>
              <a:t>opps</a:t>
            </a:r>
            <a:r>
              <a:rPr lang="en-US" sz="2800" dirty="0" smtClean="0"/>
              <a:t>, inspection </a:t>
            </a:r>
            <a:r>
              <a:rPr lang="en-US" sz="2800" dirty="0" err="1" smtClean="0"/>
              <a:t>opps</a:t>
            </a:r>
            <a:r>
              <a:rPr lang="en-US" sz="2800" dirty="0" smtClean="0"/>
              <a:t>, quality requirements, coatings, NDT testing, packaging, shipping, with selection from drop down field called routing. </a:t>
            </a:r>
            <a:endParaRPr lang="en-US" sz="2800" dirty="0"/>
          </a:p>
        </p:txBody>
      </p:sp>
      <p:sp>
        <p:nvSpPr>
          <p:cNvPr id="7" name="Text Placeholder 6"/>
          <p:cNvSpPr>
            <a:spLocks noGrp="1"/>
          </p:cNvSpPr>
          <p:nvPr>
            <p:ph type="body" idx="1"/>
          </p:nvPr>
        </p:nvSpPr>
        <p:spPr/>
        <p:txBody>
          <a:bodyPr/>
          <a:lstStyle/>
          <a:p>
            <a:endParaRPr lang="en-US"/>
          </a:p>
        </p:txBody>
      </p:sp>
      <p:pic>
        <p:nvPicPr>
          <p:cNvPr id="22530" name="Picture 2"/>
          <p:cNvPicPr>
            <a:picLocks noGrp="1" noChangeAspect="1" noChangeArrowheads="1"/>
          </p:cNvPicPr>
          <p:nvPr>
            <p:ph idx="4294967295"/>
          </p:nvPr>
        </p:nvPicPr>
        <p:blipFill>
          <a:blip r:embed="rId2" cstate="print"/>
          <a:stretch>
            <a:fillRect/>
          </a:stretch>
        </p:blipFill>
        <p:spPr bwMode="auto">
          <a:xfrm>
            <a:off x="457204" y="1543050"/>
            <a:ext cx="8132043" cy="3429000"/>
          </a:xfrm>
          <a:prstGeom prst="rect">
            <a:avLst/>
          </a:prstGeom>
          <a:noFill/>
          <a:ln w="9525">
            <a:noFill/>
            <a:miter lim="800000"/>
            <a:headEnd/>
            <a:tailEnd/>
          </a:ln>
        </p:spPr>
      </p:pic>
    </p:spTree>
  </p:cSld>
  <p:clrMapOvr>
    <a:masterClrMapping/>
  </p:clrMapOvr>
  <p:transition advTm="3859"/>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0"/>
            <a:ext cx="7772400" cy="923544"/>
          </a:xfrm>
        </p:spPr>
        <p:txBody>
          <a:bodyPr>
            <a:normAutofit fontScale="90000"/>
          </a:bodyPr>
          <a:lstStyle/>
          <a:p>
            <a:r>
              <a:rPr lang="en-US" sz="2800" dirty="0" smtClean="0"/>
              <a:t>Accessing the dropdown box to load routing with preset values for setup time and base run time that can be changed on the fly based on the job being quoted  You can copy an existing similar quote such as a similar dash number or from a part built.</a:t>
            </a:r>
            <a:endParaRPr lang="en-US" sz="2800" dirty="0"/>
          </a:p>
        </p:txBody>
      </p:sp>
      <p:sp>
        <p:nvSpPr>
          <p:cNvPr id="5" name="Text Placeholder 4"/>
          <p:cNvSpPr>
            <a:spLocks noGrp="1"/>
          </p:cNvSpPr>
          <p:nvPr>
            <p:ph type="body" idx="1"/>
          </p:nvPr>
        </p:nvSpPr>
        <p:spPr/>
        <p:txBody>
          <a:bodyPr/>
          <a:lstStyle/>
          <a:p>
            <a:endParaRPr lang="en-US"/>
          </a:p>
        </p:txBody>
      </p:sp>
      <p:pic>
        <p:nvPicPr>
          <p:cNvPr id="23554" name="Picture 2"/>
          <p:cNvPicPr>
            <a:picLocks noGrp="1" noChangeAspect="1" noChangeArrowheads="1"/>
          </p:cNvPicPr>
          <p:nvPr>
            <p:ph idx="4294967295"/>
          </p:nvPr>
        </p:nvPicPr>
        <p:blipFill>
          <a:blip r:embed="rId2" cstate="print"/>
          <a:srcRect/>
          <a:stretch>
            <a:fillRect/>
          </a:stretch>
        </p:blipFill>
        <p:spPr bwMode="auto">
          <a:xfrm>
            <a:off x="152400" y="1481328"/>
            <a:ext cx="8685022" cy="3662172"/>
          </a:xfrm>
          <a:prstGeom prst="rect">
            <a:avLst/>
          </a:prstGeom>
          <a:noFill/>
          <a:ln w="9525">
            <a:noFill/>
            <a:miter lim="800000"/>
            <a:headEnd/>
            <a:tailEnd/>
          </a:ln>
        </p:spPr>
      </p:pic>
    </p:spTree>
  </p:cSld>
  <p:clrMapOvr>
    <a:masterClrMapping/>
  </p:clrMapOvr>
  <p:transition advTm="3969"/>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42900"/>
            <a:ext cx="7772400" cy="752094"/>
          </a:xfrm>
        </p:spPr>
        <p:txBody>
          <a:bodyPr>
            <a:normAutofit fontScale="90000"/>
          </a:bodyPr>
          <a:lstStyle/>
          <a:p>
            <a:r>
              <a:rPr lang="en-US" sz="2800" dirty="0" smtClean="0">
                <a:solidFill>
                  <a:schemeClr val="accent5">
                    <a:lumMod val="75000"/>
                  </a:schemeClr>
                </a:solidFill>
              </a:rPr>
              <a:t>Example in the drop down field for selecting a Lathe Set time and runtime per </a:t>
            </a:r>
            <a:r>
              <a:rPr lang="en-US" sz="2800" dirty="0" err="1" smtClean="0">
                <a:solidFill>
                  <a:schemeClr val="accent5">
                    <a:lumMod val="75000"/>
                  </a:schemeClr>
                </a:solidFill>
              </a:rPr>
              <a:t>opp</a:t>
            </a:r>
            <a:endParaRPr lang="en-US" sz="2800" dirty="0">
              <a:solidFill>
                <a:schemeClr val="accent5">
                  <a:lumMod val="75000"/>
                </a:schemeClr>
              </a:solidFill>
            </a:endParaRPr>
          </a:p>
        </p:txBody>
      </p:sp>
      <p:sp>
        <p:nvSpPr>
          <p:cNvPr id="7" name="Text Placeholder 6"/>
          <p:cNvSpPr>
            <a:spLocks noGrp="1"/>
          </p:cNvSpPr>
          <p:nvPr>
            <p:ph type="body" idx="1"/>
          </p:nvPr>
        </p:nvSpPr>
        <p:spPr/>
        <p:txBody>
          <a:bodyPr/>
          <a:lstStyle/>
          <a:p>
            <a:endParaRPr lang="en-US"/>
          </a:p>
        </p:txBody>
      </p:sp>
      <p:pic>
        <p:nvPicPr>
          <p:cNvPr id="24578" name="Picture 2"/>
          <p:cNvPicPr>
            <a:picLocks noGrp="1" noChangeAspect="1" noChangeArrowheads="1"/>
          </p:cNvPicPr>
          <p:nvPr>
            <p:ph idx="4294967295"/>
          </p:nvPr>
        </p:nvPicPr>
        <p:blipFill>
          <a:blip r:embed="rId3" cstate="print"/>
          <a:srcRect/>
          <a:stretch>
            <a:fillRect/>
          </a:stretch>
        </p:blipFill>
        <p:spPr bwMode="auto">
          <a:xfrm>
            <a:off x="228604" y="1257301"/>
            <a:ext cx="8685213" cy="3662364"/>
          </a:xfrm>
          <a:prstGeom prst="rect">
            <a:avLst/>
          </a:prstGeom>
          <a:noFill/>
          <a:ln w="9525">
            <a:noFill/>
            <a:miter lim="800000"/>
            <a:headEnd/>
            <a:tailEnd/>
          </a:ln>
        </p:spPr>
      </p:pic>
    </p:spTree>
    <p:custDataLst>
      <p:tags r:id="rId1"/>
    </p:custDataLst>
  </p:cSld>
  <p:clrMapOvr>
    <a:masterClrMapping/>
  </p:clrMapOvr>
  <p:transition advTm="9766"/>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00050"/>
            <a:ext cx="7772400" cy="409194"/>
          </a:xfrm>
        </p:spPr>
        <p:txBody>
          <a:bodyPr>
            <a:normAutofit fontScale="90000"/>
          </a:bodyPr>
          <a:lstStyle/>
          <a:p>
            <a:r>
              <a:rPr lang="en-US" sz="2800" dirty="0" smtClean="0"/>
              <a:t>Sub Contractor Field add from the bid routing field</a:t>
            </a:r>
            <a:endParaRPr lang="en-US" sz="2800" dirty="0"/>
          </a:p>
        </p:txBody>
      </p:sp>
      <p:sp>
        <p:nvSpPr>
          <p:cNvPr id="5" name="Text Placeholder 4"/>
          <p:cNvSpPr>
            <a:spLocks noGrp="1"/>
          </p:cNvSpPr>
          <p:nvPr>
            <p:ph type="body" idx="1"/>
          </p:nvPr>
        </p:nvSpPr>
        <p:spPr/>
        <p:txBody>
          <a:bodyPr/>
          <a:lstStyle/>
          <a:p>
            <a:endParaRPr lang="en-US"/>
          </a:p>
        </p:txBody>
      </p:sp>
      <p:pic>
        <p:nvPicPr>
          <p:cNvPr id="26626" name="Picture 2"/>
          <p:cNvPicPr>
            <a:picLocks noGrp="1" noChangeAspect="1" noChangeArrowheads="1"/>
          </p:cNvPicPr>
          <p:nvPr>
            <p:ph idx="4294967295"/>
          </p:nvPr>
        </p:nvPicPr>
        <p:blipFill>
          <a:blip r:embed="rId2" cstate="print"/>
          <a:srcRect/>
          <a:stretch>
            <a:fillRect/>
          </a:stretch>
        </p:blipFill>
        <p:spPr bwMode="auto">
          <a:xfrm>
            <a:off x="304800" y="1143000"/>
            <a:ext cx="8685022" cy="3662172"/>
          </a:xfrm>
          <a:prstGeom prst="rect">
            <a:avLst/>
          </a:prstGeom>
          <a:noFill/>
          <a:ln w="9525">
            <a:noFill/>
            <a:miter lim="800000"/>
            <a:headEnd/>
            <a:tailEnd/>
          </a:ln>
        </p:spPr>
      </p:pic>
    </p:spTree>
  </p:cSld>
  <p:clrMapOvr>
    <a:masterClrMapping/>
  </p:clrMapOvr>
  <p:transition advTm="3968"/>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00050"/>
            <a:ext cx="7772400" cy="736092"/>
          </a:xfrm>
        </p:spPr>
        <p:txBody>
          <a:bodyPr/>
          <a:lstStyle/>
          <a:p>
            <a:r>
              <a:rPr lang="en-US" sz="2800" dirty="0" smtClean="0"/>
              <a:t>Tab to generate a report of processes bid with variable time frame</a:t>
            </a:r>
            <a:endParaRPr lang="en-US" sz="2800" dirty="0"/>
          </a:p>
        </p:txBody>
      </p:sp>
      <p:sp>
        <p:nvSpPr>
          <p:cNvPr id="3" name="Text Placeholder 2"/>
          <p:cNvSpPr>
            <a:spLocks noGrp="1"/>
          </p:cNvSpPr>
          <p:nvPr>
            <p:ph type="body" idx="1"/>
          </p:nvPr>
        </p:nvSpPr>
        <p:spPr/>
        <p:txBody>
          <a:bodyPr/>
          <a:lstStyle/>
          <a:p>
            <a:endParaRPr lang="en-US" dirty="0"/>
          </a:p>
        </p:txBody>
      </p:sp>
      <p:pic>
        <p:nvPicPr>
          <p:cNvPr id="30722" name="Picture 2"/>
          <p:cNvPicPr>
            <a:picLocks noChangeAspect="1" noChangeArrowheads="1"/>
          </p:cNvPicPr>
          <p:nvPr/>
        </p:nvPicPr>
        <p:blipFill>
          <a:blip r:embed="rId2" cstate="print"/>
          <a:srcRect/>
          <a:stretch>
            <a:fillRect/>
          </a:stretch>
        </p:blipFill>
        <p:spPr bwMode="auto">
          <a:xfrm>
            <a:off x="228600" y="1314450"/>
            <a:ext cx="8674100" cy="3657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00050"/>
            <a:ext cx="7772400" cy="628650"/>
          </a:xfrm>
        </p:spPr>
        <p:txBody>
          <a:bodyPr/>
          <a:lstStyle/>
          <a:p>
            <a:r>
              <a:rPr lang="en-US" sz="2800" dirty="0" smtClean="0"/>
              <a:t>Tab to review bids with dollar amounts aligned by customer for defined timelines.</a:t>
            </a:r>
            <a:endParaRPr lang="en-US" sz="2800" dirty="0"/>
          </a:p>
        </p:txBody>
      </p:sp>
      <p:sp>
        <p:nvSpPr>
          <p:cNvPr id="3" name="Text Placeholder 2"/>
          <p:cNvSpPr>
            <a:spLocks noGrp="1"/>
          </p:cNvSpPr>
          <p:nvPr>
            <p:ph type="body" idx="1"/>
          </p:nvPr>
        </p:nvSpPr>
        <p:spPr/>
        <p:txBody>
          <a:bodyPr/>
          <a:lstStyle/>
          <a:p>
            <a:endParaRPr lang="en-US" dirty="0"/>
          </a:p>
        </p:txBody>
      </p:sp>
      <p:pic>
        <p:nvPicPr>
          <p:cNvPr id="31746" name="Picture 2"/>
          <p:cNvPicPr>
            <a:picLocks noChangeAspect="1" noChangeArrowheads="1"/>
          </p:cNvPicPr>
          <p:nvPr/>
        </p:nvPicPr>
        <p:blipFill>
          <a:blip r:embed="rId2" cstate="print"/>
          <a:srcRect/>
          <a:stretch>
            <a:fillRect/>
          </a:stretch>
        </p:blipFill>
        <p:spPr bwMode="auto">
          <a:xfrm>
            <a:off x="228600" y="1314450"/>
            <a:ext cx="8674100" cy="3657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85750"/>
            <a:ext cx="7772400" cy="628650"/>
          </a:xfrm>
        </p:spPr>
        <p:txBody>
          <a:bodyPr/>
          <a:lstStyle/>
          <a:p>
            <a:r>
              <a:rPr lang="en-US" sz="2800" dirty="0" smtClean="0"/>
              <a:t>Procurement to Venders, Sub contractor Analysis, Inventory, </a:t>
            </a:r>
            <a:endParaRPr lang="en-US" sz="2800" dirty="0"/>
          </a:p>
        </p:txBody>
      </p:sp>
      <p:sp>
        <p:nvSpPr>
          <p:cNvPr id="3" name="Text Placeholder 2"/>
          <p:cNvSpPr>
            <a:spLocks noGrp="1"/>
          </p:cNvSpPr>
          <p:nvPr>
            <p:ph type="body" idx="1"/>
          </p:nvPr>
        </p:nvSpPr>
        <p:spPr/>
        <p:txBody>
          <a:bodyPr/>
          <a:lstStyle/>
          <a:p>
            <a:endParaRPr lang="en-US" dirty="0"/>
          </a:p>
        </p:txBody>
      </p:sp>
      <p:pic>
        <p:nvPicPr>
          <p:cNvPr id="33797" name="Picture 5"/>
          <p:cNvPicPr>
            <a:picLocks noChangeAspect="1" noChangeArrowheads="1"/>
          </p:cNvPicPr>
          <p:nvPr/>
        </p:nvPicPr>
        <p:blipFill>
          <a:blip r:embed="rId2" cstate="print"/>
          <a:srcRect/>
          <a:stretch>
            <a:fillRect/>
          </a:stretch>
        </p:blipFill>
        <p:spPr bwMode="auto">
          <a:xfrm>
            <a:off x="228600" y="1314450"/>
            <a:ext cx="8674100" cy="3657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42900"/>
            <a:ext cx="7772400" cy="393192"/>
          </a:xfrm>
        </p:spPr>
        <p:txBody>
          <a:bodyPr/>
          <a:lstStyle/>
          <a:p>
            <a:r>
              <a:rPr lang="en-US" sz="2800" dirty="0" smtClean="0"/>
              <a:t>Purchasing Form</a:t>
            </a:r>
            <a:endParaRPr lang="en-US" sz="2800" dirty="0"/>
          </a:p>
        </p:txBody>
      </p:sp>
      <p:sp>
        <p:nvSpPr>
          <p:cNvPr id="3" name="Text Placeholder 2"/>
          <p:cNvSpPr>
            <a:spLocks noGrp="1"/>
          </p:cNvSpPr>
          <p:nvPr>
            <p:ph type="body" idx="1"/>
          </p:nvPr>
        </p:nvSpPr>
        <p:spPr/>
        <p:txBody>
          <a:bodyPr/>
          <a:lstStyle/>
          <a:p>
            <a:endParaRPr lang="en-US" dirty="0"/>
          </a:p>
        </p:txBody>
      </p:sp>
      <p:pic>
        <p:nvPicPr>
          <p:cNvPr id="34818" name="Picture 2"/>
          <p:cNvPicPr>
            <a:picLocks noChangeAspect="1" noChangeArrowheads="1"/>
          </p:cNvPicPr>
          <p:nvPr/>
        </p:nvPicPr>
        <p:blipFill>
          <a:blip r:embed="rId2" cstate="print"/>
          <a:srcRect/>
          <a:stretch>
            <a:fillRect/>
          </a:stretch>
        </p:blipFill>
        <p:spPr bwMode="auto">
          <a:xfrm>
            <a:off x="304800" y="1143000"/>
            <a:ext cx="8674100" cy="3657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00050"/>
            <a:ext cx="7772400" cy="514350"/>
          </a:xfrm>
        </p:spPr>
        <p:txBody>
          <a:bodyPr/>
          <a:lstStyle/>
          <a:p>
            <a:r>
              <a:rPr lang="en-US" sz="2800" dirty="0" smtClean="0"/>
              <a:t>Tab to access PO’s for a defined timeline report based on </a:t>
            </a:r>
            <a:r>
              <a:rPr lang="en-US" sz="2800" dirty="0" err="1" smtClean="0"/>
              <a:t>matl</a:t>
            </a:r>
            <a:r>
              <a:rPr lang="en-US" sz="2800" dirty="0" smtClean="0"/>
              <a:t>., components, sub contracts, testing</a:t>
            </a:r>
            <a:endParaRPr lang="en-US" sz="2800" dirty="0"/>
          </a:p>
        </p:txBody>
      </p:sp>
      <p:sp>
        <p:nvSpPr>
          <p:cNvPr id="3" name="Text Placeholder 2"/>
          <p:cNvSpPr>
            <a:spLocks noGrp="1"/>
          </p:cNvSpPr>
          <p:nvPr>
            <p:ph type="body" idx="1"/>
          </p:nvPr>
        </p:nvSpPr>
        <p:spPr/>
        <p:txBody>
          <a:bodyPr/>
          <a:lstStyle/>
          <a:p>
            <a:endParaRPr lang="en-US" dirty="0"/>
          </a:p>
        </p:txBody>
      </p:sp>
      <p:pic>
        <p:nvPicPr>
          <p:cNvPr id="37890" name="Picture 2"/>
          <p:cNvPicPr>
            <a:picLocks noChangeAspect="1" noChangeArrowheads="1"/>
          </p:cNvPicPr>
          <p:nvPr/>
        </p:nvPicPr>
        <p:blipFill>
          <a:blip r:embed="rId2" cstate="print"/>
          <a:srcRect/>
          <a:stretch>
            <a:fillRect/>
          </a:stretch>
        </p:blipFill>
        <p:spPr bwMode="auto">
          <a:xfrm>
            <a:off x="228600" y="1371600"/>
            <a:ext cx="8674100" cy="3657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438150"/>
            <a:ext cx="6400800" cy="4238625"/>
          </a:xfrm>
        </p:spPr>
        <p:txBody>
          <a:bodyPr>
            <a:noAutofit/>
          </a:bodyPr>
          <a:lstStyle/>
          <a:p>
            <a:pPr marL="514350" indent="-514350" algn="l">
              <a:buClr>
                <a:schemeClr val="tx1">
                  <a:lumMod val="85000"/>
                </a:schemeClr>
              </a:buClr>
            </a:pPr>
            <a:r>
              <a:rPr lang="en-US" sz="2400" b="1" dirty="0" smtClean="0">
                <a:solidFill>
                  <a:schemeClr val="accent6">
                    <a:lumMod val="75000"/>
                  </a:schemeClr>
                </a:solidFill>
                <a:latin typeface="Arial" pitchFamily="34" charset="0"/>
                <a:cs typeface="Arial" pitchFamily="34" charset="0"/>
              </a:rPr>
              <a:t>Includes:</a:t>
            </a:r>
          </a:p>
          <a:p>
            <a:pPr marL="514350" indent="-514350" algn="l">
              <a:buClr>
                <a:schemeClr val="tx1">
                  <a:lumMod val="85000"/>
                </a:schemeClr>
              </a:buClr>
            </a:pPr>
            <a:r>
              <a:rPr lang="en-US" sz="1200" b="1" dirty="0" smtClean="0"/>
              <a:t>	Customer, Vendor, Inventory, Etc. </a:t>
            </a:r>
            <a:endParaRPr lang="en-US" sz="1200" dirty="0" smtClean="0"/>
          </a:p>
          <a:p>
            <a:pPr lvl="1" algn="l"/>
            <a:r>
              <a:rPr lang="en-US" sz="1200" dirty="0" smtClean="0"/>
              <a:t>		      Maintaining basic customer information </a:t>
            </a:r>
          </a:p>
          <a:p>
            <a:pPr lvl="1"/>
            <a:r>
              <a:rPr lang="en-US" sz="1200" dirty="0" smtClean="0"/>
              <a:t>		Maintaining basic vendor and vendor certification information </a:t>
            </a:r>
          </a:p>
          <a:p>
            <a:pPr lvl="1"/>
            <a:r>
              <a:rPr lang="en-US" sz="1200" dirty="0" smtClean="0"/>
              <a:t>Maintaining basic inventory information</a:t>
            </a:r>
          </a:p>
          <a:p>
            <a:pPr lvl="1" algn="l"/>
            <a:r>
              <a:rPr lang="en-US" sz="1200" b="1" dirty="0" smtClean="0"/>
              <a:t>Parts and Configuration Management</a:t>
            </a:r>
            <a:r>
              <a:rPr lang="en-US" sz="1200" dirty="0" smtClean="0"/>
              <a:t> </a:t>
            </a:r>
          </a:p>
          <a:p>
            <a:pPr lvl="1" algn="l"/>
            <a:r>
              <a:rPr lang="en-US" sz="1200" dirty="0" smtClean="0"/>
              <a:t>                                          Preparing part specifications and inspection reports. </a:t>
            </a:r>
          </a:p>
          <a:p>
            <a:pPr lvl="1"/>
            <a:r>
              <a:rPr lang="en-US" sz="1200" dirty="0" smtClean="0"/>
              <a:t>                       Tracking and viewing part drawings and digital images    </a:t>
            </a:r>
          </a:p>
          <a:p>
            <a:pPr lvl="1"/>
            <a:r>
              <a:rPr lang="en-US" sz="1200" dirty="0" smtClean="0"/>
              <a:t>Maintaining Standard Routing for parts </a:t>
            </a:r>
          </a:p>
          <a:p>
            <a:pPr lvl="1"/>
            <a:r>
              <a:rPr lang="en-US" sz="1200" dirty="0" smtClean="0"/>
              <a:t>      Maintaining Process and Skills Information </a:t>
            </a:r>
          </a:p>
          <a:p>
            <a:pPr lvl="1"/>
            <a:r>
              <a:rPr lang="en-US" sz="1200" dirty="0" smtClean="0"/>
              <a:t>                                 Conducting Process and Organization Effectiveness Surveys</a:t>
            </a:r>
          </a:p>
          <a:p>
            <a:pPr lvl="1" algn="l"/>
            <a:r>
              <a:rPr lang="en-US" sz="1200" b="1" dirty="0" smtClean="0"/>
              <a:t>Job Planning or Quoting System Features</a:t>
            </a:r>
            <a:r>
              <a:rPr lang="en-US" sz="1200" dirty="0" smtClean="0"/>
              <a:t> </a:t>
            </a:r>
          </a:p>
          <a:p>
            <a:pPr lvl="1" algn="l"/>
            <a:r>
              <a:rPr lang="en-US" sz="1200" dirty="0" smtClean="0"/>
              <a:t>                                          Preparing and printing job quotes. </a:t>
            </a:r>
          </a:p>
          <a:p>
            <a:pPr lvl="1"/>
            <a:r>
              <a:rPr lang="en-US" sz="1200" dirty="0" smtClean="0"/>
              <a:t>                       Establishing Initial Routing and Material Requirements </a:t>
            </a:r>
          </a:p>
          <a:p>
            <a:pPr lvl="1"/>
            <a:r>
              <a:rPr lang="en-US" sz="1200" dirty="0" smtClean="0"/>
              <a:t>Estimating Job Costs and Printing Quotes </a:t>
            </a:r>
          </a:p>
          <a:p>
            <a:pPr lvl="1" algn="l"/>
            <a:r>
              <a:rPr lang="en-US" sz="1200" dirty="0" smtClean="0"/>
              <a:t>                                          Tracking Backlogs</a:t>
            </a:r>
          </a:p>
          <a:p>
            <a:pPr lvl="1" algn="l"/>
            <a:endParaRPr lang="en-US" sz="1200" dirty="0" smtClean="0"/>
          </a:p>
          <a:p>
            <a:pPr lvl="1" algn="l"/>
            <a:endParaRPr lang="en-US" sz="1200" dirty="0" smtClean="0"/>
          </a:p>
        </p:txBody>
      </p:sp>
      <p:sp>
        <p:nvSpPr>
          <p:cNvPr id="5" name="Rectangle 4"/>
          <p:cNvSpPr/>
          <p:nvPr/>
        </p:nvSpPr>
        <p:spPr>
          <a:xfrm>
            <a:off x="4800600" y="4686300"/>
            <a:ext cx="4343400" cy="400110"/>
          </a:xfrm>
          <a:prstGeom prst="rect">
            <a:avLst/>
          </a:prstGeom>
          <a:noFill/>
          <a:ln>
            <a:noFill/>
          </a:ln>
          <a:effectLst/>
        </p:spPr>
        <p:txBody>
          <a:bodyPr wrap="square" lIns="91440" tIns="45720" rIns="91440" bIns="45720">
            <a:spAutoFit/>
            <a:scene3d>
              <a:camera prst="orthographicFront"/>
              <a:lightRig rig="soft" dir="t">
                <a:rot lat="0" lon="0" rev="10800000"/>
              </a:lightRig>
            </a:scene3d>
            <a:sp3d extrusionH="57150">
              <a:bevelT w="27940" h="12700" prst="coolSlant"/>
              <a:contourClr>
                <a:srgbClr val="DDDDDD"/>
              </a:contourClr>
            </a:sp3d>
          </a:bodyPr>
          <a:lstStyle/>
          <a:p>
            <a:pPr algn="ctr"/>
            <a:r>
              <a:rPr lang="en-US" sz="2000" b="1" cap="none" spc="150" dirty="0" smtClean="0">
                <a:ln w="11430"/>
                <a:solidFill>
                  <a:srgbClr val="F8F8F8"/>
                </a:solidFill>
                <a:effectLst>
                  <a:outerShdw blurRad="50800" dist="38100" dir="16200000" rotWithShape="0">
                    <a:prstClr val="black">
                      <a:alpha val="40000"/>
                    </a:prstClr>
                  </a:outerShdw>
                  <a:reflection blurRad="6350" stA="55000" endA="300" endPos="45500" dir="5400000" sy="-100000" algn="bl" rotWithShape="0"/>
                </a:effectLst>
              </a:rPr>
              <a:t>ERP/QMS by PMI Aerospace </a:t>
            </a:r>
            <a:endParaRPr lang="en-US" sz="2000" b="1" cap="none" spc="150" dirty="0">
              <a:ln w="11430"/>
              <a:solidFill>
                <a:srgbClr val="F8F8F8"/>
              </a:solidFill>
              <a:effectLst>
                <a:outerShdw blurRad="50800" dist="38100" dir="16200000" rotWithShape="0">
                  <a:prstClr val="black">
                    <a:alpha val="40000"/>
                  </a:prstClr>
                </a:outerShdw>
                <a:reflection blurRad="6350" stA="55000" endA="300" endPos="45500" dir="5400000" sy="-100000" algn="bl" rotWithShape="0"/>
              </a:effectLst>
            </a:endParaRPr>
          </a:p>
        </p:txBody>
      </p:sp>
    </p:spTree>
  </p:cSld>
  <p:clrMapOvr>
    <a:masterClrMapping/>
  </p:clrMapOvr>
  <p:transition advTm="8047">
    <p:wip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71450"/>
            <a:ext cx="7772400" cy="507492"/>
          </a:xfrm>
        </p:spPr>
        <p:txBody>
          <a:bodyPr/>
          <a:lstStyle/>
          <a:p>
            <a:r>
              <a:rPr lang="en-US" sz="2800" dirty="0" smtClean="0"/>
              <a:t>Form to access inventory items and track to past PO’s and history of parts</a:t>
            </a:r>
            <a:endParaRPr lang="en-US" sz="2800" dirty="0"/>
          </a:p>
        </p:txBody>
      </p:sp>
      <p:sp>
        <p:nvSpPr>
          <p:cNvPr id="3" name="Text Placeholder 2"/>
          <p:cNvSpPr>
            <a:spLocks noGrp="1"/>
          </p:cNvSpPr>
          <p:nvPr>
            <p:ph type="body" idx="1"/>
          </p:nvPr>
        </p:nvSpPr>
        <p:spPr/>
        <p:txBody>
          <a:bodyPr/>
          <a:lstStyle/>
          <a:p>
            <a:endParaRPr lang="en-US" dirty="0"/>
          </a:p>
        </p:txBody>
      </p:sp>
      <p:pic>
        <p:nvPicPr>
          <p:cNvPr id="39938" name="Picture 2"/>
          <p:cNvPicPr>
            <a:picLocks noChangeAspect="1" noChangeArrowheads="1"/>
          </p:cNvPicPr>
          <p:nvPr/>
        </p:nvPicPr>
        <p:blipFill>
          <a:blip r:embed="rId2" cstate="print"/>
          <a:srcRect/>
          <a:stretch>
            <a:fillRect/>
          </a:stretch>
        </p:blipFill>
        <p:spPr bwMode="auto">
          <a:xfrm>
            <a:off x="228600" y="1314450"/>
            <a:ext cx="8674100" cy="3657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85750"/>
            <a:ext cx="7772400" cy="678942"/>
          </a:xfrm>
        </p:spPr>
        <p:txBody>
          <a:bodyPr/>
          <a:lstStyle/>
          <a:p>
            <a:r>
              <a:rPr lang="en-US" sz="2800" dirty="0" smtClean="0"/>
              <a:t>Line item procurement form, per ea. Per lb, per lot</a:t>
            </a:r>
            <a:endParaRPr lang="en-US" sz="2800" dirty="0"/>
          </a:p>
        </p:txBody>
      </p:sp>
      <p:sp>
        <p:nvSpPr>
          <p:cNvPr id="3" name="Text Placeholder 2"/>
          <p:cNvSpPr>
            <a:spLocks noGrp="1"/>
          </p:cNvSpPr>
          <p:nvPr>
            <p:ph type="body" idx="1"/>
          </p:nvPr>
        </p:nvSpPr>
        <p:spPr/>
        <p:txBody>
          <a:bodyPr/>
          <a:lstStyle/>
          <a:p>
            <a:endParaRPr lang="en-US" dirty="0"/>
          </a:p>
        </p:txBody>
      </p:sp>
      <p:pic>
        <p:nvPicPr>
          <p:cNvPr id="35842" name="Picture 2"/>
          <p:cNvPicPr>
            <a:picLocks noChangeAspect="1" noChangeArrowheads="1"/>
          </p:cNvPicPr>
          <p:nvPr/>
        </p:nvPicPr>
        <p:blipFill>
          <a:blip r:embed="rId2" cstate="print"/>
          <a:srcRect/>
          <a:stretch>
            <a:fillRect/>
          </a:stretch>
        </p:blipFill>
        <p:spPr bwMode="auto">
          <a:xfrm>
            <a:off x="152400" y="1371600"/>
            <a:ext cx="8674100" cy="3657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14350"/>
            <a:ext cx="7772400" cy="450342"/>
          </a:xfrm>
        </p:spPr>
        <p:txBody>
          <a:bodyPr/>
          <a:lstStyle/>
          <a:p>
            <a:r>
              <a:rPr lang="en-US" sz="2800" dirty="0" smtClean="0"/>
              <a:t>Customer Order Entry TAB, develop Certificate of Conformance, enter shipment data, order backlog, time reporting for specific work orders</a:t>
            </a:r>
            <a:endParaRPr lang="en-US" sz="2800" dirty="0"/>
          </a:p>
        </p:txBody>
      </p:sp>
      <p:sp>
        <p:nvSpPr>
          <p:cNvPr id="3" name="Text Placeholder 2"/>
          <p:cNvSpPr>
            <a:spLocks noGrp="1"/>
          </p:cNvSpPr>
          <p:nvPr>
            <p:ph type="body" idx="1"/>
          </p:nvPr>
        </p:nvSpPr>
        <p:spPr/>
        <p:txBody>
          <a:bodyPr/>
          <a:lstStyle/>
          <a:p>
            <a:endParaRPr lang="en-US" dirty="0"/>
          </a:p>
        </p:txBody>
      </p:sp>
      <p:pic>
        <p:nvPicPr>
          <p:cNvPr id="40962" name="Picture 2"/>
          <p:cNvPicPr>
            <a:picLocks noChangeAspect="1" noChangeArrowheads="1"/>
          </p:cNvPicPr>
          <p:nvPr/>
        </p:nvPicPr>
        <p:blipFill>
          <a:blip r:embed="rId2" cstate="print"/>
          <a:srcRect/>
          <a:stretch>
            <a:fillRect/>
          </a:stretch>
        </p:blipFill>
        <p:spPr bwMode="auto">
          <a:xfrm>
            <a:off x="228600" y="1085850"/>
            <a:ext cx="8674100" cy="3657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71550"/>
            <a:ext cx="7772400" cy="564642"/>
          </a:xfrm>
        </p:spPr>
        <p:txBody>
          <a:bodyPr/>
          <a:lstStyle/>
          <a:p>
            <a:r>
              <a:rPr lang="en-US" sz="2800" dirty="0" smtClean="0"/>
              <a:t>Form to develop Certificate of Conformance that accesses work orders and PO’s related to the part from drop down field.  </a:t>
            </a:r>
            <a:r>
              <a:rPr lang="en-US" sz="2800" dirty="0" err="1" smtClean="0"/>
              <a:t>DDClick</a:t>
            </a:r>
            <a:r>
              <a:rPr lang="en-US" sz="2800" dirty="0" smtClean="0"/>
              <a:t> the PO and hyper link to PO issued. Loads vender data and certifications from venders to meet AS9102 FAI</a:t>
            </a:r>
            <a:endParaRPr lang="en-US" sz="2800" dirty="0"/>
          </a:p>
        </p:txBody>
      </p:sp>
      <p:sp>
        <p:nvSpPr>
          <p:cNvPr id="3" name="Text Placeholder 2"/>
          <p:cNvSpPr>
            <a:spLocks noGrp="1"/>
          </p:cNvSpPr>
          <p:nvPr>
            <p:ph type="body" idx="1"/>
          </p:nvPr>
        </p:nvSpPr>
        <p:spPr/>
        <p:txBody>
          <a:bodyPr/>
          <a:lstStyle/>
          <a:p>
            <a:endParaRPr lang="en-US" dirty="0"/>
          </a:p>
        </p:txBody>
      </p:sp>
      <p:pic>
        <p:nvPicPr>
          <p:cNvPr id="41986" name="Picture 2"/>
          <p:cNvPicPr>
            <a:picLocks noChangeAspect="1" noChangeArrowheads="1"/>
          </p:cNvPicPr>
          <p:nvPr/>
        </p:nvPicPr>
        <p:blipFill>
          <a:blip r:embed="rId2" cstate="print"/>
          <a:srcRect/>
          <a:stretch>
            <a:fillRect/>
          </a:stretch>
        </p:blipFill>
        <p:spPr bwMode="auto">
          <a:xfrm>
            <a:off x="381000" y="1673333"/>
            <a:ext cx="8229600" cy="347016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71450"/>
            <a:ext cx="7772400" cy="1021842"/>
          </a:xfrm>
        </p:spPr>
        <p:txBody>
          <a:bodyPr/>
          <a:lstStyle/>
          <a:p>
            <a:r>
              <a:rPr lang="en-US" sz="2800" dirty="0" smtClean="0"/>
              <a:t>Drop Down Box to access PO for process or </a:t>
            </a:r>
            <a:r>
              <a:rPr lang="en-US" sz="2800" dirty="0" err="1" smtClean="0"/>
              <a:t>matl</a:t>
            </a:r>
            <a:r>
              <a:rPr lang="en-US" sz="2800" dirty="0" smtClean="0"/>
              <a:t> certification</a:t>
            </a:r>
            <a:endParaRPr lang="en-US" sz="2800" dirty="0"/>
          </a:p>
        </p:txBody>
      </p:sp>
      <p:sp>
        <p:nvSpPr>
          <p:cNvPr id="3" name="Text Placeholder 2"/>
          <p:cNvSpPr>
            <a:spLocks noGrp="1"/>
          </p:cNvSpPr>
          <p:nvPr>
            <p:ph type="body" idx="1"/>
          </p:nvPr>
        </p:nvSpPr>
        <p:spPr/>
        <p:txBody>
          <a:bodyPr/>
          <a:lstStyle/>
          <a:p>
            <a:endParaRPr lang="en-US" dirty="0"/>
          </a:p>
        </p:txBody>
      </p:sp>
      <p:pic>
        <p:nvPicPr>
          <p:cNvPr id="45058" name="Picture 2"/>
          <p:cNvPicPr>
            <a:picLocks noChangeAspect="1" noChangeArrowheads="1"/>
          </p:cNvPicPr>
          <p:nvPr/>
        </p:nvPicPr>
        <p:blipFill>
          <a:blip r:embed="rId2" cstate="print"/>
          <a:srcRect/>
          <a:stretch>
            <a:fillRect/>
          </a:stretch>
        </p:blipFill>
        <p:spPr bwMode="auto">
          <a:xfrm>
            <a:off x="152400" y="1485900"/>
            <a:ext cx="8674100" cy="3657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14350"/>
            <a:ext cx="7772400" cy="678942"/>
          </a:xfrm>
        </p:spPr>
        <p:txBody>
          <a:bodyPr/>
          <a:lstStyle/>
          <a:p>
            <a:r>
              <a:rPr lang="en-US" sz="2800" dirty="0" smtClean="0"/>
              <a:t>Track and develop reports for any timeline for any customer, track sales, by customer and dates, and evaluate shipments delivered to PO dates with </a:t>
            </a:r>
            <a:r>
              <a:rPr lang="en-US" sz="2800" dirty="0" err="1" smtClean="0"/>
              <a:t>ontime</a:t>
            </a:r>
            <a:r>
              <a:rPr lang="en-US" sz="2800" dirty="0" smtClean="0"/>
              <a:t> data reports</a:t>
            </a:r>
            <a:endParaRPr lang="en-US" sz="2800" dirty="0"/>
          </a:p>
        </p:txBody>
      </p:sp>
      <p:sp>
        <p:nvSpPr>
          <p:cNvPr id="3" name="Text Placeholder 2"/>
          <p:cNvSpPr>
            <a:spLocks noGrp="1"/>
          </p:cNvSpPr>
          <p:nvPr>
            <p:ph type="body" idx="1"/>
          </p:nvPr>
        </p:nvSpPr>
        <p:spPr/>
        <p:txBody>
          <a:bodyPr/>
          <a:lstStyle/>
          <a:p>
            <a:endParaRPr lang="en-US" dirty="0"/>
          </a:p>
        </p:txBody>
      </p:sp>
      <p:pic>
        <p:nvPicPr>
          <p:cNvPr id="46082" name="Picture 2"/>
          <p:cNvPicPr>
            <a:picLocks noChangeAspect="1" noChangeArrowheads="1"/>
          </p:cNvPicPr>
          <p:nvPr/>
        </p:nvPicPr>
        <p:blipFill>
          <a:blip r:embed="rId2" cstate="print"/>
          <a:srcRect/>
          <a:stretch>
            <a:fillRect/>
          </a:stretch>
        </p:blipFill>
        <p:spPr bwMode="auto">
          <a:xfrm>
            <a:off x="228600" y="1485900"/>
            <a:ext cx="8674100" cy="3657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71500"/>
            <a:ext cx="7772400" cy="736092"/>
          </a:xfrm>
        </p:spPr>
        <p:txBody>
          <a:bodyPr/>
          <a:lstStyle/>
          <a:p>
            <a:r>
              <a:rPr lang="en-US" sz="2800" dirty="0" smtClean="0"/>
              <a:t>Form to access Customer PO data, by timeline, with and without costs, individual customer, or all customers showing due dates, order dates, agreed dates</a:t>
            </a:r>
            <a:endParaRPr lang="en-US" sz="2800" dirty="0"/>
          </a:p>
        </p:txBody>
      </p:sp>
      <p:sp>
        <p:nvSpPr>
          <p:cNvPr id="3" name="Text Placeholder 2"/>
          <p:cNvSpPr>
            <a:spLocks noGrp="1"/>
          </p:cNvSpPr>
          <p:nvPr>
            <p:ph type="body" idx="1"/>
          </p:nvPr>
        </p:nvSpPr>
        <p:spPr/>
        <p:txBody>
          <a:bodyPr/>
          <a:lstStyle/>
          <a:p>
            <a:endParaRPr lang="en-US" dirty="0"/>
          </a:p>
        </p:txBody>
      </p:sp>
      <p:pic>
        <p:nvPicPr>
          <p:cNvPr id="48130" name="Picture 2"/>
          <p:cNvPicPr>
            <a:picLocks noChangeAspect="1" noChangeArrowheads="1"/>
          </p:cNvPicPr>
          <p:nvPr/>
        </p:nvPicPr>
        <p:blipFill>
          <a:blip r:embed="rId2" cstate="print"/>
          <a:srcRect/>
          <a:stretch>
            <a:fillRect/>
          </a:stretch>
        </p:blipFill>
        <p:spPr bwMode="auto">
          <a:xfrm>
            <a:off x="228600" y="1485900"/>
            <a:ext cx="8674100" cy="3657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42900"/>
            <a:ext cx="7772400" cy="678942"/>
          </a:xfrm>
        </p:spPr>
        <p:txBody>
          <a:bodyPr/>
          <a:lstStyle/>
          <a:p>
            <a:r>
              <a:rPr lang="en-US" sz="2800" dirty="0" smtClean="0"/>
              <a:t>Time reporting by </a:t>
            </a:r>
            <a:r>
              <a:rPr lang="en-US" sz="2800" dirty="0" err="1" smtClean="0"/>
              <a:t>workorder</a:t>
            </a:r>
            <a:r>
              <a:rPr lang="en-US" sz="2800" dirty="0" smtClean="0"/>
              <a:t> with printable report by any timeline for any employee</a:t>
            </a:r>
            <a:endParaRPr lang="en-US" sz="2800" dirty="0"/>
          </a:p>
        </p:txBody>
      </p:sp>
      <p:sp>
        <p:nvSpPr>
          <p:cNvPr id="3" name="Text Placeholder 2"/>
          <p:cNvSpPr>
            <a:spLocks noGrp="1"/>
          </p:cNvSpPr>
          <p:nvPr>
            <p:ph type="body" idx="1"/>
          </p:nvPr>
        </p:nvSpPr>
        <p:spPr/>
        <p:txBody>
          <a:bodyPr/>
          <a:lstStyle/>
          <a:p>
            <a:endParaRPr lang="en-US" dirty="0"/>
          </a:p>
        </p:txBody>
      </p:sp>
      <p:pic>
        <p:nvPicPr>
          <p:cNvPr id="50178" name="Picture 2"/>
          <p:cNvPicPr>
            <a:picLocks noChangeAspect="1" noChangeArrowheads="1"/>
          </p:cNvPicPr>
          <p:nvPr/>
        </p:nvPicPr>
        <p:blipFill>
          <a:blip r:embed="rId2" cstate="print"/>
          <a:srcRect/>
          <a:stretch>
            <a:fillRect/>
          </a:stretch>
        </p:blipFill>
        <p:spPr bwMode="auto">
          <a:xfrm>
            <a:off x="228600" y="1485900"/>
            <a:ext cx="8674100" cy="3657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564642"/>
          </a:xfrm>
        </p:spPr>
        <p:txBody>
          <a:bodyPr/>
          <a:lstStyle/>
          <a:p>
            <a:r>
              <a:rPr lang="en-US" sz="2800" dirty="0" smtClean="0"/>
              <a:t>Quality Tab for Corrective, Non Conforming, Audit, Vender certification, Preventative Actions</a:t>
            </a:r>
            <a:endParaRPr lang="en-US" sz="2800" dirty="0"/>
          </a:p>
        </p:txBody>
      </p:sp>
      <p:sp>
        <p:nvSpPr>
          <p:cNvPr id="3" name="Text Placeholder 2"/>
          <p:cNvSpPr>
            <a:spLocks noGrp="1"/>
          </p:cNvSpPr>
          <p:nvPr>
            <p:ph type="body" idx="1"/>
          </p:nvPr>
        </p:nvSpPr>
        <p:spPr/>
        <p:txBody>
          <a:bodyPr/>
          <a:lstStyle/>
          <a:p>
            <a:endParaRPr lang="en-US" dirty="0"/>
          </a:p>
        </p:txBody>
      </p:sp>
      <p:pic>
        <p:nvPicPr>
          <p:cNvPr id="51202" name="Picture 2"/>
          <p:cNvPicPr>
            <a:picLocks noChangeAspect="1" noChangeArrowheads="1"/>
          </p:cNvPicPr>
          <p:nvPr/>
        </p:nvPicPr>
        <p:blipFill>
          <a:blip r:embed="rId2" cstate="print"/>
          <a:srcRect/>
          <a:stretch>
            <a:fillRect/>
          </a:stretch>
        </p:blipFill>
        <p:spPr bwMode="auto">
          <a:xfrm>
            <a:off x="228600" y="1485900"/>
            <a:ext cx="8674100" cy="3657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85750"/>
            <a:ext cx="7772400" cy="507492"/>
          </a:xfrm>
        </p:spPr>
        <p:txBody>
          <a:bodyPr/>
          <a:lstStyle/>
          <a:p>
            <a:r>
              <a:rPr lang="en-US" sz="2800" dirty="0" smtClean="0"/>
              <a:t>Form to access each Quality Module, Corrective, Non Conforming, Audit, Preventive, Management</a:t>
            </a:r>
            <a:endParaRPr lang="en-US" sz="2800" dirty="0"/>
          </a:p>
        </p:txBody>
      </p:sp>
      <p:sp>
        <p:nvSpPr>
          <p:cNvPr id="3" name="Text Placeholder 2"/>
          <p:cNvSpPr>
            <a:spLocks noGrp="1"/>
          </p:cNvSpPr>
          <p:nvPr>
            <p:ph type="body" idx="1"/>
          </p:nvPr>
        </p:nvSpPr>
        <p:spPr/>
        <p:txBody>
          <a:bodyPr/>
          <a:lstStyle/>
          <a:p>
            <a:endParaRPr lang="en-US" dirty="0"/>
          </a:p>
        </p:txBody>
      </p:sp>
      <p:pic>
        <p:nvPicPr>
          <p:cNvPr id="52226" name="Picture 2"/>
          <p:cNvPicPr>
            <a:picLocks noChangeAspect="1" noChangeArrowheads="1"/>
          </p:cNvPicPr>
          <p:nvPr/>
        </p:nvPicPr>
        <p:blipFill>
          <a:blip r:embed="rId2" cstate="print"/>
          <a:srcRect/>
          <a:stretch>
            <a:fillRect/>
          </a:stretch>
        </p:blipFill>
        <p:spPr bwMode="auto">
          <a:xfrm>
            <a:off x="228600" y="1314450"/>
            <a:ext cx="8674100" cy="3657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09600" y="57150"/>
            <a:ext cx="7851648" cy="1371600"/>
          </a:xfrm>
        </p:spPr>
        <p:txBody>
          <a:bodyPr>
            <a:normAutofit/>
          </a:bodyPr>
          <a:lstStyle/>
          <a:p>
            <a:pPr algn="l"/>
            <a:r>
              <a:rPr lang="en-US" sz="1400" dirty="0" smtClean="0">
                <a:latin typeface="Arial" pitchFamily="34" charset="0"/>
                <a:cs typeface="Arial" pitchFamily="34" charset="0"/>
              </a:rPr>
              <a:t> Inventory Management Features     </a:t>
            </a:r>
            <a:endParaRPr lang="en-US" sz="1400" dirty="0">
              <a:latin typeface="Arial" pitchFamily="34" charset="0"/>
              <a:cs typeface="Arial" pitchFamily="34" charset="0"/>
            </a:endParaRPr>
          </a:p>
        </p:txBody>
      </p:sp>
      <p:sp>
        <p:nvSpPr>
          <p:cNvPr id="5" name="Subtitle 4"/>
          <p:cNvSpPr>
            <a:spLocks noGrp="1"/>
          </p:cNvSpPr>
          <p:nvPr>
            <p:ph type="subTitle" idx="1"/>
          </p:nvPr>
        </p:nvSpPr>
        <p:spPr>
          <a:xfrm>
            <a:off x="609600" y="1428750"/>
            <a:ext cx="7854696" cy="3124200"/>
          </a:xfrm>
        </p:spPr>
        <p:txBody>
          <a:bodyPr>
            <a:normAutofit/>
          </a:bodyPr>
          <a:lstStyle/>
          <a:p>
            <a:pPr lvl="1" algn="l"/>
            <a:r>
              <a:rPr lang="en-US" sz="1200" dirty="0" smtClean="0">
                <a:latin typeface="Arial" pitchFamily="34" charset="0"/>
                <a:cs typeface="Arial" pitchFamily="34" charset="0"/>
              </a:rPr>
              <a:t>Issuing Purchase Orders </a:t>
            </a:r>
          </a:p>
          <a:p>
            <a:pPr lvl="1" algn="l"/>
            <a:r>
              <a:rPr lang="en-US" sz="1200" dirty="0" smtClean="0">
                <a:latin typeface="Arial" pitchFamily="34" charset="0"/>
                <a:cs typeface="Arial" pitchFamily="34" charset="0"/>
              </a:rPr>
              <a:t>Tracking inventory, bin locations for inventory storage and report status </a:t>
            </a:r>
          </a:p>
          <a:p>
            <a:pPr lvl="1" algn="l"/>
            <a:r>
              <a:rPr lang="en-US" sz="1200" dirty="0" smtClean="0">
                <a:latin typeface="Arial" pitchFamily="34" charset="0"/>
                <a:cs typeface="Arial" pitchFamily="34" charset="0"/>
              </a:rPr>
              <a:t>Receiving materials </a:t>
            </a:r>
          </a:p>
          <a:p>
            <a:pPr lvl="1" algn="l"/>
            <a:r>
              <a:rPr lang="en-US" sz="1200" dirty="0" smtClean="0">
                <a:latin typeface="Arial" pitchFamily="34" charset="0"/>
                <a:cs typeface="Arial" pitchFamily="34" charset="0"/>
              </a:rPr>
              <a:t>Analyze Subcontractor Effectiveness </a:t>
            </a:r>
          </a:p>
          <a:p>
            <a:pPr lvl="1" algn="l"/>
            <a:r>
              <a:rPr lang="en-US" sz="1200" dirty="0" smtClean="0">
                <a:latin typeface="Arial" pitchFamily="34" charset="0"/>
                <a:cs typeface="Arial" pitchFamily="34" charset="0"/>
              </a:rPr>
              <a:t>Building complex bill-of-material (BOM) structures with a drag-and-drop facility </a:t>
            </a:r>
          </a:p>
          <a:p>
            <a:pPr lvl="1" algn="l"/>
            <a:r>
              <a:rPr lang="en-US" sz="1200" dirty="0" smtClean="0">
                <a:latin typeface="Arial" pitchFamily="34" charset="0"/>
                <a:cs typeface="Arial" pitchFamily="34" charset="0"/>
              </a:rPr>
              <a:t>Generating Kits for those BOM</a:t>
            </a:r>
          </a:p>
          <a:p>
            <a:pPr lvl="1" algn="l"/>
            <a:endParaRPr lang="en-US" sz="1200" dirty="0" smtClean="0">
              <a:latin typeface="Arial" pitchFamily="34" charset="0"/>
              <a:cs typeface="Arial" pitchFamily="34" charset="0"/>
            </a:endParaRPr>
          </a:p>
          <a:p>
            <a:pPr lvl="1" algn="l"/>
            <a:r>
              <a:rPr lang="en-US" sz="1400" b="1" dirty="0" smtClean="0"/>
              <a:t>Customer Order System Features</a:t>
            </a:r>
            <a:r>
              <a:rPr lang="en-US" sz="1400" dirty="0" smtClean="0"/>
              <a:t> </a:t>
            </a:r>
          </a:p>
          <a:p>
            <a:pPr lvl="1" algn="l"/>
            <a:r>
              <a:rPr lang="en-US" sz="1200" dirty="0" smtClean="0"/>
              <a:t>	Preparing job travelers or work orders, routing, </a:t>
            </a:r>
          </a:p>
          <a:p>
            <a:pPr lvl="1" algn="l"/>
            <a:r>
              <a:rPr lang="en-US" sz="1200" dirty="0" smtClean="0"/>
              <a:t>	Preparing a certificate of conformance for materials purchased or work done </a:t>
            </a:r>
          </a:p>
          <a:p>
            <a:pPr lvl="1" algn="l"/>
            <a:r>
              <a:rPr lang="en-US" sz="1200" dirty="0" smtClean="0"/>
              <a:t>	Reviewing backlog status </a:t>
            </a:r>
          </a:p>
          <a:p>
            <a:pPr lvl="1" algn="l"/>
            <a:r>
              <a:rPr lang="en-US" sz="1200" dirty="0" smtClean="0"/>
              <a:t>	Entering and reporting time for work done</a:t>
            </a:r>
          </a:p>
          <a:p>
            <a:pPr lvl="1" algn="l"/>
            <a:endParaRPr lang="en-US" sz="1200" dirty="0" smtClean="0">
              <a:latin typeface="Arial" pitchFamily="34" charset="0"/>
              <a:cs typeface="Arial" pitchFamily="34" charset="0"/>
            </a:endParaRPr>
          </a:p>
          <a:p>
            <a:endParaRPr lang="en-US" sz="12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800100"/>
            <a:ext cx="7772400" cy="450342"/>
          </a:xfrm>
        </p:spPr>
        <p:txBody>
          <a:bodyPr/>
          <a:lstStyle/>
          <a:p>
            <a:r>
              <a:rPr lang="en-US" sz="2800" dirty="0" smtClean="0"/>
              <a:t>Reporting Module, closed or open, timeline for Corrective, Audits, Non Conforming, MGT, Preventative and Vender Certification process</a:t>
            </a:r>
            <a:endParaRPr lang="en-US" sz="2800" dirty="0"/>
          </a:p>
        </p:txBody>
      </p:sp>
      <p:sp>
        <p:nvSpPr>
          <p:cNvPr id="3" name="Text Placeholder 2"/>
          <p:cNvSpPr>
            <a:spLocks noGrp="1"/>
          </p:cNvSpPr>
          <p:nvPr>
            <p:ph type="body" idx="1"/>
          </p:nvPr>
        </p:nvSpPr>
        <p:spPr/>
        <p:txBody>
          <a:bodyPr/>
          <a:lstStyle/>
          <a:p>
            <a:endParaRPr lang="en-US" dirty="0"/>
          </a:p>
        </p:txBody>
      </p:sp>
      <p:pic>
        <p:nvPicPr>
          <p:cNvPr id="53250" name="Picture 2"/>
          <p:cNvPicPr>
            <a:picLocks noChangeAspect="1" noChangeArrowheads="1"/>
          </p:cNvPicPr>
          <p:nvPr/>
        </p:nvPicPr>
        <p:blipFill>
          <a:blip r:embed="rId2" cstate="print"/>
          <a:srcRect/>
          <a:stretch>
            <a:fillRect/>
          </a:stretch>
        </p:blipFill>
        <p:spPr bwMode="auto">
          <a:xfrm>
            <a:off x="228600" y="1485900"/>
            <a:ext cx="8674100" cy="3657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28650"/>
            <a:ext cx="7772400" cy="564642"/>
          </a:xfrm>
        </p:spPr>
        <p:txBody>
          <a:bodyPr/>
          <a:lstStyle/>
          <a:p>
            <a:r>
              <a:rPr lang="en-US" sz="2800" dirty="0" smtClean="0"/>
              <a:t>Form Controls and Reports all type of documents in your Company</a:t>
            </a:r>
            <a:endParaRPr lang="en-US" sz="2800" dirty="0"/>
          </a:p>
        </p:txBody>
      </p:sp>
      <p:sp>
        <p:nvSpPr>
          <p:cNvPr id="3" name="Text Placeholder 2"/>
          <p:cNvSpPr>
            <a:spLocks noGrp="1"/>
          </p:cNvSpPr>
          <p:nvPr>
            <p:ph type="body" idx="1"/>
          </p:nvPr>
        </p:nvSpPr>
        <p:spPr/>
        <p:txBody>
          <a:bodyPr/>
          <a:lstStyle/>
          <a:p>
            <a:endParaRPr lang="en-US" dirty="0"/>
          </a:p>
        </p:txBody>
      </p:sp>
      <p:pic>
        <p:nvPicPr>
          <p:cNvPr id="54274" name="Picture 2"/>
          <p:cNvPicPr>
            <a:picLocks noChangeAspect="1" noChangeArrowheads="1"/>
          </p:cNvPicPr>
          <p:nvPr/>
        </p:nvPicPr>
        <p:blipFill>
          <a:blip r:embed="rId2" cstate="print"/>
          <a:srcRect/>
          <a:stretch>
            <a:fillRect/>
          </a:stretch>
        </p:blipFill>
        <p:spPr bwMode="auto">
          <a:xfrm>
            <a:off x="228600" y="1314450"/>
            <a:ext cx="8674100" cy="3657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28650"/>
            <a:ext cx="7772400" cy="564642"/>
          </a:xfrm>
        </p:spPr>
        <p:txBody>
          <a:bodyPr/>
          <a:lstStyle/>
          <a:p>
            <a:r>
              <a:rPr lang="en-US" sz="2800" dirty="0" smtClean="0"/>
              <a:t>System to run Risk Analysis on process or part with reporting</a:t>
            </a:r>
            <a:endParaRPr lang="en-US" sz="2800" dirty="0"/>
          </a:p>
        </p:txBody>
      </p:sp>
      <p:sp>
        <p:nvSpPr>
          <p:cNvPr id="3" name="Text Placeholder 2"/>
          <p:cNvSpPr>
            <a:spLocks noGrp="1"/>
          </p:cNvSpPr>
          <p:nvPr>
            <p:ph type="body" idx="1"/>
          </p:nvPr>
        </p:nvSpPr>
        <p:spPr/>
        <p:txBody>
          <a:bodyPr/>
          <a:lstStyle/>
          <a:p>
            <a:endParaRPr lang="en-US" dirty="0"/>
          </a:p>
        </p:txBody>
      </p:sp>
      <p:pic>
        <p:nvPicPr>
          <p:cNvPr id="55298" name="Picture 2"/>
          <p:cNvPicPr>
            <a:picLocks noChangeAspect="1" noChangeArrowheads="1"/>
          </p:cNvPicPr>
          <p:nvPr/>
        </p:nvPicPr>
        <p:blipFill>
          <a:blip r:embed="rId2" cstate="print"/>
          <a:srcRect/>
          <a:stretch>
            <a:fillRect/>
          </a:stretch>
        </p:blipFill>
        <p:spPr bwMode="auto">
          <a:xfrm>
            <a:off x="228600" y="1485900"/>
            <a:ext cx="8674100" cy="3657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021842"/>
          </a:xfrm>
        </p:spPr>
        <p:txBody>
          <a:bodyPr/>
          <a:lstStyle/>
          <a:p>
            <a:r>
              <a:rPr lang="en-US" sz="2800" dirty="0" smtClean="0"/>
              <a:t>Module to define, monitor, and track the calibration of all inspection equipment with due dates.  Including tracking of equipment</a:t>
            </a:r>
            <a:endParaRPr lang="en-US" sz="2800" dirty="0"/>
          </a:p>
        </p:txBody>
      </p:sp>
      <p:sp>
        <p:nvSpPr>
          <p:cNvPr id="3" name="Text Placeholder 2"/>
          <p:cNvSpPr>
            <a:spLocks noGrp="1"/>
          </p:cNvSpPr>
          <p:nvPr>
            <p:ph type="body" idx="1"/>
          </p:nvPr>
        </p:nvSpPr>
        <p:spPr/>
        <p:txBody>
          <a:bodyPr/>
          <a:lstStyle/>
          <a:p>
            <a:endParaRPr lang="en-US" dirty="0"/>
          </a:p>
        </p:txBody>
      </p:sp>
      <p:pic>
        <p:nvPicPr>
          <p:cNvPr id="56322" name="Picture 2"/>
          <p:cNvPicPr>
            <a:picLocks noChangeAspect="1" noChangeArrowheads="1"/>
          </p:cNvPicPr>
          <p:nvPr/>
        </p:nvPicPr>
        <p:blipFill>
          <a:blip r:embed="rId2" cstate="print"/>
          <a:srcRect/>
          <a:stretch>
            <a:fillRect/>
          </a:stretch>
        </p:blipFill>
        <p:spPr bwMode="auto">
          <a:xfrm>
            <a:off x="228600" y="1485900"/>
            <a:ext cx="8674100" cy="3657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42950"/>
            <a:ext cx="7772400" cy="450342"/>
          </a:xfrm>
        </p:spPr>
        <p:txBody>
          <a:bodyPr/>
          <a:lstStyle/>
          <a:p>
            <a:r>
              <a:rPr lang="en-US" sz="2800" dirty="0" smtClean="0"/>
              <a:t>System Manager for Company Data load, employees, mfg preferences, updating software</a:t>
            </a:r>
            <a:endParaRPr lang="en-US" sz="2800" dirty="0"/>
          </a:p>
        </p:txBody>
      </p:sp>
      <p:sp>
        <p:nvSpPr>
          <p:cNvPr id="3" name="Text Placeholder 2"/>
          <p:cNvSpPr>
            <a:spLocks noGrp="1"/>
          </p:cNvSpPr>
          <p:nvPr>
            <p:ph type="body" idx="1"/>
          </p:nvPr>
        </p:nvSpPr>
        <p:spPr/>
        <p:txBody>
          <a:bodyPr/>
          <a:lstStyle/>
          <a:p>
            <a:endParaRPr lang="en-US" dirty="0"/>
          </a:p>
        </p:txBody>
      </p:sp>
      <p:pic>
        <p:nvPicPr>
          <p:cNvPr id="57346" name="Picture 2"/>
          <p:cNvPicPr>
            <a:picLocks noChangeAspect="1" noChangeArrowheads="1"/>
          </p:cNvPicPr>
          <p:nvPr/>
        </p:nvPicPr>
        <p:blipFill>
          <a:blip r:embed="rId2" cstate="print"/>
          <a:srcRect/>
          <a:stretch>
            <a:fillRect/>
          </a:stretch>
        </p:blipFill>
        <p:spPr bwMode="auto">
          <a:xfrm>
            <a:off x="228600" y="1485900"/>
            <a:ext cx="8674100" cy="3657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71500"/>
            <a:ext cx="7772400" cy="564642"/>
          </a:xfrm>
        </p:spPr>
        <p:txBody>
          <a:bodyPr/>
          <a:lstStyle/>
          <a:p>
            <a:r>
              <a:rPr lang="en-US" sz="2800" dirty="0" smtClean="0"/>
              <a:t>Training Form TAB for Employees Documentation with drop down field to define training levels</a:t>
            </a:r>
            <a:endParaRPr lang="en-US" sz="2800" dirty="0"/>
          </a:p>
        </p:txBody>
      </p:sp>
      <p:sp>
        <p:nvSpPr>
          <p:cNvPr id="3" name="Text Placeholder 2"/>
          <p:cNvSpPr>
            <a:spLocks noGrp="1"/>
          </p:cNvSpPr>
          <p:nvPr>
            <p:ph type="body" idx="1"/>
          </p:nvPr>
        </p:nvSpPr>
        <p:spPr/>
        <p:txBody>
          <a:bodyPr/>
          <a:lstStyle/>
          <a:p>
            <a:endParaRPr lang="en-US" dirty="0"/>
          </a:p>
        </p:txBody>
      </p:sp>
      <p:pic>
        <p:nvPicPr>
          <p:cNvPr id="58370" name="Picture 2"/>
          <p:cNvPicPr>
            <a:picLocks noChangeAspect="1" noChangeArrowheads="1"/>
          </p:cNvPicPr>
          <p:nvPr/>
        </p:nvPicPr>
        <p:blipFill>
          <a:blip r:embed="rId2" cstate="print"/>
          <a:srcRect/>
          <a:stretch>
            <a:fillRect/>
          </a:stretch>
        </p:blipFill>
        <p:spPr bwMode="auto">
          <a:xfrm>
            <a:off x="228600" y="1485900"/>
            <a:ext cx="8674100" cy="3657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33400" y="285750"/>
            <a:ext cx="7851648" cy="1371600"/>
          </a:xfrm>
        </p:spPr>
        <p:txBody>
          <a:bodyPr>
            <a:normAutofit/>
          </a:bodyPr>
          <a:lstStyle/>
          <a:p>
            <a:pPr algn="l"/>
            <a:r>
              <a:rPr lang="en-US" sz="1600" dirty="0" smtClean="0">
                <a:latin typeface="Arial" pitchFamily="34" charset="0"/>
                <a:cs typeface="Arial" pitchFamily="34" charset="0"/>
              </a:rPr>
              <a:t>Quality System Features</a:t>
            </a:r>
            <a:r>
              <a:rPr lang="en-US" dirty="0" smtClean="0"/>
              <a:t> </a:t>
            </a:r>
            <a:endParaRPr lang="en-US" dirty="0"/>
          </a:p>
        </p:txBody>
      </p:sp>
      <p:sp>
        <p:nvSpPr>
          <p:cNvPr id="5" name="Subtitle 4"/>
          <p:cNvSpPr>
            <a:spLocks noGrp="1"/>
          </p:cNvSpPr>
          <p:nvPr>
            <p:ph type="subTitle" idx="1"/>
          </p:nvPr>
        </p:nvSpPr>
        <p:spPr>
          <a:xfrm>
            <a:off x="609600" y="1657350"/>
            <a:ext cx="7854696" cy="1314450"/>
          </a:xfrm>
        </p:spPr>
        <p:txBody>
          <a:bodyPr>
            <a:noAutofit/>
          </a:bodyPr>
          <a:lstStyle/>
          <a:p>
            <a:pPr lvl="1" algn="l"/>
            <a:r>
              <a:rPr lang="en-US" sz="1200" dirty="0" smtClean="0">
                <a:latin typeface="Arial" pitchFamily="34" charset="0"/>
                <a:cs typeface="Arial" pitchFamily="34" charset="0"/>
              </a:rPr>
              <a:t>Tracking concerns and problems with the management system. </a:t>
            </a:r>
          </a:p>
          <a:p>
            <a:pPr lvl="1" algn="l"/>
            <a:r>
              <a:rPr lang="en-US" sz="1200" smtClean="0">
                <a:latin typeface="Arial" pitchFamily="34" charset="0"/>
                <a:cs typeface="Arial" pitchFamily="34" charset="0"/>
              </a:rPr>
              <a:t>Issuing &amp; Tracking </a:t>
            </a:r>
            <a:r>
              <a:rPr lang="en-US" sz="1200" dirty="0" smtClean="0">
                <a:latin typeface="Arial" pitchFamily="34" charset="0"/>
                <a:cs typeface="Arial" pitchFamily="34" charset="0"/>
              </a:rPr>
              <a:t>corrective actions, preventive actions, nonconforming product and internal audits </a:t>
            </a:r>
          </a:p>
          <a:p>
            <a:pPr lvl="1" algn="l"/>
            <a:r>
              <a:rPr lang="en-US" sz="1200" dirty="0" smtClean="0">
                <a:latin typeface="Arial" pitchFamily="34" charset="0"/>
                <a:cs typeface="Arial" pitchFamily="34" charset="0"/>
              </a:rPr>
              <a:t>Tracking all calibration, internal calibration measurements, preventive maintenance and barcode readers </a:t>
            </a:r>
          </a:p>
          <a:p>
            <a:pPr lvl="1" algn="l"/>
            <a:r>
              <a:rPr lang="en-US" sz="1200" dirty="0" smtClean="0">
                <a:latin typeface="Arial" pitchFamily="34" charset="0"/>
                <a:cs typeface="Arial" pitchFamily="34" charset="0"/>
              </a:rPr>
              <a:t>Tracking document and revisions. The ISO9001-2000 international quality standard element 4.2 (Documentation Requirements) ranks high in the top 5 elements causing failure of the certification audit. ERPQMS2011 allows you to implement your own documents numbering system, track revisions and notify document users. </a:t>
            </a:r>
          </a:p>
          <a:p>
            <a:pPr lvl="1" algn="l"/>
            <a:r>
              <a:rPr lang="en-US" sz="1200" dirty="0" smtClean="0">
                <a:latin typeface="Arial" pitchFamily="34" charset="0"/>
                <a:cs typeface="Arial" pitchFamily="34" charset="0"/>
              </a:rPr>
              <a:t>Risk Analysis using FMEA </a:t>
            </a:r>
          </a:p>
          <a:p>
            <a:pPr algn="l"/>
            <a:r>
              <a:rPr lang="en-US" sz="1200" dirty="0" smtClean="0">
                <a:latin typeface="Arial" pitchFamily="34" charset="0"/>
                <a:cs typeface="Arial" pitchFamily="34" charset="0"/>
              </a:rPr>
              <a:t>           RCA (Root Cause Analysis</a:t>
            </a:r>
            <a:endParaRPr lang="en-US" sz="12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733425"/>
            <a:ext cx="6400800" cy="3676650"/>
          </a:xfrm>
        </p:spPr>
        <p:txBody>
          <a:bodyPr>
            <a:noAutofit/>
          </a:bodyPr>
          <a:lstStyle/>
          <a:p>
            <a:pPr algn="l"/>
            <a:r>
              <a:rPr lang="en-US" sz="2000" b="1" i="1" dirty="0" smtClean="0">
                <a:solidFill>
                  <a:schemeClr val="tx1">
                    <a:lumMod val="85000"/>
                  </a:schemeClr>
                </a:solidFill>
                <a:latin typeface="Arial" pitchFamily="34" charset="0"/>
                <a:cs typeface="Arial" pitchFamily="34" charset="0"/>
              </a:rPr>
              <a:t>ERP / QMS by PMI Aerospace</a:t>
            </a:r>
            <a:r>
              <a:rPr lang="en-US" sz="2000" dirty="0" smtClean="0">
                <a:solidFill>
                  <a:schemeClr val="tx1">
                    <a:lumMod val="85000"/>
                  </a:schemeClr>
                </a:solidFill>
                <a:latin typeface="Arial" pitchFamily="34" charset="0"/>
                <a:cs typeface="Arial" pitchFamily="34" charset="0"/>
              </a:rPr>
              <a:t> will run on Microsoft Windows 7, 8.1, or 10.  With Microsoft Office Access you can customize your reports for your business needs.   Software will run stand-alone with a Microsoft Access Runtime Engine provided with the software.</a:t>
            </a:r>
          </a:p>
          <a:p>
            <a:pPr algn="l"/>
            <a:endParaRPr lang="en-US" sz="2000" dirty="0" smtClean="0">
              <a:solidFill>
                <a:schemeClr val="tx1">
                  <a:lumMod val="85000"/>
                </a:schemeClr>
              </a:solidFill>
              <a:latin typeface="Arial" pitchFamily="34" charset="0"/>
              <a:cs typeface="Arial" pitchFamily="34" charset="0"/>
            </a:endParaRPr>
          </a:p>
          <a:p>
            <a:pPr algn="l"/>
            <a:r>
              <a:rPr lang="en-US" sz="2000" dirty="0" smtClean="0">
                <a:solidFill>
                  <a:schemeClr val="tx1">
                    <a:lumMod val="85000"/>
                  </a:schemeClr>
                </a:solidFill>
                <a:latin typeface="Arial" pitchFamily="34" charset="0"/>
                <a:cs typeface="Arial" pitchFamily="34" charset="0"/>
              </a:rPr>
              <a:t>Price starts at $8995.00 which includes all modules. Custom Installation and/or Training as per your individual needs is available.</a:t>
            </a:r>
          </a:p>
          <a:p>
            <a:pPr algn="l"/>
            <a:endParaRPr lang="en-US" sz="2000" dirty="0" smtClean="0">
              <a:solidFill>
                <a:schemeClr val="tx1">
                  <a:lumMod val="85000"/>
                </a:schemeClr>
              </a:solidFill>
              <a:latin typeface="Arial" pitchFamily="34" charset="0"/>
              <a:cs typeface="Arial" pitchFamily="34" charset="0"/>
            </a:endParaRPr>
          </a:p>
          <a:p>
            <a:pPr algn="l"/>
            <a:r>
              <a:rPr lang="en-US" sz="2000" dirty="0" smtClean="0">
                <a:solidFill>
                  <a:schemeClr val="tx1">
                    <a:lumMod val="85000"/>
                  </a:schemeClr>
                </a:solidFill>
                <a:latin typeface="Arial" pitchFamily="34" charset="0"/>
                <a:cs typeface="Arial" pitchFamily="34" charset="0"/>
              </a:rPr>
              <a:t>Software has help files and tutorials embedded.</a:t>
            </a:r>
            <a:endParaRPr lang="en-US" sz="2000" b="1" dirty="0">
              <a:solidFill>
                <a:schemeClr val="tx1">
                  <a:lumMod val="85000"/>
                </a:schemeClr>
              </a:solidFill>
              <a:latin typeface="Arial" pitchFamily="34" charset="0"/>
              <a:cs typeface="Arial" pitchFamily="34" charset="0"/>
            </a:endParaRPr>
          </a:p>
        </p:txBody>
      </p:sp>
      <p:sp>
        <p:nvSpPr>
          <p:cNvPr id="5" name="Rectangle 4"/>
          <p:cNvSpPr/>
          <p:nvPr/>
        </p:nvSpPr>
        <p:spPr>
          <a:xfrm>
            <a:off x="4800600" y="4686300"/>
            <a:ext cx="4343400" cy="400110"/>
          </a:xfrm>
          <a:prstGeom prst="rect">
            <a:avLst/>
          </a:prstGeom>
          <a:noFill/>
          <a:ln>
            <a:noFill/>
          </a:ln>
          <a:effectLst/>
        </p:spPr>
        <p:txBody>
          <a:bodyPr wrap="square" lIns="91440" tIns="45720" rIns="91440" bIns="45720">
            <a:spAutoFit/>
            <a:scene3d>
              <a:camera prst="orthographicFront"/>
              <a:lightRig rig="soft" dir="t">
                <a:rot lat="0" lon="0" rev="10800000"/>
              </a:lightRig>
            </a:scene3d>
            <a:sp3d extrusionH="57150">
              <a:bevelT w="27940" h="12700" prst="coolSlant"/>
              <a:contourClr>
                <a:srgbClr val="DDDDDD"/>
              </a:contourClr>
            </a:sp3d>
          </a:bodyPr>
          <a:lstStyle/>
          <a:p>
            <a:pPr algn="ctr"/>
            <a:r>
              <a:rPr lang="en-US" sz="2000" b="1" cap="none" spc="150" dirty="0" smtClean="0">
                <a:ln w="11430"/>
                <a:solidFill>
                  <a:srgbClr val="F8F8F8"/>
                </a:solidFill>
                <a:effectLst>
                  <a:outerShdw blurRad="50800" dist="38100" dir="16200000" rotWithShape="0">
                    <a:prstClr val="black">
                      <a:alpha val="40000"/>
                    </a:prstClr>
                  </a:outerShdw>
                  <a:reflection blurRad="6350" stA="55000" endA="300" endPos="45500" dir="5400000" sy="-100000" algn="bl" rotWithShape="0"/>
                </a:effectLst>
              </a:rPr>
              <a:t>ERP/QMS by PMI Aerospace </a:t>
            </a:r>
            <a:endParaRPr lang="en-US" sz="2000" b="1" cap="none" spc="150" dirty="0">
              <a:ln w="11430"/>
              <a:solidFill>
                <a:srgbClr val="F8F8F8"/>
              </a:solidFill>
              <a:effectLst>
                <a:outerShdw blurRad="50800" dist="38100" dir="16200000" rotWithShape="0">
                  <a:prstClr val="black">
                    <a:alpha val="40000"/>
                  </a:prstClr>
                </a:outerShdw>
                <a:reflection blurRad="6350" stA="55000" endA="300" endPos="45500" dir="5400000" sy="-100000" algn="bl" rotWithShape="0"/>
              </a:effectLst>
            </a:endParaRPr>
          </a:p>
        </p:txBody>
      </p:sp>
    </p:spTree>
  </p:cSld>
  <p:clrMapOvr>
    <a:masterClrMapping/>
  </p:clrMapOvr>
  <p:transition advTm="8047">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1564482"/>
            <a:ext cx="6400800" cy="2014538"/>
          </a:xfrm>
        </p:spPr>
        <p:txBody>
          <a:bodyPr>
            <a:noAutofit/>
          </a:bodyPr>
          <a:lstStyle/>
          <a:p>
            <a:pPr algn="ctr"/>
            <a:endParaRPr lang="en-US" sz="2800" b="1" dirty="0">
              <a:solidFill>
                <a:schemeClr val="tx1">
                  <a:lumMod val="85000"/>
                </a:schemeClr>
              </a:solidFill>
              <a:latin typeface="Arial" pitchFamily="34" charset="0"/>
              <a:cs typeface="Arial" pitchFamily="34" charset="0"/>
            </a:endParaRPr>
          </a:p>
        </p:txBody>
      </p:sp>
      <p:sp>
        <p:nvSpPr>
          <p:cNvPr id="5" name="Rectangle 4"/>
          <p:cNvSpPr/>
          <p:nvPr/>
        </p:nvSpPr>
        <p:spPr>
          <a:xfrm>
            <a:off x="4800600" y="4743390"/>
            <a:ext cx="4343400" cy="400110"/>
          </a:xfrm>
          <a:prstGeom prst="rect">
            <a:avLst/>
          </a:prstGeom>
          <a:noFill/>
          <a:ln>
            <a:noFill/>
          </a:ln>
          <a:effectLst/>
        </p:spPr>
        <p:txBody>
          <a:bodyPr wrap="square" lIns="91440" tIns="45720" rIns="91440" bIns="45720">
            <a:spAutoFit/>
            <a:scene3d>
              <a:camera prst="orthographicFront"/>
              <a:lightRig rig="soft" dir="t">
                <a:rot lat="0" lon="0" rev="10800000"/>
              </a:lightRig>
            </a:scene3d>
            <a:sp3d extrusionH="57150">
              <a:bevelT w="27940" h="12700" prst="coolSlant"/>
              <a:contourClr>
                <a:srgbClr val="DDDDDD"/>
              </a:contourClr>
            </a:sp3d>
          </a:bodyPr>
          <a:lstStyle/>
          <a:p>
            <a:pPr algn="ctr"/>
            <a:r>
              <a:rPr lang="en-US" sz="2000" b="1" cap="none" spc="150" dirty="0" smtClean="0">
                <a:ln w="11430"/>
                <a:solidFill>
                  <a:srgbClr val="F8F8F8"/>
                </a:solidFill>
                <a:effectLst>
                  <a:outerShdw blurRad="50800" dist="38100" dir="16200000" rotWithShape="0">
                    <a:prstClr val="black">
                      <a:alpha val="40000"/>
                    </a:prstClr>
                  </a:outerShdw>
                  <a:reflection blurRad="6350" stA="55000" endA="300" endPos="45500" dir="5400000" sy="-100000" algn="bl" rotWithShape="0"/>
                </a:effectLst>
              </a:rPr>
              <a:t>ERP/QMS by PMI Aerospace </a:t>
            </a:r>
            <a:endParaRPr lang="en-US" sz="2000" b="1" cap="none" spc="150" dirty="0">
              <a:ln w="11430"/>
              <a:solidFill>
                <a:srgbClr val="F8F8F8"/>
              </a:solidFill>
              <a:effectLst>
                <a:outerShdw blurRad="50800" dist="38100" dir="16200000" rotWithShape="0">
                  <a:prstClr val="black">
                    <a:alpha val="40000"/>
                  </a:prstClr>
                </a:outerShdw>
                <a:reflection blurRad="6350" stA="55000" endA="300" endPos="45500" dir="5400000" sy="-100000" algn="bl" rotWithShape="0"/>
              </a:effectLst>
            </a:endParaRPr>
          </a:p>
        </p:txBody>
      </p:sp>
      <p:pic>
        <p:nvPicPr>
          <p:cNvPr id="4" name="Picture 2"/>
          <p:cNvPicPr>
            <a:picLocks noGrp="1" noChangeAspect="1" noChangeArrowheads="1"/>
          </p:cNvPicPr>
          <p:nvPr>
            <p:ph idx="4294967295"/>
          </p:nvPr>
        </p:nvPicPr>
        <p:blipFill>
          <a:blip r:embed="rId2" cstate="print"/>
          <a:stretch>
            <a:fillRect/>
          </a:stretch>
        </p:blipFill>
        <p:spPr bwMode="auto">
          <a:xfrm>
            <a:off x="231775" y="741750"/>
            <a:ext cx="8680450" cy="3660000"/>
          </a:xfrm>
          <a:prstGeom prst="rect">
            <a:avLst/>
          </a:prstGeom>
          <a:noFill/>
          <a:ln w="9525">
            <a:noFill/>
            <a:miter lim="800000"/>
            <a:headEnd/>
            <a:tailEnd/>
          </a:ln>
        </p:spPr>
      </p:pic>
      <p:sp>
        <p:nvSpPr>
          <p:cNvPr id="6" name="TextBox 5"/>
          <p:cNvSpPr txBox="1"/>
          <p:nvPr/>
        </p:nvSpPr>
        <p:spPr>
          <a:xfrm>
            <a:off x="0" y="0"/>
            <a:ext cx="3411960" cy="615553"/>
          </a:xfrm>
          <a:prstGeom prst="rect">
            <a:avLst/>
          </a:prstGeom>
          <a:noFill/>
        </p:spPr>
        <p:txBody>
          <a:bodyPr wrap="none" rtlCol="0">
            <a:spAutoFit/>
          </a:bodyPr>
          <a:lstStyle/>
          <a:p>
            <a:r>
              <a:rPr lang="en-US" b="1" i="1" dirty="0" smtClean="0">
                <a:solidFill>
                  <a:schemeClr val="tx1">
                    <a:lumMod val="85000"/>
                  </a:schemeClr>
                </a:solidFill>
                <a:latin typeface="Arial" pitchFamily="34" charset="0"/>
                <a:cs typeface="Arial" pitchFamily="34" charset="0"/>
              </a:rPr>
              <a:t>ERP / QMS by PMI Aerospace</a:t>
            </a:r>
          </a:p>
          <a:p>
            <a:r>
              <a:rPr lang="en-US" sz="1600" b="1" i="1" dirty="0" smtClean="0">
                <a:solidFill>
                  <a:schemeClr val="tx1">
                    <a:lumMod val="85000"/>
                  </a:schemeClr>
                </a:solidFill>
                <a:latin typeface="Arial" pitchFamily="34" charset="0"/>
                <a:cs typeface="Arial" pitchFamily="34" charset="0"/>
              </a:rPr>
              <a:t>Main Menu</a:t>
            </a:r>
            <a:endParaRPr lang="en-US" sz="1600" dirty="0"/>
          </a:p>
        </p:txBody>
      </p:sp>
    </p:spTree>
  </p:cSld>
  <p:clrMapOvr>
    <a:masterClrMapping/>
  </p:clrMapOvr>
  <p:transition advTm="8047"/>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800600" y="4686300"/>
            <a:ext cx="4343400" cy="400110"/>
          </a:xfrm>
          <a:prstGeom prst="rect">
            <a:avLst/>
          </a:prstGeom>
          <a:noFill/>
          <a:ln>
            <a:noFill/>
          </a:ln>
          <a:effectLst/>
        </p:spPr>
        <p:txBody>
          <a:bodyPr wrap="square" lIns="91440" tIns="45720" rIns="91440" bIns="45720">
            <a:spAutoFit/>
            <a:scene3d>
              <a:camera prst="orthographicFront"/>
              <a:lightRig rig="soft" dir="t">
                <a:rot lat="0" lon="0" rev="10800000"/>
              </a:lightRig>
            </a:scene3d>
            <a:sp3d extrusionH="57150">
              <a:bevelT w="27940" h="12700" prst="coolSlant"/>
              <a:contourClr>
                <a:srgbClr val="DDDDDD"/>
              </a:contourClr>
            </a:sp3d>
          </a:bodyPr>
          <a:lstStyle/>
          <a:p>
            <a:pPr algn="ctr"/>
            <a:r>
              <a:rPr lang="en-US" sz="2000" b="1" cap="none" spc="150" dirty="0" smtClean="0">
                <a:ln w="11430"/>
                <a:solidFill>
                  <a:srgbClr val="F8F8F8"/>
                </a:solidFill>
                <a:effectLst>
                  <a:outerShdw blurRad="50800" dist="38100" dir="16200000" rotWithShape="0">
                    <a:prstClr val="black">
                      <a:alpha val="40000"/>
                    </a:prstClr>
                  </a:outerShdw>
                  <a:reflection blurRad="6350" stA="55000" endA="300" endPos="45500" dir="5400000" sy="-100000" algn="bl" rotWithShape="0"/>
                </a:effectLst>
              </a:rPr>
              <a:t>ERP/QMS by PMI Aerospace </a:t>
            </a:r>
            <a:endParaRPr lang="en-US" sz="2000" b="1" cap="none" spc="150" dirty="0">
              <a:ln w="11430"/>
              <a:solidFill>
                <a:srgbClr val="F8F8F8"/>
              </a:solidFill>
              <a:effectLst>
                <a:outerShdw blurRad="50800" dist="38100" dir="16200000" rotWithShape="0">
                  <a:prstClr val="black">
                    <a:alpha val="40000"/>
                  </a:prstClr>
                </a:outerShdw>
                <a:reflection blurRad="6350" stA="55000" endA="300" endPos="45500" dir="5400000" sy="-100000" algn="bl" rotWithShape="0"/>
              </a:effectLst>
            </a:endParaRPr>
          </a:p>
        </p:txBody>
      </p:sp>
      <p:sp>
        <p:nvSpPr>
          <p:cNvPr id="4" name="TextBox 3"/>
          <p:cNvSpPr txBox="1"/>
          <p:nvPr/>
        </p:nvSpPr>
        <p:spPr>
          <a:xfrm>
            <a:off x="0" y="0"/>
            <a:ext cx="4276299" cy="615553"/>
          </a:xfrm>
          <a:prstGeom prst="rect">
            <a:avLst/>
          </a:prstGeom>
          <a:noFill/>
        </p:spPr>
        <p:txBody>
          <a:bodyPr wrap="none" rtlCol="0">
            <a:spAutoFit/>
          </a:bodyPr>
          <a:lstStyle/>
          <a:p>
            <a:r>
              <a:rPr lang="en-US" b="1" i="1" dirty="0" smtClean="0">
                <a:solidFill>
                  <a:schemeClr val="tx1">
                    <a:lumMod val="85000"/>
                  </a:schemeClr>
                </a:solidFill>
                <a:latin typeface="Arial" pitchFamily="34" charset="0"/>
                <a:cs typeface="Arial" pitchFamily="34" charset="0"/>
              </a:rPr>
              <a:t>ERP / QMS by PMI Aerospace</a:t>
            </a:r>
          </a:p>
          <a:p>
            <a:r>
              <a:rPr lang="en-US" sz="1600" b="1" i="1" dirty="0" smtClean="0">
                <a:solidFill>
                  <a:schemeClr val="tx1">
                    <a:lumMod val="85000"/>
                  </a:schemeClr>
                </a:solidFill>
                <a:latin typeface="Arial" pitchFamily="34" charset="0"/>
                <a:cs typeface="Arial" pitchFamily="34" charset="0"/>
              </a:rPr>
              <a:t>Customers, Vendors, Inventory, etc. Menu</a:t>
            </a:r>
            <a:endParaRPr lang="en-US" sz="1600" dirty="0"/>
          </a:p>
        </p:txBody>
      </p:sp>
      <p:pic>
        <p:nvPicPr>
          <p:cNvPr id="6" name="Picture 2"/>
          <p:cNvPicPr>
            <a:picLocks noGrp="1" noChangeAspect="1" noChangeArrowheads="1"/>
          </p:cNvPicPr>
          <p:nvPr>
            <p:ph idx="4294967295"/>
          </p:nvPr>
        </p:nvPicPr>
        <p:blipFill>
          <a:blip r:embed="rId2" cstate="print"/>
          <a:srcRect/>
          <a:stretch>
            <a:fillRect/>
          </a:stretch>
        </p:blipFill>
        <p:spPr bwMode="auto">
          <a:xfrm>
            <a:off x="229394" y="740568"/>
            <a:ext cx="8685213" cy="3662364"/>
          </a:xfrm>
          <a:prstGeom prst="rect">
            <a:avLst/>
          </a:prstGeom>
          <a:noFill/>
          <a:ln w="9525">
            <a:noFill/>
            <a:miter lim="800000"/>
            <a:headEnd/>
            <a:tailEnd/>
          </a:ln>
        </p:spPr>
      </p:pic>
    </p:spTree>
  </p:cSld>
  <p:clrMapOvr>
    <a:masterClrMapping/>
  </p:clrMapOvr>
  <p:transition advTm="8047"/>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5.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1893</TotalTime>
  <Words>1365</Words>
  <Application>Microsoft Office PowerPoint</Application>
  <PresentationFormat>On-screen Show (16:9)</PresentationFormat>
  <Paragraphs>142</Paragraphs>
  <Slides>55</Slides>
  <Notes>1</Notes>
  <HiddenSlides>0</HiddenSlides>
  <MMClips>0</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Flow</vt:lpstr>
      <vt:lpstr>Slide 1</vt:lpstr>
      <vt:lpstr>Developed by ERP Consulting LLC. February, 2017 Since 1998 has Matured and Vetted to meet DLA &amp; OEM Requirements</vt:lpstr>
      <vt:lpstr>Slide 3</vt:lpstr>
      <vt:lpstr>Slide 4</vt:lpstr>
      <vt:lpstr> Inventory Management Features     </vt:lpstr>
      <vt:lpstr>Quality System Features </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Analysis of a Specific Vendor for conformance </vt:lpstr>
      <vt:lpstr>TAB: Quote System</vt:lpstr>
      <vt:lpstr>Quote Form for Customer, Loading of parts that leads to prepare bid TAB for pricing</vt:lpstr>
      <vt:lpstr>Form prepare Bid with Operations, Materials, Subcontractor pricing, Components as shown on the next 4 slides by pressing the review bid button calculates all 4 fields based on productivity %, overhead, target profit, tax, which generates the projected price for qty defined</vt:lpstr>
      <vt:lpstr>On the fly you can change to a different Qty and system calculates the fixed costs such as a 3 hour setup by the new qty and asks if you need to adjust material qty and values</vt:lpstr>
      <vt:lpstr>You can print a single part, multiple parts within a single customers request, multiple qty’s, and handle assemblies during the bid process</vt:lpstr>
      <vt:lpstr>Materials Form for pricing, per ea, per lb, per ft, per each options</vt:lpstr>
      <vt:lpstr>Process Load for Admin, machine opps, operator opps, outside processing opps, inspection opps, quality requirements, coatings, NDT testing, packaging, shipping, with selection from drop down field called routing. </vt:lpstr>
      <vt:lpstr>Accessing the dropdown box to load routing with preset values for setup time and base run time that can be changed on the fly based on the job being quoted  You can copy an existing similar quote such as a similar dash number or from a part built.</vt:lpstr>
      <vt:lpstr>Example in the drop down field for selecting a Lathe Set time and runtime per opp</vt:lpstr>
      <vt:lpstr>Sub Contractor Field add from the bid routing field</vt:lpstr>
      <vt:lpstr>Tab to generate a report of processes bid with variable time frame</vt:lpstr>
      <vt:lpstr>Tab to review bids with dollar amounts aligned by customer for defined timelines.</vt:lpstr>
      <vt:lpstr>Procurement to Venders, Sub contractor Analysis, Inventory, </vt:lpstr>
      <vt:lpstr>Purchasing Form</vt:lpstr>
      <vt:lpstr>Tab to access PO’s for a defined timeline report based on matl., components, sub contracts, testing</vt:lpstr>
      <vt:lpstr>Form to access inventory items and track to past PO’s and history of parts</vt:lpstr>
      <vt:lpstr>Line item procurement form, per ea. Per lb, per lot</vt:lpstr>
      <vt:lpstr>Customer Order Entry TAB, develop Certificate of Conformance, enter shipment data, order backlog, time reporting for specific work orders</vt:lpstr>
      <vt:lpstr>Form to develop Certificate of Conformance that accesses work orders and PO’s related to the part from drop down field.  DDClick the PO and hyper link to PO issued. Loads vender data and certifications from venders to meet AS9102 FAI</vt:lpstr>
      <vt:lpstr>Drop Down Box to access PO for process or matl certification</vt:lpstr>
      <vt:lpstr>Track and develop reports for any timeline for any customer, track sales, by customer and dates, and evaluate shipments delivered to PO dates with ontime data reports</vt:lpstr>
      <vt:lpstr>Form to access Customer PO data, by timeline, with and without costs, individual customer, or all customers showing due dates, order dates, agreed dates</vt:lpstr>
      <vt:lpstr>Time reporting by workorder with printable report by any timeline for any employee</vt:lpstr>
      <vt:lpstr>Quality Tab for Corrective, Non Conforming, Audit, Vender certification, Preventative Actions</vt:lpstr>
      <vt:lpstr>Form to access each Quality Module, Corrective, Non Conforming, Audit, Preventive, Management</vt:lpstr>
      <vt:lpstr>Reporting Module, closed or open, timeline for Corrective, Audits, Non Conforming, MGT, Preventative and Vender Certification process</vt:lpstr>
      <vt:lpstr>Form Controls and Reports all type of documents in your Company</vt:lpstr>
      <vt:lpstr>System to run Risk Analysis on process or part with reporting</vt:lpstr>
      <vt:lpstr>Module to define, monitor, and track the calibration of all inspection equipment with due dates.  Including tracking of equipment</vt:lpstr>
      <vt:lpstr>System Manager for Company Data load, employees, mfg preferences, updating software</vt:lpstr>
      <vt:lpstr>Training Form TAB for Employees Documentation with drop down field to define training levels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ERPQMS2016 Developed by Padgett Machine Inc.</dc:title>
  <dc:creator>Edward</dc:creator>
  <cp:lastModifiedBy>EPadgett</cp:lastModifiedBy>
  <cp:revision>213</cp:revision>
  <dcterms:created xsi:type="dcterms:W3CDTF">2016-02-06T00:46:59Z</dcterms:created>
  <dcterms:modified xsi:type="dcterms:W3CDTF">2017-04-28T17:33:01Z</dcterms:modified>
</cp:coreProperties>
</file>