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 id="2147483663" r:id="rId3"/>
  </p:sldMasterIdLst>
  <p:notesMasterIdLst>
    <p:notesMasterId r:id="rId27"/>
  </p:notesMasterIdLst>
  <p:handoutMasterIdLst>
    <p:handoutMasterId r:id="rId28"/>
  </p:handoutMasterIdLst>
  <p:sldIdLst>
    <p:sldId id="278" r:id="rId4"/>
    <p:sldId id="290" r:id="rId5"/>
    <p:sldId id="291" r:id="rId6"/>
    <p:sldId id="294" r:id="rId7"/>
    <p:sldId id="292" r:id="rId8"/>
    <p:sldId id="307" r:id="rId9"/>
    <p:sldId id="308" r:id="rId10"/>
    <p:sldId id="306" r:id="rId11"/>
    <p:sldId id="317" r:id="rId12"/>
    <p:sldId id="295" r:id="rId13"/>
    <p:sldId id="309" r:id="rId14"/>
    <p:sldId id="270" r:id="rId15"/>
    <p:sldId id="289" r:id="rId16"/>
    <p:sldId id="288" r:id="rId17"/>
    <p:sldId id="298" r:id="rId18"/>
    <p:sldId id="304" r:id="rId19"/>
    <p:sldId id="305" r:id="rId20"/>
    <p:sldId id="311" r:id="rId21"/>
    <p:sldId id="310" r:id="rId22"/>
    <p:sldId id="312" r:id="rId23"/>
    <p:sldId id="314" r:id="rId24"/>
    <p:sldId id="315" r:id="rId25"/>
    <p:sldId id="316" r:id="rId26"/>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43">
          <p15:clr>
            <a:srgbClr val="A4A3A4"/>
          </p15:clr>
        </p15:guide>
        <p15:guide id="3" orient="horz" pos="982">
          <p15:clr>
            <a:srgbClr val="A4A3A4"/>
          </p15:clr>
        </p15:guide>
        <p15:guide id="4" orient="horz" pos="1193">
          <p15:clr>
            <a:srgbClr val="A4A3A4"/>
          </p15:clr>
        </p15:guide>
        <p15:guide id="5" pos="2880">
          <p15:clr>
            <a:srgbClr val="A4A3A4"/>
          </p15:clr>
        </p15:guide>
        <p15:guide id="6" pos="3034">
          <p15:clr>
            <a:srgbClr val="A4A3A4"/>
          </p15:clr>
        </p15:guide>
        <p15:guide id="7" pos="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F7176-0656-49A4-AE68-7DF5A75AB1EA}" v="184" dt="2017-04-19T01:44:50.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60071" autoAdjust="0"/>
  </p:normalViewPr>
  <p:slideViewPr>
    <p:cSldViewPr snapToGrid="0">
      <p:cViewPr>
        <p:scale>
          <a:sx n="55" d="100"/>
          <a:sy n="55" d="100"/>
        </p:scale>
        <p:origin x="197" y="43"/>
      </p:cViewPr>
      <p:guideLst>
        <p:guide orient="horz" pos="2160"/>
        <p:guide orient="horz" pos="4043"/>
        <p:guide orient="horz" pos="982"/>
        <p:guide orient="horz" pos="1193"/>
        <p:guide pos="2880"/>
        <p:guide pos="3034"/>
        <p:guide pos="75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4-14T17:55:48.355" idx="1">
    <p:pos x="10" y="10"/>
    <p:text>test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E1A98-1FDC-4069-A549-108C524DA00B}" type="datetimeFigureOut">
              <a:rPr lang="en-US" smtClean="0"/>
              <a:pPr/>
              <a:t>4/17/2017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77194-D090-47CB-A252-F02355B118C3}" type="slidenum">
              <a:rPr lang="en-US" smtClean="0"/>
              <a:pPr/>
              <a:t>‹#›</a:t>
            </a:fld>
            <a:endParaRPr lang="en-US" dirty="0"/>
          </a:p>
        </p:txBody>
      </p:sp>
    </p:spTree>
    <p:extLst>
      <p:ext uri="{BB962C8B-B14F-4D97-AF65-F5344CB8AC3E}">
        <p14:creationId xmlns:p14="http://schemas.microsoft.com/office/powerpoint/2010/main" val="405829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F48AF-06F8-4945-9F42-661BBF80F64A}" type="datetimeFigureOut">
              <a:rPr lang="en-US" smtClean="0"/>
              <a:pPr/>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9C13A5-511F-4D4F-B778-6AB878583413}" type="slidenum">
              <a:rPr lang="en-US" smtClean="0"/>
              <a:pPr/>
              <a:t>‹#›</a:t>
            </a:fld>
            <a:endParaRPr lang="en-US"/>
          </a:p>
        </p:txBody>
      </p:sp>
    </p:spTree>
    <p:extLst>
      <p:ext uri="{BB962C8B-B14F-4D97-AF65-F5344CB8AC3E}">
        <p14:creationId xmlns:p14="http://schemas.microsoft.com/office/powerpoint/2010/main" val="12954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Rippling Water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(Basic)</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Note: </a:t>
            </a:r>
            <a:r>
              <a:rPr kumimoji="0" lang="en-US" sz="1200" b="0" i="0" u="none" strike="noStrike" kern="1200" cap="none" spc="0" normalizeH="0" baseline="0" noProof="0" dirty="0">
                <a:ln>
                  <a:noFill/>
                </a:ln>
                <a:solidFill>
                  <a:prstClr val="black"/>
                </a:solidFill>
                <a:effectLst/>
                <a:uLnTx/>
                <a:uFillTx/>
                <a:latin typeface="+mn-lt"/>
                <a:ea typeface="+mn-ea"/>
                <a:cs typeface="+mn-cs"/>
              </a:rPr>
              <a:t>This video template is optimized for Microsoft PowerPoint 2010.</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PowerPoint 2007, video elements will play, but any content overlapping the video bars will be covered by the video when in slideshow mode.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PowerPoint 2003, video will not play, but the poster frame of the videos will remain in place as static images. </a:t>
            </a:r>
            <a:br>
              <a:rPr lang="en-US" dirty="0"/>
            </a:b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video:</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Is 15 seconds long.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Seamlessly loops for infinite playback.</a:t>
            </a:r>
            <a:br>
              <a:rPr kumimoji="0" lang="en-US" sz="1200" b="0" i="0" u="none" strike="noStrike" kern="1200" cap="none" spc="0" normalizeH="0" baseline="0" noProof="0" dirty="0">
                <a:ln>
                  <a:noFill/>
                </a:ln>
                <a:solidFill>
                  <a:prstClr val="black"/>
                </a:solidFill>
                <a:effectLst/>
                <a:uLnTx/>
                <a:uFillTx/>
                <a:latin typeface="Calibri"/>
                <a:ea typeface="+mn-ea"/>
                <a:cs typeface="+mn-cs"/>
              </a:rPr>
            </a:b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To add slides or change layout: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To add a new slide, on the </a:t>
            </a:r>
            <a:r>
              <a:rPr kumimoji="0" lang="en-US" sz="1200" b="1" i="0" u="none" strike="noStrike" kern="1200" cap="none" spc="0" normalizeH="0" baseline="0" noProof="0" dirty="0">
                <a:ln>
                  <a:noFill/>
                </a:ln>
                <a:solidFill>
                  <a:prstClr val="black"/>
                </a:solidFill>
                <a:effectLst/>
                <a:uLnTx/>
                <a:uFillTx/>
                <a:latin typeface="Calibri"/>
                <a:ea typeface="+mn-ea"/>
                <a:cs typeface="+mn-cs"/>
              </a:rPr>
              <a:t>Home</a:t>
            </a:r>
            <a:r>
              <a:rPr kumimoji="0" lang="en-US" sz="1200" b="0" i="0" u="none" strike="noStrike" kern="1200" cap="none" spc="0" normalizeH="0" baseline="0" noProof="0" dirty="0">
                <a:ln>
                  <a:noFill/>
                </a:ln>
                <a:solidFill>
                  <a:prstClr val="black"/>
                </a:solidFill>
                <a:effectLst/>
                <a:uLnTx/>
                <a:uFillTx/>
                <a:latin typeface="Calibri"/>
                <a:ea typeface="+mn-ea"/>
                <a:cs typeface="+mn-cs"/>
              </a:rPr>
              <a:t> tab, in the </a:t>
            </a:r>
            <a:r>
              <a:rPr kumimoji="0" lang="en-US" sz="1200" b="1" i="0" u="none" strike="noStrike" kern="1200" cap="none" spc="0" normalizeH="0" baseline="0" noProof="0" dirty="0">
                <a:ln>
                  <a:noFill/>
                </a:ln>
                <a:solidFill>
                  <a:prstClr val="black"/>
                </a:solidFill>
                <a:effectLst/>
                <a:uLnTx/>
                <a:uFillTx/>
                <a:latin typeface="Calibri"/>
                <a:ea typeface="+mn-ea"/>
                <a:cs typeface="+mn-cs"/>
              </a:rPr>
              <a:t>Slides</a:t>
            </a:r>
            <a:r>
              <a:rPr kumimoji="0" lang="en-US" sz="1200" b="0" i="0" u="none" strike="noStrike" kern="1200" cap="none" spc="0" normalizeH="0" baseline="0" noProof="0" dirty="0">
                <a:ln>
                  <a:noFill/>
                </a:ln>
                <a:solidFill>
                  <a:prstClr val="black"/>
                </a:solidFill>
                <a:effectLst/>
                <a:uLnTx/>
                <a:uFillTx/>
                <a:latin typeface="Calibri"/>
                <a:ea typeface="+mn-ea"/>
                <a:cs typeface="+mn-cs"/>
              </a:rPr>
              <a:t> group, click the arrow under </a:t>
            </a:r>
            <a:r>
              <a:rPr kumimoji="0" lang="en-US" sz="1200" b="1" i="0" u="none" strike="noStrike" kern="1200" cap="none" spc="0" normalizeH="0" baseline="0" noProof="0" dirty="0">
                <a:ln>
                  <a:noFill/>
                </a:ln>
                <a:solidFill>
                  <a:prstClr val="black"/>
                </a:solidFill>
                <a:effectLst/>
                <a:uLnTx/>
                <a:uFillTx/>
                <a:latin typeface="Calibri"/>
                <a:ea typeface="+mn-ea"/>
                <a:cs typeface="+mn-cs"/>
              </a:rPr>
              <a:t>New Slide</a:t>
            </a:r>
            <a:r>
              <a:rPr kumimoji="0" lang="en-US" sz="1200" b="0" i="0" u="none" strike="noStrike" kern="1200" cap="none" spc="0" normalizeH="0" baseline="0" noProof="0" dirty="0">
                <a:ln>
                  <a:noFill/>
                </a:ln>
                <a:solidFill>
                  <a:prstClr val="black"/>
                </a:solidFill>
                <a:effectLst/>
                <a:uLnTx/>
                <a:uFillTx/>
                <a:latin typeface="Calibri"/>
                <a:ea typeface="+mn-ea"/>
                <a:cs typeface="+mn-cs"/>
              </a:rPr>
              <a:t>, then click under </a:t>
            </a:r>
            <a:r>
              <a:rPr kumimoji="0" lang="en-US" sz="1200" b="1" i="0" u="none" strike="noStrike" kern="1200" cap="none" spc="0" normalizeH="0" baseline="0" noProof="0" dirty="0">
                <a:ln>
                  <a:noFill/>
                </a:ln>
                <a:solidFill>
                  <a:prstClr val="black"/>
                </a:solidFill>
                <a:effectLst/>
                <a:uLnTx/>
                <a:uFillTx/>
                <a:latin typeface="Calibri"/>
                <a:ea typeface="+mn-ea"/>
                <a:cs typeface="+mn-cs"/>
              </a:rPr>
              <a:t>Motion Background Theme</a:t>
            </a:r>
            <a:r>
              <a:rPr kumimoji="0" lang="en-US" sz="1200" b="0" i="0" u="none" strike="noStrike" kern="1200" cap="none" spc="0" normalizeH="0" baseline="0" noProof="0" dirty="0">
                <a:ln>
                  <a:noFill/>
                </a:ln>
                <a:solidFill>
                  <a:prstClr val="black"/>
                </a:solidFill>
                <a:effectLst/>
                <a:uLnTx/>
                <a:uFillTx/>
                <a:latin typeface="Calibri"/>
                <a:ea typeface="+mn-ea"/>
                <a:cs typeface="+mn-cs"/>
              </a:rPr>
              <a:t>, then select the desired layout.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To change the layout of an existing slide, on the </a:t>
            </a:r>
            <a:r>
              <a:rPr kumimoji="0" lang="en-US" sz="1200" b="1" i="0" u="none" strike="noStrike" kern="1200" cap="none" spc="0" normalizeH="0" baseline="0" noProof="0" dirty="0">
                <a:ln>
                  <a:noFill/>
                </a:ln>
                <a:solidFill>
                  <a:prstClr val="black"/>
                </a:solidFill>
                <a:effectLst/>
                <a:uLnTx/>
                <a:uFillTx/>
                <a:latin typeface="Calibri"/>
                <a:ea typeface="+mn-ea"/>
                <a:cs typeface="+mn-cs"/>
              </a:rPr>
              <a:t>Home</a:t>
            </a:r>
            <a:r>
              <a:rPr kumimoji="0" lang="en-US" sz="1200" b="0" i="0" u="none" strike="noStrike" kern="1200" cap="none" spc="0" normalizeH="0" baseline="0" noProof="0" dirty="0">
                <a:ln>
                  <a:noFill/>
                </a:ln>
                <a:solidFill>
                  <a:prstClr val="black"/>
                </a:solidFill>
                <a:effectLst/>
                <a:uLnTx/>
                <a:uFillTx/>
                <a:latin typeface="Calibri"/>
                <a:ea typeface="+mn-ea"/>
                <a:cs typeface="+mn-cs"/>
              </a:rPr>
              <a:t> tab, in the </a:t>
            </a:r>
            <a:r>
              <a:rPr kumimoji="0" lang="en-US" sz="1200" b="1" i="0" u="none" strike="noStrike" kern="1200" cap="none" spc="0" normalizeH="0" baseline="0" noProof="0" dirty="0">
                <a:ln>
                  <a:noFill/>
                </a:ln>
                <a:solidFill>
                  <a:prstClr val="black"/>
                </a:solidFill>
                <a:effectLst/>
                <a:uLnTx/>
                <a:uFillTx/>
                <a:latin typeface="Calibri"/>
                <a:ea typeface="+mn-ea"/>
                <a:cs typeface="+mn-cs"/>
              </a:rPr>
              <a:t>Slides</a:t>
            </a:r>
            <a:r>
              <a:rPr kumimoji="0" lang="en-US" sz="1200" b="0" i="0" u="none" strike="noStrike" kern="1200" cap="none" spc="0" normalizeH="0" baseline="0" noProof="0" dirty="0">
                <a:ln>
                  <a:noFill/>
                </a:ln>
                <a:solidFill>
                  <a:prstClr val="black"/>
                </a:solidFill>
                <a:effectLst/>
                <a:uLnTx/>
                <a:uFillTx/>
                <a:latin typeface="Calibri"/>
                <a:ea typeface="+mn-ea"/>
                <a:cs typeface="+mn-cs"/>
              </a:rPr>
              <a:t> group, click </a:t>
            </a:r>
            <a:r>
              <a:rPr kumimoji="0" lang="en-US" sz="1200" b="1" i="0" u="none" strike="noStrike" kern="1200" cap="none" spc="0" normalizeH="0" baseline="0" noProof="0" dirty="0">
                <a:ln>
                  <a:noFill/>
                </a:ln>
                <a:solidFill>
                  <a:prstClr val="black"/>
                </a:solidFill>
                <a:effectLst/>
                <a:uLnTx/>
                <a:uFillTx/>
                <a:latin typeface="Calibri"/>
                <a:ea typeface="+mn-ea"/>
                <a:cs typeface="+mn-cs"/>
              </a:rPr>
              <a:t>Layout</a:t>
            </a:r>
            <a:r>
              <a:rPr kumimoji="0" lang="en-US" sz="1200" b="0" i="0" u="none" strike="noStrike" kern="1200" cap="none" spc="0" normalizeH="0" baseline="0" noProof="0" dirty="0">
                <a:ln>
                  <a:noFill/>
                </a:ln>
                <a:solidFill>
                  <a:prstClr val="black"/>
                </a:solidFill>
                <a:effectLst/>
                <a:uLnTx/>
                <a:uFillTx/>
                <a:latin typeface="Calibri"/>
                <a:ea typeface="+mn-ea"/>
                <a:cs typeface="+mn-cs"/>
              </a:rPr>
              <a:t>, then select the desired layout.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228600" lvl="0" indent="-228600">
              <a:buFont typeface="+mj-lt"/>
              <a:buAutoNum type="arabicPeriod"/>
            </a:pPr>
            <a:r>
              <a:rPr lang="en-US" kern="1200" baseline="0" dirty="0">
                <a:solidFill>
                  <a:schemeClr val="tx1"/>
                </a:solidFill>
                <a:effectLst/>
                <a:latin typeface="+mn-lt"/>
                <a:ea typeface="+mn-ea"/>
                <a:cs typeface="+mn-cs"/>
              </a:rPr>
              <a:t>Other </a:t>
            </a:r>
            <a:r>
              <a:rPr lang="en-US" b="0" kern="1200" baseline="0" dirty="0">
                <a:solidFill>
                  <a:schemeClr val="tx1"/>
                </a:solidFill>
                <a:effectLst/>
                <a:latin typeface="+mn-lt"/>
                <a:ea typeface="+mn-ea"/>
                <a:cs typeface="+mn-cs"/>
              </a:rPr>
              <a:t>animated elements:</a:t>
            </a:r>
          </a:p>
          <a:p>
            <a:pPr marL="628650" lvl="1" indent="-171450">
              <a:buFont typeface="Arial" pitchFamily="34" charset="0"/>
              <a:buChar char="•"/>
            </a:pPr>
            <a:r>
              <a:rPr lang="en-US" kern="1200" baseline="0" dirty="0">
                <a:solidFill>
                  <a:schemeClr val="tx1"/>
                </a:solidFill>
                <a:effectLst/>
                <a:latin typeface="+mn-lt"/>
                <a:ea typeface="+mn-ea"/>
                <a:cs typeface="+mn-cs"/>
              </a:rPr>
              <a:t>Any animated element you insert will begin after the slide transition and the background video has started.</a:t>
            </a:r>
          </a:p>
          <a:p>
            <a:pPr marL="685800" lvl="1" indent="-228600">
              <a:buFont typeface="+mj-lt"/>
              <a:buAutoNum type="arabicPeriod"/>
            </a:pPr>
            <a:endParaRPr lang="en-US" kern="1200" baseline="0" dirty="0">
              <a:solidFill>
                <a:schemeClr val="tx1"/>
              </a:solidFill>
              <a:effectLst/>
              <a:latin typeface="+mn-lt"/>
              <a:ea typeface="+mn-ea"/>
              <a:cs typeface="+mn-cs"/>
            </a:endParaRPr>
          </a:p>
          <a:p>
            <a:pPr marL="228600" lvl="0" indent="-228600">
              <a:buFont typeface="+mj-lt"/>
              <a:buAutoNum type="arabicPeriod"/>
            </a:pPr>
            <a:r>
              <a:rPr lang="en-US" kern="1200" baseline="0" dirty="0">
                <a:solidFill>
                  <a:schemeClr val="tx1"/>
                </a:solidFill>
                <a:effectLst/>
                <a:latin typeface="+mn-lt"/>
                <a:ea typeface="+mn-ea"/>
                <a:cs typeface="+mn-cs"/>
              </a:rPr>
              <a:t>Layouts with </a:t>
            </a:r>
            <a:r>
              <a:rPr lang="en-US" b="0" kern="1200" baseline="0" dirty="0">
                <a:solidFill>
                  <a:schemeClr val="tx1"/>
                </a:solidFill>
                <a:effectLst/>
                <a:latin typeface="+mn-lt"/>
                <a:ea typeface="+mn-ea"/>
                <a:cs typeface="+mn-cs"/>
              </a:rPr>
              <a:t>video effects:</a:t>
            </a:r>
          </a:p>
          <a:p>
            <a:pPr marL="685800" lvl="1" indent="-228600">
              <a:buFont typeface="Arial" pitchFamily="34" charset="0"/>
              <a:buChar char="•"/>
            </a:pPr>
            <a:r>
              <a:rPr lang="en-US" kern="1200" baseline="0" dirty="0">
                <a:solidFill>
                  <a:schemeClr val="tx1"/>
                </a:solidFill>
                <a:effectLst/>
                <a:latin typeface="+mn-lt"/>
                <a:ea typeface="+mn-ea"/>
                <a:cs typeface="+mn-cs"/>
              </a:rPr>
              <a:t>The “(Green) Title and Content” and “(Purple) Title and Content” layouts are creating by using a color overlay on the video.</a:t>
            </a:r>
          </a:p>
          <a:p>
            <a:pPr marL="1143000" lvl="2" indent="-228600">
              <a:buFont typeface="Courier New" pitchFamily="49" charset="0"/>
              <a:buChar char="o"/>
            </a:pPr>
            <a:r>
              <a:rPr lang="en-US" kern="1200" baseline="0" dirty="0">
                <a:solidFill>
                  <a:schemeClr val="tx1"/>
                </a:solidFill>
                <a:effectLst/>
                <a:latin typeface="+mn-lt"/>
                <a:ea typeface="+mn-ea"/>
                <a:cs typeface="+mn-cs"/>
              </a:rPr>
              <a:t>With the video selected, under </a:t>
            </a:r>
            <a:r>
              <a:rPr lang="en-US" b="1" kern="1200" baseline="0" dirty="0">
                <a:solidFill>
                  <a:schemeClr val="tx1"/>
                </a:solidFill>
                <a:effectLst/>
                <a:latin typeface="+mn-lt"/>
                <a:ea typeface="+mn-ea"/>
                <a:cs typeface="+mn-cs"/>
              </a:rPr>
              <a:t>Video Tools</a:t>
            </a:r>
            <a:r>
              <a:rPr lang="en-US" kern="1200" baseline="0" dirty="0">
                <a:solidFill>
                  <a:schemeClr val="tx1"/>
                </a:solidFill>
                <a:effectLst/>
                <a:latin typeface="+mn-lt"/>
                <a:ea typeface="+mn-ea"/>
                <a:cs typeface="+mn-cs"/>
              </a:rPr>
              <a:t>, on the </a:t>
            </a:r>
            <a:r>
              <a:rPr lang="en-US" b="1" kern="1200" baseline="0" dirty="0">
                <a:solidFill>
                  <a:schemeClr val="tx1"/>
                </a:solidFill>
                <a:effectLst/>
                <a:latin typeface="+mn-lt"/>
                <a:ea typeface="+mn-ea"/>
                <a:cs typeface="+mn-cs"/>
              </a:rPr>
              <a:t>Format</a:t>
            </a:r>
            <a:r>
              <a:rPr lang="en-US" kern="1200" baseline="0" dirty="0">
                <a:solidFill>
                  <a:schemeClr val="tx1"/>
                </a:solidFill>
                <a:effectLst/>
                <a:latin typeface="+mn-lt"/>
                <a:ea typeface="+mn-ea"/>
                <a:cs typeface="+mn-cs"/>
              </a:rPr>
              <a:t> tab, in the </a:t>
            </a:r>
            <a:r>
              <a:rPr lang="en-US" b="1" kern="1200" baseline="0" dirty="0">
                <a:solidFill>
                  <a:schemeClr val="tx1"/>
                </a:solidFill>
                <a:effectLst/>
                <a:latin typeface="+mn-lt"/>
                <a:ea typeface="+mn-ea"/>
                <a:cs typeface="+mn-cs"/>
              </a:rPr>
              <a:t>Adjust</a:t>
            </a:r>
            <a:r>
              <a:rPr lang="en-US" kern="1200" baseline="0" dirty="0">
                <a:solidFill>
                  <a:schemeClr val="tx1"/>
                </a:solidFill>
                <a:effectLst/>
                <a:latin typeface="+mn-lt"/>
                <a:ea typeface="+mn-ea"/>
                <a:cs typeface="+mn-cs"/>
              </a:rPr>
              <a:t> group, select </a:t>
            </a:r>
            <a:r>
              <a:rPr lang="en-US" b="1" kern="1200" baseline="0" dirty="0">
                <a:solidFill>
                  <a:schemeClr val="tx1"/>
                </a:solidFill>
                <a:effectLst/>
                <a:latin typeface="+mn-lt"/>
                <a:ea typeface="+mn-ea"/>
                <a:cs typeface="+mn-cs"/>
              </a:rPr>
              <a:t>Color</a:t>
            </a:r>
            <a:r>
              <a:rPr lang="en-US" kern="1200" baseline="0" dirty="0">
                <a:solidFill>
                  <a:schemeClr val="tx1"/>
                </a:solidFill>
                <a:effectLst/>
                <a:latin typeface="+mn-lt"/>
                <a:ea typeface="+mn-ea"/>
                <a:cs typeface="+mn-cs"/>
              </a:rPr>
              <a:t> and choose </a:t>
            </a:r>
            <a:r>
              <a:rPr lang="en-US" b="1" kern="1200" baseline="0" dirty="0">
                <a:solidFill>
                  <a:schemeClr val="tx1"/>
                </a:solidFill>
                <a:effectLst/>
                <a:latin typeface="+mn-lt"/>
                <a:ea typeface="+mn-ea"/>
                <a:cs typeface="+mn-cs"/>
              </a:rPr>
              <a:t>Teal, Accent Color 6 Light</a:t>
            </a:r>
            <a:r>
              <a:rPr lang="en-US" kern="1200" baseline="0" dirty="0">
                <a:solidFill>
                  <a:schemeClr val="tx1"/>
                </a:solidFill>
                <a:effectLst/>
                <a:latin typeface="+mn-lt"/>
                <a:ea typeface="+mn-ea"/>
                <a:cs typeface="+mn-cs"/>
              </a:rPr>
              <a:t> (third row, seventh option from left) or </a:t>
            </a:r>
            <a:r>
              <a:rPr lang="en-US" b="1" kern="1200" baseline="0" dirty="0">
                <a:solidFill>
                  <a:schemeClr val="tx1"/>
                </a:solidFill>
                <a:effectLst/>
                <a:latin typeface="+mn-lt"/>
                <a:ea typeface="+mn-ea"/>
                <a:cs typeface="+mn-cs"/>
              </a:rPr>
              <a:t>Periwinkle, Accent Color 5 Light</a:t>
            </a:r>
            <a:r>
              <a:rPr lang="en-US" kern="1200" baseline="0" dirty="0">
                <a:solidFill>
                  <a:schemeClr val="tx1"/>
                </a:solidFill>
                <a:effectLst/>
                <a:latin typeface="+mn-lt"/>
                <a:ea typeface="+mn-ea"/>
                <a:cs typeface="+mn-cs"/>
              </a:rPr>
              <a:t> (third row, sixth option from left).</a:t>
            </a:r>
          </a:p>
          <a:p>
            <a:pPr marL="0" lvl="0" indent="0">
              <a:buFont typeface="+mj-lt"/>
              <a:buNone/>
            </a:pPr>
            <a:endParaRPr lang="en-US" baseline="0"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a:t>
            </a:r>
          </a:p>
        </p:txBody>
      </p:sp>
      <p:sp>
        <p:nvSpPr>
          <p:cNvPr id="4" name="Slide Number Placeholder 3"/>
          <p:cNvSpPr>
            <a:spLocks noGrp="1"/>
          </p:cNvSpPr>
          <p:nvPr>
            <p:ph type="sldNum" sz="quarter" idx="10"/>
          </p:nvPr>
        </p:nvSpPr>
        <p:spPr/>
        <p:txBody>
          <a:bodyPr/>
          <a:lstStyle/>
          <a:p>
            <a:fld id="{649C13A5-511F-4D4F-B778-6AB878583413}" type="slidenum">
              <a:rPr lang="en-US" smtClean="0"/>
              <a:pPr/>
              <a:t>7</a:t>
            </a:fld>
            <a:endParaRPr lang="en-US"/>
          </a:p>
        </p:txBody>
      </p:sp>
    </p:spTree>
    <p:extLst>
      <p:ext uri="{BB962C8B-B14F-4D97-AF65-F5344CB8AC3E}">
        <p14:creationId xmlns:p14="http://schemas.microsoft.com/office/powerpoint/2010/main" val="201246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In 2002 the EPA reported that the life expectancy of mechanical and electrical systems for facility components, like treatment plants and pumping stations, needs replacement every 15 </a:t>
            </a:r>
            <a:r>
              <a:rPr lang="en-US" altLang="en-US" dirty="0">
                <a:solidFill>
                  <a:srgbClr val="000000"/>
                </a:solidFill>
                <a:ea typeface="Calibri" panose="020F0502020204030204" pitchFamily="34" charset="0"/>
                <a:cs typeface="Arial" panose="020B0604020202020204" pitchFamily="34" charset="0"/>
              </a:rPr>
              <a:t>–</a:t>
            </a:r>
            <a:r>
              <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rPr>
              <a:t> 25 years.</a:t>
            </a:r>
          </a:p>
          <a:p>
            <a:pPr defTabSz="914400" eaLnBrk="1" hangingPunct="1">
              <a:spcBef>
                <a:spcPct val="0"/>
              </a:spcBef>
            </a:pPr>
            <a:endPar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914400" eaLnBrk="1" hangingPunct="1">
              <a:spcBef>
                <a:spcPct val="0"/>
              </a:spcBef>
            </a:pPr>
            <a:r>
              <a:rPr lang="en-US" altLang="en-US" sz="900" dirty="0">
                <a:ea typeface="Calibri" panose="020F0502020204030204" pitchFamily="34" charset="0"/>
                <a:cs typeface="Arial" panose="020B0604020202020204" pitchFamily="34" charset="0"/>
              </a:rPr>
              <a:t>How can you increase the life of your electrical systems </a:t>
            </a:r>
          </a:p>
          <a:p>
            <a:pPr defTabSz="914400" eaLnBrk="1" hangingPunct="1">
              <a:spcBef>
                <a:spcPct val="0"/>
              </a:spcBef>
            </a:pPr>
            <a:r>
              <a:rPr lang="en-US" altLang="en-US" sz="900" dirty="0">
                <a:ea typeface="Calibri" panose="020F0502020204030204" pitchFamily="34" charset="0"/>
                <a:cs typeface="Arial" panose="020B0604020202020204" pitchFamily="34" charset="0"/>
              </a:rPr>
              <a:t>by 2,3,5, or 10+ more years. </a:t>
            </a:r>
          </a:p>
          <a:p>
            <a:pPr defTabSz="914400" eaLnBrk="1" hangingPunct="1">
              <a:spcBef>
                <a:spcPct val="0"/>
              </a:spcBef>
            </a:pPr>
            <a:r>
              <a:rPr lang="en-US" altLang="en-US" sz="900" dirty="0">
                <a:ea typeface="Calibri" panose="020F0502020204030204" pitchFamily="34" charset="0"/>
                <a:cs typeface="Arial" panose="020B0604020202020204" pitchFamily="34" charset="0"/>
              </a:rPr>
              <a:t>Stretching taxpayer dollars further.  </a:t>
            </a:r>
          </a:p>
          <a:p>
            <a:pPr defTabSz="914400" eaLnBrk="1" hangingPunct="1">
              <a:spcBef>
                <a:spcPct val="0"/>
              </a:spcBef>
            </a:pPr>
            <a:endParaRPr lang="en-US" altLang="en-US" sz="900" dirty="0">
              <a:latin typeface="Arial" panose="020B0604020202020204" pitchFamily="34" charset="0"/>
              <a:ea typeface="Calibri" panose="020F0502020204030204" pitchFamily="34" charset="0"/>
              <a:cs typeface="Arial" panose="020B0604020202020204" pitchFamily="34" charset="0"/>
            </a:endParaRPr>
          </a:p>
        </p:txBody>
      </p:sp>
      <p:sp>
        <p:nvSpPr>
          <p:cNvPr id="14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r" eaLnBrk="1" hangingPunct="1"/>
            <a:fld id="{AD1B10BB-F9F2-4770-AE8A-1E085FC4AC98}"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4089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16</a:t>
            </a:fld>
            <a:endParaRPr lang="en-US"/>
          </a:p>
        </p:txBody>
      </p:sp>
    </p:spTree>
    <p:extLst>
      <p:ext uri="{BB962C8B-B14F-4D97-AF65-F5344CB8AC3E}">
        <p14:creationId xmlns:p14="http://schemas.microsoft.com/office/powerpoint/2010/main" val="228118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1" hangingPunct="1">
              <a:spcBef>
                <a:spcPct val="0"/>
              </a:spcBef>
            </a:pPr>
            <a:r>
              <a:rPr lang="en-US" altLang="en-US" dirty="0">
                <a:ea typeface="ＭＳ Ｐゴシック" panose="020B0600070205080204" pitchFamily="34" charset="-128"/>
              </a:rPr>
              <a:t>When Frost &amp; Sullivan reported and compared the top 5 concerns from 2012 and compared them to 2013 and beyond, the words changed but most of the core messages didn’t.</a:t>
            </a:r>
          </a:p>
          <a:p>
            <a:pPr defTabSz="914400" eaLnBrk="1" hangingPunct="1">
              <a:spcBef>
                <a:spcPct val="0"/>
              </a:spcBef>
            </a:pPr>
            <a:endParaRPr lang="en-US" altLang="en-US" dirty="0">
              <a:ea typeface="ＭＳ Ｐゴシック" panose="020B0600070205080204" pitchFamily="34" charset="-128"/>
            </a:endParaRPr>
          </a:p>
          <a:p>
            <a:pPr defTabSz="914400" eaLnBrk="1" hangingPunct="1">
              <a:spcBef>
                <a:spcPct val="0"/>
              </a:spcBef>
            </a:pPr>
            <a:r>
              <a:rPr lang="en-US" altLang="en-US" dirty="0">
                <a:ea typeface="ＭＳ Ｐゴシック" panose="020B0600070205080204" pitchFamily="34" charset="-128"/>
              </a:rPr>
              <a:t>For 2012 				for 2013</a:t>
            </a:r>
          </a:p>
          <a:p>
            <a:pPr defTabSz="914400" eaLnBrk="1" hangingPunct="1">
              <a:spcBef>
                <a:spcPct val="0"/>
              </a:spcBef>
            </a:pPr>
            <a:r>
              <a:rPr lang="en-US" altLang="en-US" dirty="0">
                <a:ea typeface="ＭＳ Ｐゴシック" panose="020B0600070205080204" pitchFamily="34" charset="-128"/>
              </a:rPr>
              <a:t>Poor Investment, 			costs and aging infrastructure</a:t>
            </a:r>
          </a:p>
          <a:p>
            <a:pPr defTabSz="914400" eaLnBrk="1" hangingPunct="1">
              <a:spcBef>
                <a:spcPct val="0"/>
              </a:spcBef>
            </a:pPr>
            <a:r>
              <a:rPr lang="en-US" altLang="en-US" dirty="0">
                <a:ea typeface="ＭＳ Ｐゴシック" panose="020B0600070205080204" pitchFamily="34" charset="-128"/>
              </a:rPr>
              <a:t>Scarce Water, 			drought-stricken regions</a:t>
            </a:r>
          </a:p>
          <a:p>
            <a:pPr defTabSz="914400" eaLnBrk="1" hangingPunct="1">
              <a:spcBef>
                <a:spcPct val="0"/>
              </a:spcBef>
            </a:pPr>
            <a:r>
              <a:rPr lang="en-US" altLang="en-US" dirty="0">
                <a:ea typeface="ＭＳ Ｐゴシック" panose="020B0600070205080204" pitchFamily="34" charset="-128"/>
              </a:rPr>
              <a:t>negative economy, 			poor funding</a:t>
            </a:r>
          </a:p>
          <a:p>
            <a:pPr defTabSz="914400" eaLnBrk="1" hangingPunct="1">
              <a:spcBef>
                <a:spcPct val="0"/>
              </a:spcBef>
            </a:pPr>
            <a:r>
              <a:rPr lang="en-US" altLang="en-US" dirty="0">
                <a:ea typeface="ＭＳ Ｐゴシック" panose="020B0600070205080204" pitchFamily="34" charset="-128"/>
              </a:rPr>
              <a:t>slow adoption of technologies, 		slow to change</a:t>
            </a:r>
          </a:p>
          <a:p>
            <a:pPr defTabSz="914400" eaLnBrk="1" hangingPunct="1">
              <a:spcBef>
                <a:spcPct val="0"/>
              </a:spcBef>
            </a:pPr>
            <a:r>
              <a:rPr lang="en-US" altLang="en-US" dirty="0">
                <a:ea typeface="ＭＳ Ｐゴシック" panose="020B0600070205080204" pitchFamily="34" charset="-128"/>
              </a:rPr>
              <a:t>increased government debt.		Restrict freshwater use</a:t>
            </a:r>
          </a:p>
          <a:p>
            <a:pPr defTabSz="914400" eaLnBrk="1" hangingPunct="1">
              <a:spcBef>
                <a:spcPct val="0"/>
              </a:spcBef>
            </a:pPr>
            <a:endParaRPr lang="en-US" altLang="en-US" dirty="0">
              <a:ea typeface="ＭＳ Ｐゴシック" panose="020B0600070205080204" pitchFamily="34" charset="-128"/>
            </a:endParaRPr>
          </a:p>
        </p:txBody>
      </p:sp>
      <p:sp>
        <p:nvSpPr>
          <p:cNvPr id="12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r" eaLnBrk="1" hangingPunct="1"/>
            <a:fld id="{9261AB21-AD04-43D9-845D-4FB66623E474}"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9849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 can be seen in section 708.20 (D) the proper application of surge protection devices is one way of ensuring enhanced reliability and protection for the electrical infrastructure for water and waste water applications.  </a:t>
            </a:r>
          </a:p>
          <a:p>
            <a:r>
              <a:rPr lang="en-US" altLang="en-US">
                <a:ea typeface="ＭＳ Ｐゴシック" panose="020B0600070205080204" pitchFamily="34" charset="-128"/>
              </a:rPr>
              <a:t>Protecting the initial investment and extending the useful life of critical loads.</a:t>
            </a:r>
          </a:p>
        </p:txBody>
      </p:sp>
    </p:spTree>
    <p:extLst>
      <p:ext uri="{BB962C8B-B14F-4D97-AF65-F5344CB8AC3E}">
        <p14:creationId xmlns:p14="http://schemas.microsoft.com/office/powerpoint/2010/main" val="212423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900"/>
            </a:lvl1pPr>
          </a:lstStyle>
          <a:p>
            <a:fld id="{ACF4D067-4ADC-4E44-A8E1-EC6D134DA828}" type="datetimeFigureOut">
              <a:rPr lang="en-US" smtClean="0"/>
              <a:pPr/>
              <a:t>4/17/2017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08A7F96F-1D34-4AD8-A324-DDD9B7126D3B}" type="slidenum">
              <a:rPr lang="en-US" smtClean="0"/>
              <a:pPr/>
              <a:t>‹#›</a:t>
            </a:fld>
            <a:endParaRPr lang="en-US"/>
          </a:p>
        </p:txBody>
      </p:sp>
      <p:sp>
        <p:nvSpPr>
          <p:cNvPr id="7" name="Rectangle 6"/>
          <p:cNvSpPr/>
          <p:nvPr userDrawn="1"/>
        </p:nvSpPr>
        <p:spPr>
          <a:xfrm>
            <a:off x="0" y="0"/>
            <a:ext cx="9144000" cy="1614482"/>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8" name="Rectangle 7"/>
          <p:cNvSpPr/>
          <p:nvPr userDrawn="1"/>
        </p:nvSpPr>
        <p:spPr>
          <a:xfrm>
            <a:off x="0" y="4485737"/>
            <a:ext cx="9144000" cy="237226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0" name="Freeform 5"/>
          <p:cNvSpPr>
            <a:spLocks/>
          </p:cNvSpPr>
          <p:nvPr userDrawn="1"/>
        </p:nvSpPr>
        <p:spPr bwMode="auto">
          <a:xfrm flipH="1">
            <a:off x="0" y="-1"/>
            <a:ext cx="9144000" cy="1236133"/>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userDrawn="1"/>
        </p:nvSpPr>
        <p:spPr bwMode="auto">
          <a:xfrm>
            <a:off x="0" y="653038"/>
            <a:ext cx="9144000" cy="13077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flipH="1">
            <a:off x="0" y="5207597"/>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auto">
          <a:xfrm flipH="1">
            <a:off x="0" y="4792133"/>
            <a:ext cx="9144000" cy="1311400"/>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a:gsLst>
              <a:gs pos="0">
                <a:schemeClr val="tx1">
                  <a:alpha val="50000"/>
                </a:schemeClr>
              </a:gs>
              <a:gs pos="35000">
                <a:schemeClr val="tx1">
                  <a:alpha val="20000"/>
                </a:schemeClr>
              </a:gs>
              <a:gs pos="100000">
                <a:schemeClr val="tx1">
                  <a:alpha val="25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64" name="Group 63"/>
          <p:cNvGrpSpPr/>
          <p:nvPr userDrawn="1"/>
        </p:nvGrpSpPr>
        <p:grpSpPr>
          <a:xfrm>
            <a:off x="0" y="1826213"/>
            <a:ext cx="9144000" cy="787591"/>
            <a:chOff x="0" y="1757974"/>
            <a:chExt cx="9144000" cy="787591"/>
          </a:xfrm>
        </p:grpSpPr>
        <p:sp>
          <p:nvSpPr>
            <p:cNvPr id="61" name="Rectangle 60"/>
            <p:cNvSpPr/>
            <p:nvPr userDrawn="1"/>
          </p:nvSpPr>
          <p:spPr>
            <a:xfrm>
              <a:off x="0" y="1757974"/>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2" name="Rectangle 61"/>
            <p:cNvSpPr/>
            <p:nvPr userDrawn="1"/>
          </p:nvSpPr>
          <p:spPr>
            <a:xfrm>
              <a:off x="0" y="2232425"/>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3" name="Rectangle 62"/>
            <p:cNvSpPr/>
            <p:nvPr userDrawn="1"/>
          </p:nvSpPr>
          <p:spPr>
            <a:xfrm>
              <a:off x="0" y="2499846"/>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grpSp>
        <p:nvGrpSpPr>
          <p:cNvPr id="65" name="Group 64"/>
          <p:cNvGrpSpPr/>
          <p:nvPr userDrawn="1"/>
        </p:nvGrpSpPr>
        <p:grpSpPr>
          <a:xfrm flipH="1">
            <a:off x="236002" y="3637911"/>
            <a:ext cx="886426" cy="3139424"/>
            <a:chOff x="-1028119" y="544938"/>
            <a:chExt cx="1194223" cy="4229538"/>
          </a:xfrm>
        </p:grpSpPr>
        <p:sp>
          <p:nvSpPr>
            <p:cNvPr id="66" name="Oval 65"/>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7" name="Oval 66"/>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8" name="Oval 67"/>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9" name="Oval 68"/>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0" name="Oval 69"/>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1" name="Oval 70"/>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2" name="Oval 71"/>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3" name="Oval 72"/>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4" name="Oval 73"/>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5" name="Oval 74"/>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6" name="Oval 75"/>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7" name="Oval 76"/>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8" name="Oval 77"/>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9" name="Oval 78"/>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80" name="Oval 79"/>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81" name="Oval 80"/>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82" name="Oval 81"/>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grpSp>
        <p:nvGrpSpPr>
          <p:cNvPr id="17" name="Group 16"/>
          <p:cNvGrpSpPr/>
          <p:nvPr userDrawn="1"/>
        </p:nvGrpSpPr>
        <p:grpSpPr>
          <a:xfrm>
            <a:off x="88654" y="12213"/>
            <a:ext cx="7907251" cy="3467973"/>
            <a:chOff x="-1028119" y="544938"/>
            <a:chExt cx="9643677" cy="4229538"/>
          </a:xfrm>
        </p:grpSpPr>
        <p:sp>
          <p:nvSpPr>
            <p:cNvPr id="18" name="Oval 17"/>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9" name="Oval 18"/>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0" name="Oval 19"/>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1" name="Oval 20"/>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2" name="Oval 21"/>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3" name="Oval 22"/>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4" name="Oval 23"/>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5" name="Oval 24"/>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6" name="Oval 25"/>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7" name="Oval 26"/>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8" name="Oval 27"/>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9" name="Oval 28"/>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0" name="Oval 29"/>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1" name="Oval 30"/>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2" name="Oval 31"/>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3" name="Oval 32"/>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4" name="Oval 33"/>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5" name="Oval 34"/>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6" name="Oval 35"/>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7" name="Oval 36"/>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8" name="Oval 37"/>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9" name="Oval 38"/>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
        <p:nvSpPr>
          <p:cNvPr id="2" name="Title 1"/>
          <p:cNvSpPr>
            <a:spLocks noGrp="1"/>
          </p:cNvSpPr>
          <p:nvPr>
            <p:ph type="ctrTitle" hasCustomPrompt="1"/>
          </p:nvPr>
        </p:nvSpPr>
        <p:spPr>
          <a:xfrm>
            <a:off x="685800" y="2328823"/>
            <a:ext cx="7772400" cy="1470025"/>
          </a:xfrm>
        </p:spPr>
        <p:txBody>
          <a:bodyPr anchor="b"/>
          <a:lstStyle>
            <a:lvl1pPr algn="ctr">
              <a:defRPr>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685800" y="3694733"/>
            <a:ext cx="7772400" cy="877267"/>
          </a:xfrm>
        </p:spPr>
        <p:txBody>
          <a:bodyPr/>
          <a:lstStyle>
            <a:lvl1pPr marL="0" indent="0" algn="ctr">
              <a:buNone/>
              <a:defRPr>
                <a:solidFill>
                  <a:schemeClr val="accent4">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9332"/>
            <a:ext cx="5111750" cy="4978666"/>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1435099"/>
            <a:ext cx="2322513" cy="4983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F4D067-4ADC-4E44-A8E1-EC6D134DA82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lvl1pPr>
              <a:defRPr/>
            </a:lvl1pPr>
          </a:lstStyle>
          <a:p>
            <a:r>
              <a:rPr lang="en-US"/>
              <a:t>Click to edit Master title style</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43001" y="1507067"/>
            <a:ext cx="7543800" cy="3852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5401734"/>
            <a:ext cx="7560733" cy="101653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F4D067-4ADC-4E44-A8E1-EC6D134DA82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
        <p:nvSpPr>
          <p:cNvPr id="8" name="Title 1"/>
          <p:cNvSpPr>
            <a:spLocks noGrp="1"/>
          </p:cNvSpPr>
          <p:nvPr>
            <p:ph type="title"/>
          </p:nvPr>
        </p:nvSpPr>
        <p:spPr>
          <a:xfrm>
            <a:off x="981217" y="198435"/>
            <a:ext cx="7705581" cy="1143000"/>
          </a:xfrm>
        </p:spPr>
        <p:txBody>
          <a:bodyPr/>
          <a:lstStyle/>
          <a:p>
            <a:r>
              <a:rPr lang="en-US"/>
              <a:t>Click to edit Master title style</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319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9569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904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322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0617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4D067-4ADC-4E44-A8E1-EC6D134DA82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en)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6">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59" name="Group 58"/>
          <p:cNvGrpSpPr/>
          <p:nvPr userDrawn="1"/>
        </p:nvGrpSpPr>
        <p:grpSpPr>
          <a:xfrm>
            <a:off x="0" y="-1"/>
            <a:ext cx="9144000" cy="1371601"/>
            <a:chOff x="0" y="-1"/>
            <a:chExt cx="9144000" cy="1371601"/>
          </a:xfrm>
        </p:grpSpPr>
        <p:sp>
          <p:nvSpPr>
            <p:cNvPr id="60"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1"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2"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4D067-4ADC-4E44-A8E1-EC6D134DA82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
        <p:nvSpPr>
          <p:cNvPr id="65"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704876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urple) Title and Content">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duotone>
              <a:schemeClr val="accent5">
                <a:shade val="45000"/>
                <a:satMod val="135000"/>
              </a:schemeClr>
              <a:prstClr val="white"/>
            </a:duotone>
          </a:blip>
          <a:stretch>
            <a:fillRect/>
          </a:stretch>
        </p:blipFill>
        <p:spPr>
          <a:xfrm>
            <a:off x="0" y="1337094"/>
            <a:ext cx="9144000" cy="5520906"/>
          </a:xfrm>
          <a:prstGeom prst="rect">
            <a:avLst/>
          </a:prstGeom>
        </p:spPr>
      </p:pic>
      <p:sp>
        <p:nvSpPr>
          <p:cNvPr id="8" name="Rectangle 7"/>
          <p:cNvSpPr/>
          <p:nvPr userDrawn="1"/>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grpSp>
        <p:nvGrpSpPr>
          <p:cNvPr id="55" name="Group 54"/>
          <p:cNvGrpSpPr/>
          <p:nvPr userDrawn="1"/>
        </p:nvGrpSpPr>
        <p:grpSpPr>
          <a:xfrm>
            <a:off x="0" y="-1"/>
            <a:ext cx="9144000" cy="1371601"/>
            <a:chOff x="0" y="-1"/>
            <a:chExt cx="9144000" cy="1371601"/>
          </a:xfrm>
        </p:grpSpPr>
        <p:sp>
          <p:nvSpPr>
            <p:cNvPr id="56"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7"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8"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4D067-4ADC-4E44-A8E1-EC6D134DA82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grpSp>
        <p:nvGrpSpPr>
          <p:cNvPr id="9" name="Group 8"/>
          <p:cNvGrpSpPr/>
          <p:nvPr userDrawn="1"/>
        </p:nvGrpSpPr>
        <p:grpSpPr>
          <a:xfrm>
            <a:off x="88654" y="12213"/>
            <a:ext cx="7907251" cy="3467973"/>
            <a:chOff x="-1028119" y="544938"/>
            <a:chExt cx="9643677" cy="4229538"/>
          </a:xfrm>
        </p:grpSpPr>
        <p:sp>
          <p:nvSpPr>
            <p:cNvPr id="10" name="Oval 9"/>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1" name="Oval 10"/>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2" name="Oval 11"/>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3" name="Oval 12"/>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4" name="Oval 13"/>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5" name="Oval 14"/>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6" name="Oval 15"/>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7" name="Oval 16"/>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8" name="Oval 17"/>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9" name="Oval 18"/>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0" name="Oval 19"/>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1" name="Oval 20"/>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2" name="Oval 21"/>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3" name="Oval 22"/>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4" name="Oval 23"/>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5" name="Oval 24"/>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6" name="Oval 25"/>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7" name="Oval 26"/>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8" name="Oval 27"/>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9" name="Oval 28"/>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0" name="Oval 29"/>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1" name="Oval 30"/>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
        <p:nvSpPr>
          <p:cNvPr id="60" name="Freeform 5"/>
          <p:cNvSpPr>
            <a:spLocks/>
          </p:cNvSpPr>
          <p:nvPr userDrawn="1"/>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32" name="Group 31"/>
          <p:cNvGrpSpPr/>
          <p:nvPr userDrawn="1"/>
        </p:nvGrpSpPr>
        <p:grpSpPr>
          <a:xfrm flipH="1">
            <a:off x="236002" y="3637911"/>
            <a:ext cx="886426" cy="3139424"/>
            <a:chOff x="-1028119" y="544938"/>
            <a:chExt cx="1194223" cy="4229538"/>
          </a:xfrm>
        </p:grpSpPr>
        <p:sp>
          <p:nvSpPr>
            <p:cNvPr id="33" name="Oval 3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9" name="Oval 3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0" name="Oval 3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1" name="Oval 4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2" name="Oval 4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3" name="Oval 4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4" name="Oval 4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5" name="Oval 4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6" name="Oval 4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7" name="Oval 4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8" name="Oval 4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9" name="Oval 4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268846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6446" y="4605298"/>
            <a:ext cx="7772400" cy="1362075"/>
          </a:xfrm>
        </p:spPr>
        <p:txBody>
          <a:bodyPr anchor="t"/>
          <a:lstStyle>
            <a:lvl1pPr algn="l">
              <a:defRPr sz="4000" b="1" cap="all">
                <a:solidFill>
                  <a:schemeClr val="accent4">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1196446" y="3916392"/>
            <a:ext cx="7772400" cy="6889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F4D067-4ADC-4E44-A8E1-EC6D134DA828}"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7F96F-1D34-4AD8-A324-DDD9B7126D3B}" type="slidenum">
              <a:rPr lang="en-US" smtClean="0"/>
              <a:pPr/>
              <a:t>‹#›</a:t>
            </a:fld>
            <a:endParaRPr lang="en-US"/>
          </a:p>
        </p:txBody>
      </p:sp>
      <p:sp>
        <p:nvSpPr>
          <p:cNvPr id="7" name="Rectangle 6"/>
          <p:cNvSpPr/>
          <p:nvPr userDrawn="1"/>
        </p:nvSpPr>
        <p:spPr>
          <a:xfrm>
            <a:off x="0" y="0"/>
            <a:ext cx="9144000" cy="2993366"/>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8" name="Rectangle 7"/>
          <p:cNvSpPr/>
          <p:nvPr userDrawn="1"/>
        </p:nvSpPr>
        <p:spPr>
          <a:xfrm>
            <a:off x="0" y="3174519"/>
            <a:ext cx="9144000" cy="327804"/>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9" name="Rectangle 8"/>
          <p:cNvSpPr/>
          <p:nvPr userDrawn="1"/>
        </p:nvSpPr>
        <p:spPr>
          <a:xfrm>
            <a:off x="0" y="3648970"/>
            <a:ext cx="9144000" cy="138023"/>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0" name="Rectangle 9"/>
          <p:cNvSpPr/>
          <p:nvPr userDrawn="1"/>
        </p:nvSpPr>
        <p:spPr>
          <a:xfrm>
            <a:off x="0" y="3916391"/>
            <a:ext cx="9144000" cy="45719"/>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nvGrpSpPr>
          <p:cNvPr id="11" name="Group 10"/>
          <p:cNvGrpSpPr/>
          <p:nvPr userDrawn="1"/>
        </p:nvGrpSpPr>
        <p:grpSpPr>
          <a:xfrm>
            <a:off x="88654" y="12213"/>
            <a:ext cx="7907251" cy="3467973"/>
            <a:chOff x="-1028119" y="544938"/>
            <a:chExt cx="9643677" cy="4229538"/>
          </a:xfrm>
        </p:grpSpPr>
        <p:sp>
          <p:nvSpPr>
            <p:cNvPr id="12" name="Oval 11"/>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3" name="Oval 12"/>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4" name="Oval 13"/>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5" name="Oval 14"/>
            <p:cNvSpPr/>
            <p:nvPr userDrawn="1"/>
          </p:nvSpPr>
          <p:spPr>
            <a:xfrm>
              <a:off x="-662408" y="230817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6" name="Oval 15"/>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7" name="Oval 16"/>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8" name="Oval 17"/>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19" name="Oval 18"/>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0" name="Oval 19"/>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1" name="Oval 20"/>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2" name="Oval 21"/>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3" name="Oval 22"/>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4" name="Oval 23"/>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5" name="Oval 24"/>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6" name="Oval 25"/>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7" name="Oval 26"/>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8" name="Oval 27"/>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29" name="Oval 28"/>
            <p:cNvSpPr/>
            <p:nvPr userDrawn="1"/>
          </p:nvSpPr>
          <p:spPr>
            <a:xfrm>
              <a:off x="4439766" y="851221"/>
              <a:ext cx="381787" cy="3817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0" name="Oval 29"/>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1" name="Oval 30"/>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2" name="Oval 31"/>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3" name="Oval 32"/>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0" y="1558925"/>
            <a:ext cx="362267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6405" y="1558925"/>
            <a:ext cx="3590395" cy="4859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F4D067-4ADC-4E44-A8E1-EC6D134DA828}"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93800" y="1457320"/>
            <a:ext cx="3622675" cy="667811"/>
          </a:xfrm>
        </p:spPr>
        <p:txBody>
          <a:bodyPr anchor="ctr"/>
          <a:lstStyle>
            <a:lvl1pPr marL="0" marR="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85000"/>
              </a:lnSpc>
              <a:spcBef>
                <a:spcPts val="400"/>
              </a:spcBef>
              <a:spcAft>
                <a:spcPts val="0"/>
              </a:spcAft>
              <a:buClr>
                <a:schemeClr val="accent4">
                  <a:lumMod val="20000"/>
                  <a:lumOff val="80000"/>
                </a:schemeClr>
              </a:buClr>
              <a:buSzTx/>
              <a:buFont typeface="Arial" pitchFamily="34" charset="0"/>
              <a:buNone/>
              <a:tabLst/>
              <a:defRPr/>
            </a:pPr>
            <a:r>
              <a:rPr lang="en-US"/>
              <a:t>Edit Master text styles</a:t>
            </a:r>
          </a:p>
        </p:txBody>
      </p:sp>
      <p:sp>
        <p:nvSpPr>
          <p:cNvPr id="4" name="Content Placeholder 3"/>
          <p:cNvSpPr>
            <a:spLocks noGrp="1"/>
          </p:cNvSpPr>
          <p:nvPr>
            <p:ph sz="half" idx="2"/>
          </p:nvPr>
        </p:nvSpPr>
        <p:spPr>
          <a:xfrm>
            <a:off x="1193800" y="2159000"/>
            <a:ext cx="3622675"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68647" y="1457320"/>
            <a:ext cx="3624098" cy="66781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68647" y="2159000"/>
            <a:ext cx="3624098" cy="42592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4D067-4ADC-4E44-A8E1-EC6D134DA828}"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4D067-4ADC-4E44-A8E1-EC6D134DA828}"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4D067-4ADC-4E44-A8E1-EC6D134DA828}"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7F96F-1D34-4AD8-A324-DDD9B7126D3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8.png"/><Relationship Id="rId5" Type="http://schemas.openxmlformats.org/officeDocument/2006/relationships/slideLayout" Target="../slideLayouts/slideLayout16.xml"/><Relationship Id="rId10"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ippling Water Loop.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a:blip r:embed="rId15"/>
          <a:stretch>
            <a:fillRect/>
          </a:stretch>
        </p:blipFill>
        <p:spPr>
          <a:xfrm>
            <a:off x="0" y="1337094"/>
            <a:ext cx="9144000" cy="5520906"/>
          </a:xfrm>
          <a:prstGeom prst="rect">
            <a:avLst/>
          </a:prstGeom>
        </p:spPr>
      </p:pic>
      <p:sp>
        <p:nvSpPr>
          <p:cNvPr id="8" name="Rectangle 7"/>
          <p:cNvSpPr/>
          <p:nvPr/>
        </p:nvSpPr>
        <p:spPr>
          <a:xfrm>
            <a:off x="0" y="0"/>
            <a:ext cx="9144000" cy="13716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 name="Date Placeholder 3"/>
          <p:cNvSpPr>
            <a:spLocks noGrp="1"/>
          </p:cNvSpPr>
          <p:nvPr>
            <p:ph type="dt" sz="half" idx="2"/>
          </p:nvPr>
        </p:nvSpPr>
        <p:spPr>
          <a:xfrm>
            <a:off x="0" y="6598025"/>
            <a:ext cx="1143000" cy="304800"/>
          </a:xfrm>
          <a:prstGeom prst="rect">
            <a:avLst/>
          </a:prstGeom>
        </p:spPr>
        <p:txBody>
          <a:bodyPr vert="horz" lIns="91440" tIns="45720" rIns="91440" bIns="45720" rtlCol="0" anchor="b"/>
          <a:lstStyle>
            <a:lvl1pPr algn="l">
              <a:defRPr sz="900">
                <a:solidFill>
                  <a:schemeClr val="tx1">
                    <a:tint val="75000"/>
                  </a:schemeClr>
                </a:solidFill>
              </a:defRPr>
            </a:lvl1pPr>
          </a:lstStyle>
          <a:p>
            <a:fld id="{ACF4D067-4ADC-4E44-A8E1-EC6D134DA828}" type="datetimeFigureOut">
              <a:rPr lang="en-US" smtClean="0"/>
              <a:pPr/>
              <a:t>4/17/2017</a:t>
            </a:fld>
            <a:endParaRPr lang="en-US"/>
          </a:p>
        </p:txBody>
      </p:sp>
      <p:sp>
        <p:nvSpPr>
          <p:cNvPr id="5" name="Footer Placeholder 4"/>
          <p:cNvSpPr>
            <a:spLocks noGrp="1"/>
          </p:cNvSpPr>
          <p:nvPr>
            <p:ph type="ftr" sz="quarter" idx="3"/>
          </p:nvPr>
        </p:nvSpPr>
        <p:spPr>
          <a:xfrm>
            <a:off x="1219200" y="6598025"/>
            <a:ext cx="6705600" cy="304800"/>
          </a:xfrm>
          <a:prstGeom prst="rect">
            <a:avLst/>
          </a:prstGeom>
        </p:spPr>
        <p:txBody>
          <a:bodyPr vert="horz" lIns="91440" tIns="45720" rIns="91440" bIns="45720" rtlCol="0" anchor="b"/>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8200" y="6598025"/>
            <a:ext cx="609600" cy="304800"/>
          </a:xfrm>
          <a:prstGeom prst="rect">
            <a:avLst/>
          </a:prstGeom>
        </p:spPr>
        <p:txBody>
          <a:bodyPr vert="horz" lIns="91440" tIns="45720" rIns="91440" bIns="45720" rtlCol="0" anchor="b"/>
          <a:lstStyle>
            <a:lvl1pPr algn="r">
              <a:defRPr sz="900">
                <a:solidFill>
                  <a:schemeClr val="tx1">
                    <a:tint val="75000"/>
                  </a:schemeClr>
                </a:solidFill>
              </a:defRPr>
            </a:lvl1pPr>
          </a:lstStyle>
          <a:p>
            <a:fld id="{08A7F96F-1D34-4AD8-A324-DDD9B7126D3B}" type="slidenum">
              <a:rPr lang="en-US" smtClean="0"/>
              <a:pPr/>
              <a:t>‹#›</a:t>
            </a:fld>
            <a:endParaRPr lang="en-US"/>
          </a:p>
        </p:txBody>
      </p:sp>
      <p:grpSp>
        <p:nvGrpSpPr>
          <p:cNvPr id="76" name="Group 75"/>
          <p:cNvGrpSpPr/>
          <p:nvPr/>
        </p:nvGrpSpPr>
        <p:grpSpPr>
          <a:xfrm>
            <a:off x="0" y="-1"/>
            <a:ext cx="9144000" cy="1371601"/>
            <a:chOff x="0" y="-1"/>
            <a:chExt cx="9144000" cy="1371601"/>
          </a:xfrm>
        </p:grpSpPr>
        <p:sp>
          <p:nvSpPr>
            <p:cNvPr id="15" name="Freeform 5"/>
            <p:cNvSpPr>
              <a:spLocks/>
            </p:cNvSpPr>
            <p:nvPr userDrawn="1"/>
          </p:nvSpPr>
          <p:spPr bwMode="auto">
            <a:xfrm>
              <a:off x="0" y="-1"/>
              <a:ext cx="9144000" cy="789410"/>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0" y="443056"/>
              <a:ext cx="9144000" cy="928544"/>
            </a:xfrm>
            <a:custGeom>
              <a:avLst/>
              <a:gdLst>
                <a:gd name="T0" fmla="*/ 2880 w 2880"/>
                <a:gd name="T1" fmla="*/ 226 h 469"/>
                <a:gd name="T2" fmla="*/ 2880 w 2880"/>
                <a:gd name="T3" fmla="*/ 469 h 469"/>
                <a:gd name="T4" fmla="*/ 2303 w 2880"/>
                <a:gd name="T5" fmla="*/ 197 h 469"/>
                <a:gd name="T6" fmla="*/ 1214 w 2880"/>
                <a:gd name="T7" fmla="*/ 337 h 469"/>
                <a:gd name="T8" fmla="*/ 0 w 2880"/>
                <a:gd name="T9" fmla="*/ 255 h 469"/>
                <a:gd name="T10" fmla="*/ 0 w 2880"/>
                <a:gd name="T11" fmla="*/ 80 h 469"/>
                <a:gd name="T12" fmla="*/ 1205 w 2880"/>
                <a:gd name="T13" fmla="*/ 309 h 469"/>
                <a:gd name="T14" fmla="*/ 2323 w 2880"/>
                <a:gd name="T15" fmla="*/ 6 h 469"/>
                <a:gd name="T16" fmla="*/ 288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2880" y="226"/>
                  </a:moveTo>
                  <a:cubicBezTo>
                    <a:pt x="2880" y="469"/>
                    <a:pt x="2880" y="469"/>
                    <a:pt x="2880" y="469"/>
                  </a:cubicBezTo>
                  <a:cubicBezTo>
                    <a:pt x="2880" y="469"/>
                    <a:pt x="2756" y="214"/>
                    <a:pt x="2303" y="197"/>
                  </a:cubicBezTo>
                  <a:cubicBezTo>
                    <a:pt x="1984" y="186"/>
                    <a:pt x="1688" y="291"/>
                    <a:pt x="1214" y="337"/>
                  </a:cubicBezTo>
                  <a:cubicBezTo>
                    <a:pt x="437" y="412"/>
                    <a:pt x="0" y="255"/>
                    <a:pt x="0" y="255"/>
                  </a:cubicBezTo>
                  <a:cubicBezTo>
                    <a:pt x="0" y="80"/>
                    <a:pt x="0" y="80"/>
                    <a:pt x="0" y="80"/>
                  </a:cubicBezTo>
                  <a:cubicBezTo>
                    <a:pt x="0" y="80"/>
                    <a:pt x="904" y="335"/>
                    <a:pt x="1205" y="309"/>
                  </a:cubicBezTo>
                  <a:cubicBezTo>
                    <a:pt x="1486" y="285"/>
                    <a:pt x="2001" y="11"/>
                    <a:pt x="2323" y="6"/>
                  </a:cubicBezTo>
                  <a:cubicBezTo>
                    <a:pt x="2645" y="0"/>
                    <a:pt x="2880" y="226"/>
                    <a:pt x="288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userDrawn="1"/>
          </p:nvSpPr>
          <p:spPr bwMode="auto">
            <a:xfrm>
              <a:off x="0" y="227942"/>
              <a:ext cx="9144000" cy="927557"/>
            </a:xfrm>
            <a:custGeom>
              <a:avLst/>
              <a:gdLst>
                <a:gd name="T0" fmla="*/ 0 w 2880"/>
                <a:gd name="T1" fmla="*/ 226 h 469"/>
                <a:gd name="T2" fmla="*/ 0 w 2880"/>
                <a:gd name="T3" fmla="*/ 469 h 469"/>
                <a:gd name="T4" fmla="*/ 577 w 2880"/>
                <a:gd name="T5" fmla="*/ 197 h 469"/>
                <a:gd name="T6" fmla="*/ 1666 w 2880"/>
                <a:gd name="T7" fmla="*/ 336 h 469"/>
                <a:gd name="T8" fmla="*/ 2880 w 2880"/>
                <a:gd name="T9" fmla="*/ 254 h 469"/>
                <a:gd name="T10" fmla="*/ 2880 w 2880"/>
                <a:gd name="T11" fmla="*/ 79 h 469"/>
                <a:gd name="T12" fmla="*/ 1675 w 2880"/>
                <a:gd name="T13" fmla="*/ 308 h 469"/>
                <a:gd name="T14" fmla="*/ 557 w 2880"/>
                <a:gd name="T15" fmla="*/ 5 h 469"/>
                <a:gd name="T16" fmla="*/ 0 w 2880"/>
                <a:gd name="T17"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469">
                  <a:moveTo>
                    <a:pt x="0" y="226"/>
                  </a:moveTo>
                  <a:cubicBezTo>
                    <a:pt x="0" y="469"/>
                    <a:pt x="0" y="469"/>
                    <a:pt x="0" y="469"/>
                  </a:cubicBezTo>
                  <a:cubicBezTo>
                    <a:pt x="0" y="469"/>
                    <a:pt x="124" y="213"/>
                    <a:pt x="577" y="197"/>
                  </a:cubicBezTo>
                  <a:cubicBezTo>
                    <a:pt x="896" y="185"/>
                    <a:pt x="1192" y="290"/>
                    <a:pt x="1666" y="336"/>
                  </a:cubicBezTo>
                  <a:cubicBezTo>
                    <a:pt x="2443" y="412"/>
                    <a:pt x="2880" y="254"/>
                    <a:pt x="2880" y="254"/>
                  </a:cubicBezTo>
                  <a:cubicBezTo>
                    <a:pt x="2880" y="79"/>
                    <a:pt x="2880" y="79"/>
                    <a:pt x="2880" y="79"/>
                  </a:cubicBezTo>
                  <a:cubicBezTo>
                    <a:pt x="2880" y="79"/>
                    <a:pt x="1976" y="334"/>
                    <a:pt x="1675" y="308"/>
                  </a:cubicBezTo>
                  <a:cubicBezTo>
                    <a:pt x="1395" y="284"/>
                    <a:pt x="879" y="11"/>
                    <a:pt x="557" y="5"/>
                  </a:cubicBezTo>
                  <a:cubicBezTo>
                    <a:pt x="235" y="0"/>
                    <a:pt x="0" y="226"/>
                    <a:pt x="0" y="226"/>
                  </a:cubicBezTo>
                  <a:close/>
                </a:path>
              </a:pathLst>
            </a:custGeom>
            <a:gradFill flip="none" rotWithShape="1">
              <a:gsLst>
                <a:gs pos="0">
                  <a:schemeClr val="tx1">
                    <a:alpha val="50000"/>
                  </a:schemeClr>
                </a:gs>
                <a:gs pos="35000">
                  <a:schemeClr val="tx1">
                    <a:alpha val="20000"/>
                  </a:schemeClr>
                </a:gs>
                <a:gs pos="100000">
                  <a:schemeClr val="tx1">
                    <a:alpha val="25000"/>
                  </a:schemeClr>
                </a:gs>
              </a:gsLst>
              <a:path path="circle">
                <a:fillToRect l="50000" t="50000" r="50000" b="50000"/>
              </a:path>
              <a:tileRect/>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sp>
        <p:nvSpPr>
          <p:cNvPr id="20" name="Freeform 5"/>
          <p:cNvSpPr>
            <a:spLocks/>
          </p:cNvSpPr>
          <p:nvPr/>
        </p:nvSpPr>
        <p:spPr bwMode="auto">
          <a:xfrm>
            <a:off x="0" y="6515341"/>
            <a:ext cx="9144000" cy="351126"/>
          </a:xfrm>
          <a:custGeom>
            <a:avLst/>
            <a:gdLst>
              <a:gd name="T0" fmla="*/ 2880 w 2880"/>
              <a:gd name="T1" fmla="*/ 155 h 399"/>
              <a:gd name="T2" fmla="*/ 2880 w 2880"/>
              <a:gd name="T3" fmla="*/ 399 h 399"/>
              <a:gd name="T4" fmla="*/ 2285 w 2880"/>
              <a:gd name="T5" fmla="*/ 115 h 399"/>
              <a:gd name="T6" fmla="*/ 1228 w 2880"/>
              <a:gd name="T7" fmla="*/ 191 h 399"/>
              <a:gd name="T8" fmla="*/ 0 w 2880"/>
              <a:gd name="T9" fmla="*/ 125 h 399"/>
              <a:gd name="T10" fmla="*/ 0 w 2880"/>
              <a:gd name="T11" fmla="*/ 0 h 399"/>
              <a:gd name="T12" fmla="*/ 295 w 2880"/>
              <a:gd name="T13" fmla="*/ 90 h 399"/>
              <a:gd name="T14" fmla="*/ 1266 w 2880"/>
              <a:gd name="T15" fmla="*/ 163 h 399"/>
              <a:gd name="T16" fmla="*/ 2297 w 2880"/>
              <a:gd name="T17" fmla="*/ 14 h 399"/>
              <a:gd name="T18" fmla="*/ 2880 w 2880"/>
              <a:gd name="T19" fmla="*/ 15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399">
                <a:moveTo>
                  <a:pt x="2880" y="155"/>
                </a:moveTo>
                <a:cubicBezTo>
                  <a:pt x="2880" y="399"/>
                  <a:pt x="2880" y="399"/>
                  <a:pt x="2880" y="399"/>
                </a:cubicBezTo>
                <a:cubicBezTo>
                  <a:pt x="2880" y="399"/>
                  <a:pt x="2738" y="122"/>
                  <a:pt x="2285" y="115"/>
                </a:cubicBezTo>
                <a:cubicBezTo>
                  <a:pt x="1950" y="110"/>
                  <a:pt x="1693" y="116"/>
                  <a:pt x="1228" y="191"/>
                </a:cubicBezTo>
                <a:cubicBezTo>
                  <a:pt x="853" y="251"/>
                  <a:pt x="0" y="125"/>
                  <a:pt x="0" y="125"/>
                </a:cubicBezTo>
                <a:cubicBezTo>
                  <a:pt x="0" y="0"/>
                  <a:pt x="0" y="0"/>
                  <a:pt x="0" y="0"/>
                </a:cubicBezTo>
                <a:cubicBezTo>
                  <a:pt x="0" y="0"/>
                  <a:pt x="43" y="24"/>
                  <a:pt x="295" y="90"/>
                </a:cubicBezTo>
                <a:cubicBezTo>
                  <a:pt x="532" y="151"/>
                  <a:pt x="965" y="181"/>
                  <a:pt x="1266" y="163"/>
                </a:cubicBezTo>
                <a:cubicBezTo>
                  <a:pt x="1546" y="145"/>
                  <a:pt x="1975" y="18"/>
                  <a:pt x="2297" y="14"/>
                </a:cubicBezTo>
                <a:cubicBezTo>
                  <a:pt x="2619" y="10"/>
                  <a:pt x="2880" y="155"/>
                  <a:pt x="2880" y="155"/>
                </a:cubicBezTo>
                <a:close/>
              </a:path>
            </a:pathLst>
          </a:custGeom>
          <a:gradFill>
            <a:gsLst>
              <a:gs pos="0">
                <a:schemeClr val="tx1">
                  <a:alpha val="0"/>
                </a:schemeClr>
              </a:gs>
              <a:gs pos="35000">
                <a:schemeClr val="tx1">
                  <a:alpha val="20000"/>
                </a:schemeClr>
              </a:gs>
              <a:gs pos="100000">
                <a:schemeClr val="tx1">
                  <a:alpha val="50000"/>
                </a:schemeClr>
              </a:gs>
            </a:gsLst>
            <a:lin ang="16200000" scaled="1"/>
          </a:gradFill>
          <a:ln>
            <a:noFill/>
          </a:ln>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88654" y="12213"/>
            <a:ext cx="7907251" cy="6765122"/>
            <a:chOff x="88654" y="12213"/>
            <a:chExt cx="7907251" cy="6765122"/>
          </a:xfrm>
        </p:grpSpPr>
        <p:grpSp>
          <p:nvGrpSpPr>
            <p:cNvPr id="51" name="Group 50"/>
            <p:cNvGrpSpPr/>
            <p:nvPr userDrawn="1"/>
          </p:nvGrpSpPr>
          <p:grpSpPr>
            <a:xfrm>
              <a:off x="88654" y="12213"/>
              <a:ext cx="7907251" cy="3467973"/>
              <a:chOff x="-1028119" y="544938"/>
              <a:chExt cx="9643677" cy="4229538"/>
            </a:xfrm>
          </p:grpSpPr>
          <p:sp>
            <p:nvSpPr>
              <p:cNvPr id="39" name="Oval 38"/>
              <p:cNvSpPr/>
              <p:nvPr userDrawn="1"/>
            </p:nvSpPr>
            <p:spPr>
              <a:xfrm>
                <a:off x="-837875" y="3671650"/>
                <a:ext cx="699852" cy="699852"/>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4" name="Oval 33"/>
              <p:cNvSpPr/>
              <p:nvPr userDrawn="1"/>
            </p:nvSpPr>
            <p:spPr>
              <a:xfrm>
                <a:off x="-1028119" y="1478437"/>
                <a:ext cx="662409" cy="662409"/>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5" name="Oval 34"/>
              <p:cNvSpPr/>
              <p:nvPr userDrawn="1"/>
            </p:nvSpPr>
            <p:spPr>
              <a:xfrm>
                <a:off x="-1020479" y="782527"/>
                <a:ext cx="1109133" cy="110913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6" name="Oval 3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7" name="Oval 3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38" name="Oval 37"/>
              <p:cNvSpPr/>
              <p:nvPr userDrawn="1"/>
            </p:nvSpPr>
            <p:spPr>
              <a:xfrm>
                <a:off x="-788027" y="4263358"/>
                <a:ext cx="384745" cy="384745"/>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0" name="Oval 39"/>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1" name="Oval 40"/>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2" name="Oval 41"/>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3" name="Oval 42"/>
              <p:cNvSpPr/>
              <p:nvPr userDrawn="1"/>
            </p:nvSpPr>
            <p:spPr>
              <a:xfrm>
                <a:off x="-914400" y="26670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4" name="Oval 43"/>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5" name="Oval 44"/>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6" name="Oval 45"/>
              <p:cNvSpPr/>
              <p:nvPr userDrawn="1"/>
            </p:nvSpPr>
            <p:spPr>
              <a:xfrm>
                <a:off x="-819621" y="3602971"/>
                <a:ext cx="272692" cy="27269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7" name="Oval 46"/>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8" name="Oval 47"/>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49" name="Oval 48"/>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0" name="Oval 49"/>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0" name="Oval 69"/>
              <p:cNvSpPr/>
              <p:nvPr userDrawn="1"/>
            </p:nvSpPr>
            <p:spPr>
              <a:xfrm>
                <a:off x="4439766" y="851221"/>
                <a:ext cx="381787" cy="381787"/>
              </a:xfrm>
              <a:prstGeom prst="ellipse">
                <a:avLst/>
              </a:prstGeom>
              <a:gradFill flip="none" rotWithShape="1">
                <a:gsLst>
                  <a:gs pos="0">
                    <a:schemeClr val="accent4">
                      <a:tint val="50000"/>
                      <a:satMod val="300000"/>
                      <a:alpha val="4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1" name="Oval 70"/>
              <p:cNvSpPr/>
              <p:nvPr userDrawn="1"/>
            </p:nvSpPr>
            <p:spPr>
              <a:xfrm>
                <a:off x="3097462" y="1949900"/>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2" name="Oval 71"/>
              <p:cNvSpPr/>
              <p:nvPr userDrawn="1"/>
            </p:nvSpPr>
            <p:spPr>
              <a:xfrm>
                <a:off x="8489186" y="671310"/>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3" name="Oval 72"/>
              <p:cNvSpPr/>
              <p:nvPr userDrawn="1"/>
            </p:nvSpPr>
            <p:spPr>
              <a:xfrm>
                <a:off x="741735" y="948238"/>
                <a:ext cx="126372" cy="12637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74" name="Oval 73"/>
              <p:cNvSpPr/>
              <p:nvPr userDrawn="1"/>
            </p:nvSpPr>
            <p:spPr>
              <a:xfrm>
                <a:off x="2224237" y="628092"/>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grpSp>
          <p:nvGrpSpPr>
            <p:cNvPr id="52" name="Group 51"/>
            <p:cNvGrpSpPr/>
            <p:nvPr userDrawn="1"/>
          </p:nvGrpSpPr>
          <p:grpSpPr>
            <a:xfrm flipH="1">
              <a:off x="236002" y="3637911"/>
              <a:ext cx="886426" cy="3139424"/>
              <a:chOff x="-1028119" y="544938"/>
              <a:chExt cx="1194223" cy="4229538"/>
            </a:xfrm>
          </p:grpSpPr>
          <p:sp>
            <p:nvSpPr>
              <p:cNvPr id="53" name="Oval 52"/>
              <p:cNvSpPr/>
              <p:nvPr userDrawn="1"/>
            </p:nvSpPr>
            <p:spPr>
              <a:xfrm>
                <a:off x="-837875" y="3671650"/>
                <a:ext cx="699852" cy="699852"/>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4" name="Oval 53"/>
              <p:cNvSpPr/>
              <p:nvPr userDrawn="1"/>
            </p:nvSpPr>
            <p:spPr>
              <a:xfrm>
                <a:off x="-1028119" y="1478437"/>
                <a:ext cx="662409" cy="662409"/>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5" name="Oval 54"/>
              <p:cNvSpPr/>
              <p:nvPr userDrawn="1"/>
            </p:nvSpPr>
            <p:spPr>
              <a:xfrm>
                <a:off x="-1020479" y="782527"/>
                <a:ext cx="1109133" cy="1109133"/>
              </a:xfrm>
              <a:prstGeom prst="ellipse">
                <a:avLst/>
              </a:prstGeom>
              <a:gradFill flip="none" rotWithShape="1">
                <a:gsLst>
                  <a:gs pos="0">
                    <a:schemeClr val="accent4">
                      <a:tint val="50000"/>
                      <a:satMod val="300000"/>
                      <a:alpha val="5000"/>
                    </a:schemeClr>
                  </a:gs>
                  <a:gs pos="35000">
                    <a:schemeClr val="accent4">
                      <a:tint val="37000"/>
                      <a:satMod val="300000"/>
                      <a:alpha val="10000"/>
                    </a:schemeClr>
                  </a:gs>
                  <a:gs pos="100000">
                    <a:schemeClr val="tx1">
                      <a:alpha val="2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6" name="Oval 55"/>
              <p:cNvSpPr/>
              <p:nvPr userDrawn="1"/>
            </p:nvSpPr>
            <p:spPr>
              <a:xfrm>
                <a:off x="-662408" y="2308171"/>
                <a:ext cx="381787" cy="381787"/>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7" name="Oval 56"/>
              <p:cNvSpPr/>
              <p:nvPr userDrawn="1"/>
            </p:nvSpPr>
            <p:spPr>
              <a:xfrm>
                <a:off x="-365710" y="2650299"/>
                <a:ext cx="531814" cy="531814"/>
              </a:xfrm>
              <a:prstGeom prst="ellipse">
                <a:avLst/>
              </a:prstGeom>
              <a:gradFill flip="none" rotWithShape="1">
                <a:gsLst>
                  <a:gs pos="0">
                    <a:schemeClr val="accent4">
                      <a:tint val="50000"/>
                      <a:satMod val="300000"/>
                      <a:alpha val="50000"/>
                    </a:schemeClr>
                  </a:gs>
                  <a:gs pos="35000">
                    <a:schemeClr val="accent4">
                      <a:tint val="37000"/>
                      <a:satMod val="300000"/>
                      <a:alpha val="15000"/>
                    </a:schemeClr>
                  </a:gs>
                  <a:gs pos="100000">
                    <a:schemeClr val="tx1">
                      <a:alpha val="15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8" name="Oval 57"/>
              <p:cNvSpPr/>
              <p:nvPr userDrawn="1"/>
            </p:nvSpPr>
            <p:spPr>
              <a:xfrm>
                <a:off x="-788027" y="4263358"/>
                <a:ext cx="384745" cy="384745"/>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59" name="Oval 58"/>
              <p:cNvSpPr/>
              <p:nvPr userDrawn="1"/>
            </p:nvSpPr>
            <p:spPr>
              <a:xfrm>
                <a:off x="-673302" y="106680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0" name="Oval 59"/>
              <p:cNvSpPr/>
              <p:nvPr userDrawn="1"/>
            </p:nvSpPr>
            <p:spPr>
              <a:xfrm>
                <a:off x="-226176" y="3055740"/>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1" name="Oval 60"/>
              <p:cNvSpPr/>
              <p:nvPr userDrawn="1"/>
            </p:nvSpPr>
            <p:spPr>
              <a:xfrm>
                <a:off x="-353350" y="1665883"/>
                <a:ext cx="190360" cy="190360"/>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2" name="Oval 61"/>
              <p:cNvSpPr/>
              <p:nvPr userDrawn="1"/>
            </p:nvSpPr>
            <p:spPr>
              <a:xfrm>
                <a:off x="-914400" y="2667000"/>
                <a:ext cx="126373" cy="126373"/>
              </a:xfrm>
              <a:prstGeom prst="ellipse">
                <a:avLst/>
              </a:prstGeom>
              <a:gradFill flip="none" rotWithShape="1">
                <a:gsLst>
                  <a:gs pos="0">
                    <a:schemeClr val="accent4">
                      <a:tint val="50000"/>
                      <a:satMod val="300000"/>
                      <a:alpha val="10000"/>
                    </a:schemeClr>
                  </a:gs>
                  <a:gs pos="35000">
                    <a:schemeClr val="accent4">
                      <a:tint val="37000"/>
                      <a:satMod val="300000"/>
                      <a:alpha val="3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3" name="Oval 62"/>
              <p:cNvSpPr/>
              <p:nvPr userDrawn="1"/>
            </p:nvSpPr>
            <p:spPr>
              <a:xfrm>
                <a:off x="-851214" y="3111186"/>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4" name="Oval 63"/>
              <p:cNvSpPr/>
              <p:nvPr userDrawn="1"/>
            </p:nvSpPr>
            <p:spPr>
              <a:xfrm>
                <a:off x="-465912" y="258711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5" name="Oval 64"/>
              <p:cNvSpPr/>
              <p:nvPr userDrawn="1"/>
            </p:nvSpPr>
            <p:spPr>
              <a:xfrm>
                <a:off x="-819621" y="3602971"/>
                <a:ext cx="272692" cy="272692"/>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6" name="Oval 65"/>
              <p:cNvSpPr/>
              <p:nvPr userDrawn="1"/>
            </p:nvSpPr>
            <p:spPr>
              <a:xfrm>
                <a:off x="-442946" y="544938"/>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7" name="Oval 66"/>
              <p:cNvSpPr/>
              <p:nvPr userDrawn="1"/>
            </p:nvSpPr>
            <p:spPr>
              <a:xfrm>
                <a:off x="-869469" y="723272"/>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8" name="Oval 67"/>
              <p:cNvSpPr/>
              <p:nvPr userDrawn="1"/>
            </p:nvSpPr>
            <p:spPr>
              <a:xfrm>
                <a:off x="-369735" y="3981318"/>
                <a:ext cx="63187" cy="63187"/>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sp>
            <p:nvSpPr>
              <p:cNvPr id="69" name="Oval 68"/>
              <p:cNvSpPr/>
              <p:nvPr userDrawn="1"/>
            </p:nvSpPr>
            <p:spPr>
              <a:xfrm>
                <a:off x="-306548" y="4648103"/>
                <a:ext cx="126373" cy="126373"/>
              </a:xfrm>
              <a:prstGeom prst="ellipse">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tx1">
                      <a:alpha val="74000"/>
                    </a:schemeClr>
                  </a:gs>
                </a:gsLst>
                <a:lin ang="18900000" scaled="1"/>
                <a:tileRec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a:solidFill>
                    <a:schemeClr val="tx1"/>
                  </a:solidFill>
                </a:endParaRPr>
              </a:p>
            </p:txBody>
          </p:sp>
        </p:grpSp>
      </p:grpSp>
      <p:sp>
        <p:nvSpPr>
          <p:cNvPr id="2" name="Title Placeholder 1"/>
          <p:cNvSpPr>
            <a:spLocks noGrp="1"/>
          </p:cNvSpPr>
          <p:nvPr>
            <p:ph type="title"/>
          </p:nvPr>
        </p:nvSpPr>
        <p:spPr>
          <a:xfrm>
            <a:off x="981217" y="198435"/>
            <a:ext cx="7705581"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93800" y="1558925"/>
            <a:ext cx="7492998" cy="485933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9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txStyles>
    <p:titleStyle>
      <a:lvl1pPr algn="l" defTabSz="914400" rtl="0" eaLnBrk="1" latinLnBrk="0" hangingPunct="1">
        <a:lnSpc>
          <a:spcPct val="80000"/>
        </a:lnSpc>
        <a:spcBef>
          <a:spcPct val="0"/>
        </a:spcBef>
        <a:buNone/>
        <a:defRPr sz="4400" kern="1200">
          <a:solidFill>
            <a:schemeClr val="accent4">
              <a:lumMod val="75000"/>
            </a:schemeClr>
          </a:solidFill>
          <a:latin typeface="+mj-lt"/>
          <a:ea typeface="+mj-ea"/>
          <a:cs typeface="+mj-cs"/>
        </a:defRPr>
      </a:lvl1pPr>
    </p:titleStyle>
    <p:bodyStyle>
      <a:lvl1pPr marL="342900" indent="-342900" algn="l" defTabSz="914400" rtl="0" eaLnBrk="1" latinLnBrk="0" hangingPunct="1">
        <a:lnSpc>
          <a:spcPct val="85000"/>
        </a:lnSpc>
        <a:spcBef>
          <a:spcPts val="400"/>
        </a:spcBef>
        <a:buClr>
          <a:schemeClr val="accent4">
            <a:lumMod val="20000"/>
            <a:lumOff val="80000"/>
          </a:schemeClr>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lnSpc>
          <a:spcPct val="85000"/>
        </a:lnSpc>
        <a:spcBef>
          <a:spcPts val="50"/>
        </a:spcBef>
        <a:buClr>
          <a:schemeClr val="tx1"/>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5000"/>
        </a:lnSpc>
        <a:spcBef>
          <a:spcPts val="50"/>
        </a:spcBef>
        <a:buClr>
          <a:schemeClr val="tx1"/>
        </a:buClr>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5000"/>
        </a:lnSpc>
        <a:spcBef>
          <a:spcPts val="50"/>
        </a:spcBef>
        <a:buClr>
          <a:schemeClr val="tx1"/>
        </a:buClr>
        <a:buFont typeface="Calibri"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2317" y="6586945"/>
            <a:ext cx="1431102" cy="51550"/>
          </a:xfrm>
          <a:prstGeom prst="rect">
            <a:avLst/>
          </a:prstGeom>
          <a:blipFill>
            <a:blip r:embed="rId7" cstate="print"/>
            <a:stretch>
              <a:fillRect/>
            </a:stretch>
          </a:blipFill>
        </p:spPr>
        <p:txBody>
          <a:bodyPr wrap="square" lIns="0" tIns="0" rIns="0" bIns="0" rtlCol="0"/>
          <a:lstStyle/>
          <a:p>
            <a:endParaRPr sz="1227"/>
          </a:p>
        </p:txBody>
      </p:sp>
      <p:sp>
        <p:nvSpPr>
          <p:cNvPr id="17" name="bk object 17"/>
          <p:cNvSpPr/>
          <p:nvPr/>
        </p:nvSpPr>
        <p:spPr>
          <a:xfrm>
            <a:off x="6502998" y="406284"/>
            <a:ext cx="2669689" cy="3594429"/>
          </a:xfrm>
          <a:prstGeom prst="rect">
            <a:avLst/>
          </a:prstGeom>
          <a:blipFill>
            <a:blip r:embed="rId8" cstate="print"/>
            <a:stretch>
              <a:fillRect/>
            </a:stretch>
          </a:blipFill>
        </p:spPr>
        <p:txBody>
          <a:bodyPr wrap="square" lIns="0" tIns="0" rIns="0" bIns="0" rtlCol="0"/>
          <a:lstStyle/>
          <a:p>
            <a:endParaRPr sz="1227"/>
          </a:p>
        </p:txBody>
      </p:sp>
      <p:sp>
        <p:nvSpPr>
          <p:cNvPr id="18" name="bk object 18"/>
          <p:cNvSpPr/>
          <p:nvPr/>
        </p:nvSpPr>
        <p:spPr>
          <a:xfrm>
            <a:off x="545244" y="577084"/>
            <a:ext cx="4695578" cy="459593"/>
          </a:xfrm>
          <a:prstGeom prst="rect">
            <a:avLst/>
          </a:prstGeom>
          <a:blipFill>
            <a:blip r:embed="rId9" cstate="print"/>
            <a:stretch>
              <a:fillRect/>
            </a:stretch>
          </a:blipFill>
        </p:spPr>
        <p:txBody>
          <a:bodyPr wrap="square" lIns="0" tIns="0" rIns="0" bIns="0" rtlCol="0"/>
          <a:lstStyle/>
          <a:p>
            <a:endParaRPr sz="1227"/>
          </a:p>
        </p:txBody>
      </p:sp>
      <p:sp>
        <p:nvSpPr>
          <p:cNvPr id="19" name="bk object 19"/>
          <p:cNvSpPr/>
          <p:nvPr/>
        </p:nvSpPr>
        <p:spPr>
          <a:xfrm>
            <a:off x="863010" y="1339578"/>
            <a:ext cx="1177324" cy="85296"/>
          </a:xfrm>
          <a:prstGeom prst="rect">
            <a:avLst/>
          </a:prstGeom>
          <a:blipFill>
            <a:blip r:embed="rId10" cstate="print"/>
            <a:stretch>
              <a:fillRect/>
            </a:stretch>
          </a:blipFill>
        </p:spPr>
        <p:txBody>
          <a:bodyPr wrap="square" lIns="0" tIns="0" rIns="0" bIns="0" rtlCol="0"/>
          <a:lstStyle/>
          <a:p>
            <a:endParaRPr sz="1227"/>
          </a:p>
        </p:txBody>
      </p:sp>
      <p:sp>
        <p:nvSpPr>
          <p:cNvPr id="20" name="bk object 20"/>
          <p:cNvSpPr/>
          <p:nvPr/>
        </p:nvSpPr>
        <p:spPr>
          <a:xfrm>
            <a:off x="859404" y="1477682"/>
            <a:ext cx="67235" cy="47192"/>
          </a:xfrm>
          <a:custGeom>
            <a:avLst/>
            <a:gdLst/>
            <a:ahLst/>
            <a:cxnLst/>
            <a:rect l="l" t="t" r="r" b="b"/>
            <a:pathLst>
              <a:path w="57150" h="69214">
                <a:moveTo>
                  <a:pt x="3905" y="68703"/>
                </a:moveTo>
                <a:lnTo>
                  <a:pt x="0" y="60083"/>
                </a:lnTo>
                <a:lnTo>
                  <a:pt x="476" y="58512"/>
                </a:lnTo>
                <a:lnTo>
                  <a:pt x="2609" y="55273"/>
                </a:lnTo>
                <a:lnTo>
                  <a:pt x="4610" y="53644"/>
                </a:lnTo>
                <a:lnTo>
                  <a:pt x="7553" y="52025"/>
                </a:lnTo>
                <a:lnTo>
                  <a:pt x="42081" y="34223"/>
                </a:lnTo>
                <a:lnTo>
                  <a:pt x="4610" y="14906"/>
                </a:lnTo>
                <a:lnTo>
                  <a:pt x="2609" y="13335"/>
                </a:lnTo>
                <a:lnTo>
                  <a:pt x="476" y="10096"/>
                </a:lnTo>
                <a:lnTo>
                  <a:pt x="0" y="8524"/>
                </a:lnTo>
                <a:lnTo>
                  <a:pt x="95" y="7000"/>
                </a:lnTo>
                <a:lnTo>
                  <a:pt x="400" y="4972"/>
                </a:lnTo>
                <a:lnTo>
                  <a:pt x="1085" y="3295"/>
                </a:lnTo>
                <a:lnTo>
                  <a:pt x="3219" y="657"/>
                </a:lnTo>
                <a:lnTo>
                  <a:pt x="4000" y="0"/>
                </a:lnTo>
                <a:lnTo>
                  <a:pt x="4514" y="0"/>
                </a:lnTo>
                <a:lnTo>
                  <a:pt x="52577" y="26012"/>
                </a:lnTo>
                <a:lnTo>
                  <a:pt x="53997" y="26727"/>
                </a:lnTo>
                <a:lnTo>
                  <a:pt x="55111" y="27689"/>
                </a:lnTo>
                <a:lnTo>
                  <a:pt x="56740" y="30118"/>
                </a:lnTo>
                <a:lnTo>
                  <a:pt x="57140" y="31946"/>
                </a:lnTo>
                <a:lnTo>
                  <a:pt x="57140" y="36814"/>
                </a:lnTo>
                <a:lnTo>
                  <a:pt x="56740" y="38642"/>
                </a:lnTo>
                <a:lnTo>
                  <a:pt x="55111" y="41071"/>
                </a:lnTo>
                <a:lnTo>
                  <a:pt x="53997" y="42033"/>
                </a:lnTo>
                <a:lnTo>
                  <a:pt x="52577" y="42748"/>
                </a:lnTo>
                <a:lnTo>
                  <a:pt x="4514" y="68608"/>
                </a:lnTo>
                <a:lnTo>
                  <a:pt x="3905" y="68703"/>
                </a:lnTo>
                <a:close/>
              </a:path>
            </a:pathLst>
          </a:custGeom>
          <a:solidFill>
            <a:srgbClr val="00A651"/>
          </a:solidFill>
        </p:spPr>
        <p:txBody>
          <a:bodyPr wrap="square" lIns="0" tIns="0" rIns="0" bIns="0" rtlCol="0"/>
          <a:lstStyle/>
          <a:p>
            <a:endParaRPr sz="1227"/>
          </a:p>
        </p:txBody>
      </p:sp>
      <p:sp>
        <p:nvSpPr>
          <p:cNvPr id="21" name="bk object 21"/>
          <p:cNvSpPr/>
          <p:nvPr/>
        </p:nvSpPr>
        <p:spPr>
          <a:xfrm>
            <a:off x="1019094" y="1472965"/>
            <a:ext cx="1098871" cy="70392"/>
          </a:xfrm>
          <a:prstGeom prst="rect">
            <a:avLst/>
          </a:prstGeom>
          <a:blipFill>
            <a:blip r:embed="rId11" cstate="print"/>
            <a:stretch>
              <a:fillRect/>
            </a:stretch>
          </a:blipFill>
        </p:spPr>
        <p:txBody>
          <a:bodyPr wrap="square" lIns="0" tIns="0" rIns="0" bIns="0" rtlCol="0"/>
          <a:lstStyle/>
          <a:p>
            <a:endParaRPr sz="1227"/>
          </a:p>
        </p:txBody>
      </p:sp>
      <p:sp>
        <p:nvSpPr>
          <p:cNvPr id="22" name="bk object 22"/>
          <p:cNvSpPr/>
          <p:nvPr/>
        </p:nvSpPr>
        <p:spPr>
          <a:xfrm>
            <a:off x="859404" y="1600295"/>
            <a:ext cx="67235" cy="47192"/>
          </a:xfrm>
          <a:custGeom>
            <a:avLst/>
            <a:gdLst/>
            <a:ahLst/>
            <a:cxnLst/>
            <a:rect l="l" t="t" r="r" b="b"/>
            <a:pathLst>
              <a:path w="57150" h="69214">
                <a:moveTo>
                  <a:pt x="3905" y="68703"/>
                </a:moveTo>
                <a:lnTo>
                  <a:pt x="0" y="60083"/>
                </a:lnTo>
                <a:lnTo>
                  <a:pt x="476" y="58512"/>
                </a:lnTo>
                <a:lnTo>
                  <a:pt x="2609" y="55273"/>
                </a:lnTo>
                <a:lnTo>
                  <a:pt x="4610" y="53644"/>
                </a:lnTo>
                <a:lnTo>
                  <a:pt x="7553" y="52025"/>
                </a:lnTo>
                <a:lnTo>
                  <a:pt x="42081" y="34223"/>
                </a:lnTo>
                <a:lnTo>
                  <a:pt x="4610" y="14906"/>
                </a:lnTo>
                <a:lnTo>
                  <a:pt x="2609" y="13335"/>
                </a:lnTo>
                <a:lnTo>
                  <a:pt x="476" y="10096"/>
                </a:lnTo>
                <a:lnTo>
                  <a:pt x="0" y="8524"/>
                </a:lnTo>
                <a:lnTo>
                  <a:pt x="95" y="7000"/>
                </a:lnTo>
                <a:lnTo>
                  <a:pt x="400" y="4972"/>
                </a:lnTo>
                <a:lnTo>
                  <a:pt x="1085" y="3295"/>
                </a:lnTo>
                <a:lnTo>
                  <a:pt x="3219" y="657"/>
                </a:lnTo>
                <a:lnTo>
                  <a:pt x="4000" y="0"/>
                </a:lnTo>
                <a:lnTo>
                  <a:pt x="4514" y="0"/>
                </a:lnTo>
                <a:lnTo>
                  <a:pt x="52577" y="26012"/>
                </a:lnTo>
                <a:lnTo>
                  <a:pt x="53997" y="26727"/>
                </a:lnTo>
                <a:lnTo>
                  <a:pt x="55111" y="27689"/>
                </a:lnTo>
                <a:lnTo>
                  <a:pt x="56740" y="30118"/>
                </a:lnTo>
                <a:lnTo>
                  <a:pt x="57140" y="31946"/>
                </a:lnTo>
                <a:lnTo>
                  <a:pt x="57140" y="36814"/>
                </a:lnTo>
                <a:lnTo>
                  <a:pt x="56740" y="38642"/>
                </a:lnTo>
                <a:lnTo>
                  <a:pt x="55111" y="41071"/>
                </a:lnTo>
                <a:lnTo>
                  <a:pt x="53997" y="42033"/>
                </a:lnTo>
                <a:lnTo>
                  <a:pt x="52577" y="42748"/>
                </a:lnTo>
                <a:lnTo>
                  <a:pt x="4514" y="68608"/>
                </a:lnTo>
                <a:lnTo>
                  <a:pt x="3905" y="68703"/>
                </a:lnTo>
                <a:close/>
              </a:path>
            </a:pathLst>
          </a:custGeom>
          <a:solidFill>
            <a:srgbClr val="00A651"/>
          </a:solidFill>
        </p:spPr>
        <p:txBody>
          <a:bodyPr wrap="square" lIns="0" tIns="0" rIns="0" bIns="0" rtlCol="0"/>
          <a:lstStyle/>
          <a:p>
            <a:endParaRPr sz="1227"/>
          </a:p>
        </p:txBody>
      </p:sp>
      <p:sp>
        <p:nvSpPr>
          <p:cNvPr id="2" name="Holder 2"/>
          <p:cNvSpPr>
            <a:spLocks noGrp="1"/>
          </p:cNvSpPr>
          <p:nvPr>
            <p:ph type="title"/>
          </p:nvPr>
        </p:nvSpPr>
        <p:spPr>
          <a:xfrm>
            <a:off x="457200" y="274320"/>
            <a:ext cx="82296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4/17/2017</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73758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1.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81600" y="4457700"/>
            <a:ext cx="3962400" cy="2400300"/>
          </a:xfrm>
          <a:prstGeom prst="rect">
            <a:avLst/>
          </a:prstGeom>
        </p:spPr>
      </p:pic>
      <p:pic>
        <p:nvPicPr>
          <p:cNvPr id="11" name="Picture 10"/>
          <p:cNvPicPr>
            <a:picLocks noChangeAspect="1"/>
          </p:cNvPicPr>
          <p:nvPr/>
        </p:nvPicPr>
        <p:blipFill>
          <a:blip r:embed="rId4"/>
          <a:stretch>
            <a:fillRect/>
          </a:stretch>
        </p:blipFill>
        <p:spPr>
          <a:xfrm>
            <a:off x="0" y="4457700"/>
            <a:ext cx="3760470" cy="2400300"/>
          </a:xfrm>
          <a:prstGeom prst="rect">
            <a:avLst/>
          </a:prstGeom>
        </p:spPr>
      </p:pic>
      <p:pic>
        <p:nvPicPr>
          <p:cNvPr id="13" name="Picture 12"/>
          <p:cNvPicPr>
            <a:picLocks noChangeAspect="1"/>
          </p:cNvPicPr>
          <p:nvPr/>
        </p:nvPicPr>
        <p:blipFill>
          <a:blip r:embed="rId5"/>
          <a:stretch>
            <a:fillRect/>
          </a:stretch>
        </p:blipFill>
        <p:spPr>
          <a:xfrm>
            <a:off x="3635054" y="4457700"/>
            <a:ext cx="1851345" cy="2400300"/>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1412111" y="295154"/>
            <a:ext cx="6348714" cy="850740"/>
          </a:xfrm>
          <a:prstGeom prst="rect">
            <a:avLst/>
          </a:prstGeom>
        </p:spPr>
      </p:pic>
      <p:sp>
        <p:nvSpPr>
          <p:cNvPr id="3" name="Rectangle 2"/>
          <p:cNvSpPr/>
          <p:nvPr/>
        </p:nvSpPr>
        <p:spPr>
          <a:xfrm>
            <a:off x="-22805" y="3011690"/>
            <a:ext cx="9167061"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effectLst>
                  <a:outerShdw blurRad="12700" dist="38100" dir="2700000" algn="tl" rotWithShape="0">
                    <a:schemeClr val="bg1">
                      <a:lumMod val="50000"/>
                    </a:schemeClr>
                  </a:outerShdw>
                </a:effectLst>
              </a:rPr>
              <a:t>Industrial UPS in Water Treatment</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558925"/>
            <a:ext cx="7492998" cy="4940260"/>
          </a:xfrm>
        </p:spPr>
        <p:txBody>
          <a:bodyPr/>
          <a:lstStyle/>
          <a:p>
            <a:r>
              <a:rPr lang="en-US" dirty="0"/>
              <a:t>Commercial or “Office Grade” UPS are not designed for continuous operation in the high temperatures or harsh environments within water facilities.</a:t>
            </a:r>
          </a:p>
          <a:p>
            <a:pPr marL="0" indent="0">
              <a:buNone/>
            </a:pPr>
            <a:endParaRPr lang="en-US" dirty="0"/>
          </a:p>
          <a:p>
            <a:r>
              <a:rPr lang="en-US" dirty="0"/>
              <a:t>Commercial UPS publish a 104F “operating temperature”, but this rating is meant for short periods of time such as during a power outage when HVAC is typically lost.</a:t>
            </a:r>
          </a:p>
          <a:p>
            <a:endParaRPr lang="en-US" dirty="0"/>
          </a:p>
          <a:p>
            <a:r>
              <a:rPr lang="en-US" dirty="0"/>
              <a:t>Lack of maintenance often contributes to higher rates of failure within water facilities.</a:t>
            </a:r>
          </a:p>
        </p:txBody>
      </p:sp>
      <p:sp>
        <p:nvSpPr>
          <p:cNvPr id="4" name="Rectangle 3"/>
          <p:cNvSpPr/>
          <p:nvPr/>
        </p:nvSpPr>
        <p:spPr>
          <a:xfrm>
            <a:off x="1652844" y="308270"/>
            <a:ext cx="56997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Office Grade UPS</a:t>
            </a:r>
          </a:p>
        </p:txBody>
      </p:sp>
    </p:spTree>
    <p:extLst>
      <p:ext uri="{BB962C8B-B14F-4D97-AF65-F5344CB8AC3E}">
        <p14:creationId xmlns:p14="http://schemas.microsoft.com/office/powerpoint/2010/main" val="134434440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8157" y="2372591"/>
            <a:ext cx="5581650" cy="3276600"/>
          </a:xfrm>
          <a:prstGeom prst="rect">
            <a:avLst/>
          </a:prstGeom>
        </p:spPr>
      </p:pic>
    </p:spTree>
    <p:extLst>
      <p:ext uri="{BB962C8B-B14F-4D97-AF65-F5344CB8AC3E}">
        <p14:creationId xmlns:p14="http://schemas.microsoft.com/office/powerpoint/2010/main" val="8781843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idx="1"/>
          </p:nvPr>
        </p:nvSpPr>
        <p:spPr>
          <a:xfrm>
            <a:off x="1193799" y="1238884"/>
            <a:ext cx="7662101" cy="518696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Industrial UPS, being designed for 20 years of Continuous Operation Are More Robust and Tolerant </a:t>
            </a:r>
          </a:p>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Wider Design Margins Reduce Internal Component Loading, which allows for higher operating temp</a:t>
            </a:r>
          </a:p>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Additional Filters Reduce DC Ripple, an IGBT rectifier in lieu of SCR virtually eliminates DC ripple while minimizing reflected harmonics (THD) to 3% - 5%</a:t>
            </a:r>
          </a:p>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Input and Output </a:t>
            </a:r>
            <a:r>
              <a:rPr lang="en-US" altLang="en-US" sz="1600" dirty="0" err="1">
                <a:latin typeface="Arial Black" panose="020B0A04020102020204" pitchFamily="34" charset="0"/>
              </a:rPr>
              <a:t>Iso</a:t>
            </a:r>
            <a:r>
              <a:rPr lang="en-US" altLang="en-US" sz="1600" dirty="0">
                <a:latin typeface="Arial Black" panose="020B0A04020102020204" pitchFamily="34" charset="0"/>
              </a:rPr>
              <a:t> Transformers “Galvanic Isolation”, provides a complete separation from the output to input  </a:t>
            </a:r>
          </a:p>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Conformal Coating of Circuit Boards is possibly the single most important spec requirement &amp; least expensive</a:t>
            </a:r>
          </a:p>
          <a:p>
            <a:pPr marL="914400" lvl="1" indent="-457200">
              <a:lnSpc>
                <a:spcPct val="100000"/>
              </a:lnSpc>
              <a:buFont typeface="+mj-lt"/>
              <a:buAutoNum type="arabicPeriod"/>
            </a:pPr>
            <a:endParaRPr lang="en-US" altLang="en-US" sz="1600" dirty="0">
              <a:latin typeface="Arial Black" panose="020B0A04020102020204" pitchFamily="34" charset="0"/>
            </a:endParaRPr>
          </a:p>
          <a:p>
            <a:pPr marL="914400" lvl="1" indent="-457200">
              <a:lnSpc>
                <a:spcPct val="100000"/>
              </a:lnSpc>
              <a:buFont typeface="+mj-lt"/>
              <a:buAutoNum type="arabicPeriod"/>
            </a:pPr>
            <a:r>
              <a:rPr lang="en-US" altLang="en-US" sz="1600" dirty="0">
                <a:latin typeface="Arial Black" panose="020B0A04020102020204" pitchFamily="34" charset="0"/>
              </a:rPr>
              <a:t>A Rectifier/Charger Section Can be Upsized for Longer Run Times and Increased DC Availability</a:t>
            </a:r>
            <a:endParaRPr lang="en-US" altLang="en-US" sz="1800" dirty="0">
              <a:latin typeface="Arial Black" panose="020B0A04020102020204" pitchFamily="34" charset="0"/>
            </a:endParaRPr>
          </a:p>
          <a:p>
            <a:pPr marL="457200" lvl="1" indent="0">
              <a:lnSpc>
                <a:spcPct val="100000"/>
              </a:lnSpc>
              <a:buNone/>
            </a:pPr>
            <a:endParaRPr lang="en-US" altLang="en-US" sz="1800" dirty="0">
              <a:latin typeface="Arial Black" panose="020B0A04020102020204" pitchFamily="34" charset="0"/>
            </a:endParaRPr>
          </a:p>
        </p:txBody>
      </p:sp>
      <p:sp>
        <p:nvSpPr>
          <p:cNvPr id="3" name="Rectangle 2"/>
          <p:cNvSpPr/>
          <p:nvPr/>
        </p:nvSpPr>
        <p:spPr>
          <a:xfrm>
            <a:off x="493096" y="315554"/>
            <a:ext cx="826700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Industrial difference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fontScale="47500" lnSpcReduction="20000"/>
          </a:bodyPr>
          <a:lstStyle/>
          <a:p>
            <a:r>
              <a:rPr lang="en-US" sz="4200" dirty="0">
                <a:latin typeface="Arial Black" panose="020B0A04020102020204" pitchFamily="34" charset="0"/>
              </a:rPr>
              <a:t>Industrial UPS manufacturers anticipate the owner maintaining &amp; servicing their own equipment.</a:t>
            </a:r>
          </a:p>
          <a:p>
            <a:endParaRPr lang="en-US" sz="4200" dirty="0">
              <a:latin typeface="Arial Black" panose="020B0A04020102020204" pitchFamily="34" charset="0"/>
            </a:endParaRPr>
          </a:p>
          <a:p>
            <a:r>
              <a:rPr lang="en-US" sz="4200" dirty="0">
                <a:latin typeface="Arial Black" panose="020B0A04020102020204" pitchFamily="34" charset="0"/>
              </a:rPr>
              <a:t>Replacement components are available for a minimum of 20 </a:t>
            </a:r>
            <a:r>
              <a:rPr lang="en-US" sz="4200" dirty="0" err="1">
                <a:latin typeface="Arial Black" panose="020B0A04020102020204" pitchFamily="34" charset="0"/>
              </a:rPr>
              <a:t>yrs</a:t>
            </a:r>
            <a:r>
              <a:rPr lang="en-US" sz="4200" dirty="0">
                <a:latin typeface="Arial Black" panose="020B0A04020102020204" pitchFamily="34" charset="0"/>
              </a:rPr>
              <a:t> vs. 10 </a:t>
            </a:r>
            <a:r>
              <a:rPr lang="en-US" sz="4200" dirty="0" err="1">
                <a:latin typeface="Arial Black" panose="020B0A04020102020204" pitchFamily="34" charset="0"/>
              </a:rPr>
              <a:t>yrs</a:t>
            </a:r>
            <a:r>
              <a:rPr lang="en-US" sz="4200" dirty="0">
                <a:latin typeface="Arial Black" panose="020B0A04020102020204" pitchFamily="34" charset="0"/>
              </a:rPr>
              <a:t> availability with commercial UPS.</a:t>
            </a:r>
          </a:p>
          <a:p>
            <a:endParaRPr lang="en-US" sz="4200" dirty="0">
              <a:latin typeface="Arial Black" panose="020B0A04020102020204" pitchFamily="34" charset="0"/>
            </a:endParaRPr>
          </a:p>
          <a:p>
            <a:r>
              <a:rPr lang="en-US" sz="4200" dirty="0">
                <a:latin typeface="Arial Black" panose="020B0A04020102020204" pitchFamily="34" charset="0"/>
              </a:rPr>
              <a:t>If specified, industrial UPS manufacturers will provide service manuals with their O&amp;M. </a:t>
            </a:r>
          </a:p>
          <a:p>
            <a:r>
              <a:rPr lang="en-US" sz="4200" dirty="0">
                <a:latin typeface="Arial Black" panose="020B0A04020102020204" pitchFamily="34" charset="0"/>
              </a:rPr>
              <a:t> </a:t>
            </a:r>
          </a:p>
          <a:p>
            <a:r>
              <a:rPr lang="en-US" sz="4200" dirty="0">
                <a:latin typeface="Arial Black" panose="020B0A04020102020204" pitchFamily="34" charset="0"/>
              </a:rPr>
              <a:t>The DC bus voltage should be specified to be as low as possible for safety in servicing, reduced battery footprint &amp; cost of batteries. (125vdc) </a:t>
            </a:r>
          </a:p>
          <a:p>
            <a:endParaRPr lang="en-US" sz="4200" dirty="0">
              <a:latin typeface="Arial Black" panose="020B0A04020102020204" pitchFamily="34" charset="0"/>
            </a:endParaRPr>
          </a:p>
          <a:p>
            <a:r>
              <a:rPr lang="en-US" sz="4200" dirty="0">
                <a:latin typeface="Arial Black" panose="020B0A04020102020204" pitchFamily="34" charset="0"/>
              </a:rPr>
              <a:t>The UPS manufacturer shall have factory trained service technicians within 50 miles of the installation site.</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 name="Rectangle 2"/>
          <p:cNvSpPr/>
          <p:nvPr/>
        </p:nvSpPr>
        <p:spPr>
          <a:xfrm>
            <a:off x="0" y="251430"/>
            <a:ext cx="93194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Industrial UPS Serviceability</a:t>
            </a:r>
          </a:p>
        </p:txBody>
      </p:sp>
    </p:spTree>
    <p:extLst>
      <p:ext uri="{BB962C8B-B14F-4D97-AF65-F5344CB8AC3E}">
        <p14:creationId xmlns:p14="http://schemas.microsoft.com/office/powerpoint/2010/main" val="3451445059"/>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Recommended Specification Points</a:t>
            </a:r>
          </a:p>
        </p:txBody>
      </p:sp>
      <p:sp>
        <p:nvSpPr>
          <p:cNvPr id="4" name="Content Placeholder 2"/>
          <p:cNvSpPr>
            <a:spLocks noGrp="1"/>
          </p:cNvSpPr>
          <p:nvPr>
            <p:ph idx="1"/>
          </p:nvPr>
        </p:nvSpPr>
        <p:spPr/>
        <p:txBody>
          <a:bodyPr>
            <a:noAutofit/>
          </a:bodyPr>
          <a:lstStyle/>
          <a:p>
            <a:pPr>
              <a:lnSpc>
                <a:spcPct val="100000"/>
              </a:lnSpc>
            </a:pPr>
            <a:r>
              <a:rPr lang="en-US" sz="1800" dirty="0">
                <a:latin typeface="Arial Black" panose="020B0A04020102020204" pitchFamily="34" charset="0"/>
              </a:rPr>
              <a:t>20 Year design life for light industrial, 30 year design life for heavy industrial and 40 years for nuclear (4E).</a:t>
            </a:r>
          </a:p>
          <a:p>
            <a:pPr marL="0" indent="0">
              <a:lnSpc>
                <a:spcPct val="100000"/>
              </a:lnSpc>
              <a:buNone/>
            </a:pPr>
            <a:endParaRPr lang="en-US" sz="1800" dirty="0">
              <a:latin typeface="Arial Black" panose="020B0A04020102020204" pitchFamily="34" charset="0"/>
            </a:endParaRPr>
          </a:p>
          <a:p>
            <a:r>
              <a:rPr lang="en-US" sz="1800" dirty="0">
                <a:latin typeface="Arial Black" panose="020B0A04020102020204" pitchFamily="34" charset="0"/>
              </a:rPr>
              <a:t>250,000/Hr. MTBF without going to bypass is a typical industrial UPS rating.</a:t>
            </a:r>
          </a:p>
          <a:p>
            <a:endParaRPr lang="en-US" sz="1800" dirty="0">
              <a:latin typeface="Arial Black" panose="020B0A04020102020204" pitchFamily="34" charset="0"/>
            </a:endParaRPr>
          </a:p>
          <a:p>
            <a:r>
              <a:rPr lang="en-US" sz="1800" dirty="0">
                <a:latin typeface="Arial Black" panose="020B0A04020102020204" pitchFamily="34" charset="0"/>
              </a:rPr>
              <a:t>No single component shall be loaded to more than 60% of it’s nameplate rating.</a:t>
            </a:r>
          </a:p>
          <a:p>
            <a:endParaRPr lang="en-US" sz="1800" dirty="0">
              <a:latin typeface="Arial Black" panose="020B0A04020102020204" pitchFamily="34" charset="0"/>
            </a:endParaRPr>
          </a:p>
          <a:p>
            <a:r>
              <a:rPr lang="en-US" sz="1800" dirty="0">
                <a:latin typeface="Arial Black" panose="020B0A04020102020204" pitchFamily="34" charset="0"/>
              </a:rPr>
              <a:t>Redundant internal components including SCRs, caps, power supplies &amp; fans.</a:t>
            </a:r>
          </a:p>
          <a:p>
            <a:endParaRPr lang="en-US" sz="1800" dirty="0">
              <a:latin typeface="Arial Black" panose="020B0A04020102020204" pitchFamily="34" charset="0"/>
            </a:endParaRPr>
          </a:p>
          <a:p>
            <a:r>
              <a:rPr lang="en-US" sz="1800" dirty="0">
                <a:latin typeface="Arial Black" panose="020B0A04020102020204" pitchFamily="34" charset="0"/>
              </a:rPr>
              <a:t>If specified correctly a 20 year installation for both the UPS &amp; the battery is very reasonable.  Especially when the UPS is paired with a NiCad battery system.</a:t>
            </a:r>
          </a:p>
          <a:p>
            <a:endParaRPr lang="en-US" sz="1800" dirty="0">
              <a:latin typeface="Arial Black" panose="020B0A04020102020204" pitchFamily="34" charset="0"/>
            </a:endParaRPr>
          </a:p>
          <a:p>
            <a:r>
              <a:rPr lang="en-US" sz="1800" dirty="0">
                <a:latin typeface="Arial Black" panose="020B0A04020102020204" pitchFamily="34" charset="0"/>
              </a:rPr>
              <a:t>The UPS shall be rated to operate at 50 degrees C continuously without derating.</a:t>
            </a:r>
          </a:p>
        </p:txBody>
      </p:sp>
    </p:spTree>
    <p:extLst>
      <p:ext uri="{BB962C8B-B14F-4D97-AF65-F5344CB8AC3E}">
        <p14:creationId xmlns:p14="http://schemas.microsoft.com/office/powerpoint/2010/main" val="70081153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Only true online double conversion Industrial UPS can reliably operate in the unforgiving environment of a wastewater treatment plant while providing a constant, clean and conditioned AC power source to SCADA and other critical electronics </a:t>
            </a:r>
          </a:p>
        </p:txBody>
      </p:sp>
      <p:sp>
        <p:nvSpPr>
          <p:cNvPr id="4" name="Rectangle 3"/>
          <p:cNvSpPr/>
          <p:nvPr/>
        </p:nvSpPr>
        <p:spPr>
          <a:xfrm>
            <a:off x="322008" y="224135"/>
            <a:ext cx="83647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Choosing the correct UPS</a:t>
            </a:r>
          </a:p>
        </p:txBody>
      </p:sp>
    </p:spTree>
    <p:extLst>
      <p:ext uri="{BB962C8B-B14F-4D97-AF65-F5344CB8AC3E}">
        <p14:creationId xmlns:p14="http://schemas.microsoft.com/office/powerpoint/2010/main" val="93393443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2078" y="-40943"/>
            <a:ext cx="8221744" cy="6898943"/>
          </a:xfrm>
          <a:prstGeom prst="rect">
            <a:avLst/>
          </a:prstGeom>
        </p:spPr>
      </p:pic>
      <p:sp>
        <p:nvSpPr>
          <p:cNvPr id="2" name="Rectangle 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572078" y="0"/>
            <a:ext cx="8577830" cy="6858000"/>
          </a:xfrm>
          <a:prstGeom prst="rect">
            <a:avLst/>
          </a:prstGeom>
        </p:spPr>
      </p:pic>
    </p:spTree>
    <p:extLst>
      <p:ext uri="{BB962C8B-B14F-4D97-AF65-F5344CB8AC3E}">
        <p14:creationId xmlns:p14="http://schemas.microsoft.com/office/powerpoint/2010/main" val="193002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0" y="136478"/>
            <a:ext cx="8939284" cy="4121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04716" y="3862316"/>
            <a:ext cx="8473087" cy="2846354"/>
          </a:xfrm>
          <a:prstGeom prst="rect">
            <a:avLst/>
          </a:prstGeom>
        </p:spPr>
      </p:pic>
      <p:pic>
        <p:nvPicPr>
          <p:cNvPr id="6" name="Picture 5"/>
          <p:cNvPicPr>
            <a:picLocks noChangeAspect="1"/>
          </p:cNvPicPr>
          <p:nvPr/>
        </p:nvPicPr>
        <p:blipFill>
          <a:blip r:embed="rId3"/>
          <a:stretch>
            <a:fillRect/>
          </a:stretch>
        </p:blipFill>
        <p:spPr>
          <a:xfrm>
            <a:off x="2338142" y="2083421"/>
            <a:ext cx="3487695" cy="1521139"/>
          </a:xfrm>
          <a:prstGeom prst="rect">
            <a:avLst/>
          </a:prstGeom>
        </p:spPr>
      </p:pic>
      <p:pic>
        <p:nvPicPr>
          <p:cNvPr id="8" name="Picture 7"/>
          <p:cNvPicPr>
            <a:picLocks noChangeAspect="1"/>
          </p:cNvPicPr>
          <p:nvPr/>
        </p:nvPicPr>
        <p:blipFill>
          <a:blip r:embed="rId4"/>
          <a:stretch>
            <a:fillRect/>
          </a:stretch>
        </p:blipFill>
        <p:spPr>
          <a:xfrm>
            <a:off x="249565" y="2337735"/>
            <a:ext cx="1905000" cy="1266825"/>
          </a:xfrm>
          <a:prstGeom prst="rect">
            <a:avLst/>
          </a:prstGeom>
        </p:spPr>
      </p:pic>
      <p:pic>
        <p:nvPicPr>
          <p:cNvPr id="10" name="Picture 9"/>
          <p:cNvPicPr>
            <a:picLocks noChangeAspect="1"/>
          </p:cNvPicPr>
          <p:nvPr/>
        </p:nvPicPr>
        <p:blipFill>
          <a:blip r:embed="rId5"/>
          <a:stretch>
            <a:fillRect/>
          </a:stretch>
        </p:blipFill>
        <p:spPr>
          <a:xfrm>
            <a:off x="6009414" y="2070189"/>
            <a:ext cx="2477637" cy="1801918"/>
          </a:xfrm>
          <a:prstGeom prst="rect">
            <a:avLst/>
          </a:prstGeom>
        </p:spPr>
      </p:pic>
      <p:sp>
        <p:nvSpPr>
          <p:cNvPr id="12" name="Rectangle 11"/>
          <p:cNvSpPr/>
          <p:nvPr/>
        </p:nvSpPr>
        <p:spPr>
          <a:xfrm>
            <a:off x="360873" y="434998"/>
            <a:ext cx="8160772"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effectLst>
                  <a:outerShdw blurRad="12700" dist="38100" dir="2700000" algn="tl" rotWithShape="0">
                    <a:schemeClr val="bg1">
                      <a:lumMod val="50000"/>
                    </a:schemeClr>
                  </a:outerShdw>
                </a:effectLst>
              </a:rPr>
              <a:t>MEET THE TEAM!!</a:t>
            </a:r>
            <a:endPar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Rectangle 12"/>
          <p:cNvSpPr/>
          <p:nvPr/>
        </p:nvSpPr>
        <p:spPr>
          <a:xfrm>
            <a:off x="8487051" y="3725839"/>
            <a:ext cx="438585" cy="2982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25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1662113"/>
            <a:ext cx="41910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85000"/>
              </a:lnSpc>
              <a:spcBef>
                <a:spcPct val="35000"/>
              </a:spcBef>
              <a:buClr>
                <a:srgbClr val="156DA3"/>
              </a:buClr>
              <a:buFont typeface="Times" panose="02020603050405020304" pitchFamily="18" charset="0"/>
              <a:buChar char="•"/>
              <a:defRPr sz="2400">
                <a:solidFill>
                  <a:srgbClr val="000000"/>
                </a:solidFill>
                <a:latin typeface="Arial" panose="020B0604020202020204" pitchFamily="34" charset="0"/>
                <a:ea typeface="ＭＳ Ｐゴシック" panose="020B0600070205080204" pitchFamily="34" charset="-128"/>
              </a:defRPr>
            </a:lvl1pPr>
            <a:lvl2pPr marL="742950" indent="-285750">
              <a:lnSpc>
                <a:spcPct val="85000"/>
              </a:lnSpc>
              <a:spcBef>
                <a:spcPct val="35000"/>
              </a:spcBef>
              <a:buClr>
                <a:srgbClr val="17619A"/>
              </a:buClr>
              <a:buFont typeface="Lucida Grande" charset="0"/>
              <a:buChar char="–"/>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85000"/>
              </a:lnSpc>
              <a:spcBef>
                <a:spcPct val="35000"/>
              </a:spcBef>
              <a:buClr>
                <a:srgbClr val="1E5394"/>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FontTx/>
              <a:buNone/>
            </a:pPr>
            <a:r>
              <a:rPr lang="en-US" altLang="en-US" sz="4000" b="1" u="sng">
                <a:solidFill>
                  <a:schemeClr val="tx1"/>
                </a:solidFill>
                <a:ea typeface="Calibri" panose="020F0502020204030204" pitchFamily="34" charset="0"/>
                <a:cs typeface="Arial" panose="020B0604020202020204" pitchFamily="34" charset="0"/>
              </a:rPr>
              <a:t>2012</a:t>
            </a:r>
          </a:p>
          <a:p>
            <a:pPr algn="ctr">
              <a:lnSpc>
                <a:spcPct val="100000"/>
              </a:lnSpc>
              <a:spcBef>
                <a:spcPct val="0"/>
              </a:spcBef>
              <a:buClrTx/>
              <a:buFontTx/>
              <a:buNone/>
            </a:pPr>
            <a:r>
              <a:rPr lang="en-US" altLang="en-US" sz="1800" b="1" u="sng">
                <a:solidFill>
                  <a:schemeClr val="tx1"/>
                </a:solidFill>
                <a:ea typeface="Calibri" panose="020F0502020204030204" pitchFamily="34" charset="0"/>
                <a:cs typeface="Arial" panose="020B0604020202020204" pitchFamily="34" charset="0"/>
              </a:rPr>
              <a:t>Top Five Industry Challenges (U.S.)</a:t>
            </a:r>
            <a:endParaRPr lang="en-US" altLang="en-US" sz="800">
              <a:solidFill>
                <a:schemeClr val="tx1"/>
              </a:solidFill>
              <a:ea typeface="Calibri" panose="020F0502020204030204" pitchFamily="34" charset="0"/>
              <a:cs typeface="Arial" panose="020B0604020202020204" pitchFamily="34" charset="0"/>
            </a:endParaRPr>
          </a:p>
        </p:txBody>
      </p:sp>
      <p:pic>
        <p:nvPicPr>
          <p:cNvPr id="1126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78125"/>
            <a:ext cx="41148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0" y="3495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85000"/>
              </a:lnSpc>
              <a:spcBef>
                <a:spcPct val="35000"/>
              </a:spcBef>
              <a:buClr>
                <a:srgbClr val="156DA3"/>
              </a:buClr>
              <a:buFont typeface="Times" panose="02020603050405020304" pitchFamily="18" charset="0"/>
              <a:buChar char="•"/>
              <a:defRPr sz="2400">
                <a:solidFill>
                  <a:srgbClr val="000000"/>
                </a:solidFill>
                <a:latin typeface="Arial" panose="020B0604020202020204" pitchFamily="34" charset="0"/>
                <a:ea typeface="ＭＳ Ｐゴシック" panose="020B0600070205080204" pitchFamily="34" charset="-128"/>
              </a:defRPr>
            </a:lvl1pPr>
            <a:lvl2pPr marL="742950" indent="-285750">
              <a:lnSpc>
                <a:spcPct val="85000"/>
              </a:lnSpc>
              <a:spcBef>
                <a:spcPct val="35000"/>
              </a:spcBef>
              <a:buClr>
                <a:srgbClr val="17619A"/>
              </a:buClr>
              <a:buFont typeface="Lucida Grande" charset="0"/>
              <a:buChar char="–"/>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85000"/>
              </a:lnSpc>
              <a:spcBef>
                <a:spcPct val="35000"/>
              </a:spcBef>
              <a:buClr>
                <a:srgbClr val="1E5394"/>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en-US" sz="1800">
              <a:solidFill>
                <a:schemeClr val="tx1"/>
              </a:solidFill>
            </a:endParaRPr>
          </a:p>
        </p:txBody>
      </p:sp>
      <p:sp>
        <p:nvSpPr>
          <p:cNvPr id="11269" name="Rectangle 5"/>
          <p:cNvSpPr>
            <a:spLocks noChangeArrowheads="1"/>
          </p:cNvSpPr>
          <p:nvPr/>
        </p:nvSpPr>
        <p:spPr bwMode="auto">
          <a:xfrm>
            <a:off x="4724400" y="1676400"/>
            <a:ext cx="4038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85000"/>
              </a:lnSpc>
              <a:spcBef>
                <a:spcPct val="35000"/>
              </a:spcBef>
              <a:buClr>
                <a:srgbClr val="156DA3"/>
              </a:buClr>
              <a:buFont typeface="Times" panose="02020603050405020304" pitchFamily="18" charset="0"/>
              <a:buChar char="•"/>
              <a:defRPr sz="2400">
                <a:solidFill>
                  <a:srgbClr val="000000"/>
                </a:solidFill>
                <a:latin typeface="Arial" panose="020B0604020202020204" pitchFamily="34" charset="0"/>
                <a:ea typeface="ＭＳ Ｐゴシック" panose="020B0600070205080204" pitchFamily="34" charset="-128"/>
              </a:defRPr>
            </a:lvl1pPr>
            <a:lvl2pPr marL="742950" indent="-285750">
              <a:lnSpc>
                <a:spcPct val="85000"/>
              </a:lnSpc>
              <a:spcBef>
                <a:spcPct val="35000"/>
              </a:spcBef>
              <a:buClr>
                <a:srgbClr val="17619A"/>
              </a:buClr>
              <a:buFont typeface="Lucida Grande" charset="0"/>
              <a:buChar char="–"/>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85000"/>
              </a:lnSpc>
              <a:spcBef>
                <a:spcPct val="35000"/>
              </a:spcBef>
              <a:buClr>
                <a:srgbClr val="1E5394"/>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100000"/>
              </a:lnSpc>
              <a:spcBef>
                <a:spcPct val="0"/>
              </a:spcBef>
              <a:buClrTx/>
              <a:buFontTx/>
              <a:buNone/>
            </a:pPr>
            <a:r>
              <a:rPr lang="en-US" altLang="en-US" sz="4000" b="1" u="sng">
                <a:solidFill>
                  <a:schemeClr val="tx1"/>
                </a:solidFill>
                <a:ea typeface="Calibri" panose="020F0502020204030204" pitchFamily="34" charset="0"/>
                <a:cs typeface="Arial" panose="020B0604020202020204" pitchFamily="34" charset="0"/>
              </a:rPr>
              <a:t>2013-2018</a:t>
            </a:r>
          </a:p>
          <a:p>
            <a:pPr algn="ctr" eaLnBrk="1" hangingPunct="1">
              <a:lnSpc>
                <a:spcPct val="100000"/>
              </a:lnSpc>
              <a:spcBef>
                <a:spcPct val="0"/>
              </a:spcBef>
              <a:buClrTx/>
              <a:buFontTx/>
              <a:buNone/>
            </a:pPr>
            <a:r>
              <a:rPr lang="en-US" altLang="en-US" sz="1800" b="1" u="sng">
                <a:solidFill>
                  <a:schemeClr val="tx1"/>
                </a:solidFill>
                <a:ea typeface="Calibri" panose="020F0502020204030204" pitchFamily="34" charset="0"/>
                <a:cs typeface="Arial" panose="020B0604020202020204" pitchFamily="34" charset="0"/>
              </a:rPr>
              <a:t>Top Five Industry Challenges (U.S.)</a:t>
            </a:r>
            <a:r>
              <a:rPr lang="en-US" altLang="en-US" sz="1800">
                <a:solidFill>
                  <a:schemeClr val="tx1"/>
                </a:solidFill>
                <a:ea typeface="Calibri" panose="020F0502020204030204" pitchFamily="34" charset="0"/>
                <a:cs typeface="Arial" panose="020B0604020202020204" pitchFamily="34" charset="0"/>
              </a:rPr>
              <a:t> </a:t>
            </a:r>
            <a:endParaRPr lang="en-US" altLang="en-US">
              <a:solidFill>
                <a:schemeClr val="tx1"/>
              </a:solidFill>
              <a:ea typeface="Calibri" panose="020F0502020204030204" pitchFamily="34" charset="0"/>
              <a:cs typeface="Arial" panose="020B0604020202020204" pitchFamily="34" charset="0"/>
            </a:endParaRPr>
          </a:p>
        </p:txBody>
      </p:sp>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00350"/>
            <a:ext cx="40862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6"/>
          <p:cNvSpPr>
            <a:spLocks noChangeArrowheads="1"/>
          </p:cNvSpPr>
          <p:nvPr/>
        </p:nvSpPr>
        <p:spPr bwMode="auto">
          <a:xfrm>
            <a:off x="0" y="3552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85000"/>
              </a:lnSpc>
              <a:spcBef>
                <a:spcPct val="35000"/>
              </a:spcBef>
              <a:buClr>
                <a:srgbClr val="156DA3"/>
              </a:buClr>
              <a:buFont typeface="Times" panose="02020603050405020304" pitchFamily="18" charset="0"/>
              <a:buChar char="•"/>
              <a:defRPr sz="2400">
                <a:solidFill>
                  <a:srgbClr val="000000"/>
                </a:solidFill>
                <a:latin typeface="Arial" panose="020B0604020202020204" pitchFamily="34" charset="0"/>
                <a:ea typeface="ＭＳ Ｐゴシック" panose="020B0600070205080204" pitchFamily="34" charset="-128"/>
              </a:defRPr>
            </a:lvl1pPr>
            <a:lvl2pPr marL="742950" indent="-285750">
              <a:lnSpc>
                <a:spcPct val="85000"/>
              </a:lnSpc>
              <a:spcBef>
                <a:spcPct val="35000"/>
              </a:spcBef>
              <a:buClr>
                <a:srgbClr val="17619A"/>
              </a:buClr>
              <a:buFont typeface="Lucida Grande" charset="0"/>
              <a:buChar char="–"/>
              <a:defRPr sz="2400">
                <a:solidFill>
                  <a:srgbClr val="000000"/>
                </a:solidFill>
                <a:latin typeface="Arial" panose="020B0604020202020204" pitchFamily="34" charset="0"/>
                <a:ea typeface="ＭＳ Ｐゴシック" panose="020B0600070205080204" pitchFamily="34" charset="-128"/>
              </a:defRPr>
            </a:lvl2pPr>
            <a:lvl3pPr marL="1143000" indent="-228600">
              <a:lnSpc>
                <a:spcPct val="85000"/>
              </a:lnSpc>
              <a:spcBef>
                <a:spcPct val="35000"/>
              </a:spcBef>
              <a:buClr>
                <a:srgbClr val="1E5394"/>
              </a:buClr>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20000"/>
              </a:spcBef>
              <a:defRPr sz="2000">
                <a:solidFill>
                  <a:schemeClr val="tx1"/>
                </a:solidFill>
                <a:latin typeface="Arial" panose="020B0604020202020204" pitchFamily="34" charset="0"/>
                <a:ea typeface="ＭＳ Ｐゴシック" panose="020B0600070205080204" pitchFamily="34" charset="-128"/>
              </a:defRPr>
            </a:lvl4pPr>
            <a:lvl5pPr marL="2057400" indent="-228600">
              <a:lnSpc>
                <a:spcPct val="90000"/>
              </a:lnSpc>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buClrTx/>
              <a:buFontTx/>
              <a:buNone/>
            </a:pPr>
            <a:endParaRPr lang="en-US" altLang="en-US" sz="1800">
              <a:solidFill>
                <a:schemeClr val="tx1"/>
              </a:solidFill>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613" y="3459163"/>
            <a:ext cx="12461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20149" y="258862"/>
            <a:ext cx="650370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Industry Challenges</a:t>
            </a:r>
          </a:p>
        </p:txBody>
      </p:sp>
    </p:spTree>
    <p:extLst>
      <p:ext uri="{BB962C8B-B14F-4D97-AF65-F5344CB8AC3E}">
        <p14:creationId xmlns:p14="http://schemas.microsoft.com/office/powerpoint/2010/main" val="692410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0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304800" y="1828800"/>
            <a:ext cx="8313738" cy="3505200"/>
          </a:xfrm>
        </p:spPr>
        <p:txBody>
          <a:bodyPr/>
          <a:lstStyle/>
          <a:p>
            <a:r>
              <a:rPr lang="en-US" altLang="en-US">
                <a:ea typeface="ＭＳ Ｐゴシック" panose="020B0600070205080204" pitchFamily="34" charset="-128"/>
              </a:rPr>
              <a:t>NEC Section 708.20 (D)</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Surge Protective Devices must be used to comply</a:t>
            </a:r>
          </a:p>
          <a:p>
            <a:r>
              <a:rPr lang="en-US" altLang="en-US">
                <a:ea typeface="ＭＳ Ｐゴシック" panose="020B0600070205080204" pitchFamily="34" charset="-128"/>
              </a:rPr>
              <a:t>SPDs must be used for each voltage at the facility</a:t>
            </a:r>
          </a:p>
          <a:p>
            <a:pPr lvl="1"/>
            <a:r>
              <a:rPr lang="en-US" altLang="en-US">
                <a:ea typeface="ＭＳ Ｐゴシック" panose="020B0600070205080204" pitchFamily="34" charset="-128"/>
              </a:rPr>
              <a:t>Service Entrance</a:t>
            </a:r>
          </a:p>
          <a:p>
            <a:pPr lvl="1"/>
            <a:r>
              <a:rPr lang="en-US" altLang="en-US">
                <a:ea typeface="ＭＳ Ｐゴシック" panose="020B0600070205080204" pitchFamily="34" charset="-128"/>
              </a:rPr>
              <a:t>Distribution panels</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2710"/>
          <a:stretch>
            <a:fillRect/>
          </a:stretch>
        </p:blipFill>
        <p:spPr bwMode="auto">
          <a:xfrm>
            <a:off x="609600" y="2286000"/>
            <a:ext cx="8289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descr="2011NEC-Soft_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18605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95585"/>
            <a:ext cx="9211176" cy="923330"/>
          </a:xfrm>
          <a:prstGeom prst="rect">
            <a:avLst/>
          </a:prstGeom>
          <a:noFill/>
        </p:spPr>
        <p:txBody>
          <a:bodyPr wrap="none" lIns="91440" tIns="45720" rIns="91440" bIns="45720">
            <a:spAutoFit/>
          </a:bodyPr>
          <a:lstStyle/>
          <a:p>
            <a:pPr algn="ctr"/>
            <a:r>
              <a:rPr lang="en-US"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a typeface="ＭＳ Ｐゴシック" panose="020B0600070205080204" pitchFamily="34" charset="-128"/>
              </a:rPr>
              <a:t>2008 National Electric Code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386838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800" y="1558925"/>
            <a:ext cx="7492998" cy="5299075"/>
          </a:xfrm>
        </p:spPr>
        <p:txBody>
          <a:bodyPr/>
          <a:lstStyle/>
          <a:p>
            <a:r>
              <a:rPr lang="en-US" dirty="0"/>
              <a:t>Today’s plants are fully automated, relying on an advanced Supervisory Control and Data Acquisition or </a:t>
            </a:r>
            <a:r>
              <a:rPr lang="en-US" b="1" dirty="0"/>
              <a:t>SCADA</a:t>
            </a:r>
            <a:r>
              <a:rPr lang="en-US" dirty="0"/>
              <a:t> network to control treatment processes.</a:t>
            </a:r>
          </a:p>
          <a:p>
            <a:endParaRPr lang="en-US" dirty="0"/>
          </a:p>
          <a:p>
            <a:r>
              <a:rPr lang="en-US" dirty="0"/>
              <a:t>A SCADA network is a computer control system that uses Remote Terminal Units or RTUs to interact with objects in the physical world</a:t>
            </a:r>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
        <p:nvSpPr>
          <p:cNvPr id="2" name="Rectangle 1"/>
          <p:cNvSpPr/>
          <p:nvPr/>
        </p:nvSpPr>
        <p:spPr>
          <a:xfrm>
            <a:off x="1707000" y="0"/>
            <a:ext cx="5591467" cy="1446550"/>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Modern Wastewater </a:t>
            </a:r>
          </a:p>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treatment plants</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7070598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1345408" y="2075260"/>
            <a:ext cx="6336506" cy="2446824"/>
          </a:xfrm>
          <a:prstGeom prst="rect">
            <a:avLst/>
          </a:prstGeom>
          <a:noFill/>
          <a:ln w="9525">
            <a:solidFill>
              <a:schemeClr val="tx1"/>
            </a:solidFill>
            <a:miter lim="800000"/>
            <a:headEnd/>
            <a:tailEnd/>
          </a:ln>
          <a:effectLst/>
        </p:spPr>
        <p:txBody>
          <a:bodyPr>
            <a:spAutoFit/>
          </a:bodyPr>
          <a:lstStyle/>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Types of Batteries….</a:t>
            </a:r>
          </a:p>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10 Year Valve Regulated Lead Acid (VRLA)</a:t>
            </a:r>
          </a:p>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20 Year Valve Regulated Lead Acid (VRLA)</a:t>
            </a:r>
          </a:p>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20 Year Wet Cell – aka Flooded Cells</a:t>
            </a:r>
          </a:p>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25-35 Year Life Cycle Sodium Nickel</a:t>
            </a:r>
          </a:p>
          <a:p>
            <a:pPr marL="257175" indent="-257175">
              <a:spcBef>
                <a:spcPct val="50000"/>
              </a:spcBef>
              <a:buClr>
                <a:schemeClr val="tx1"/>
              </a:buClr>
              <a:buFont typeface="Wingdings" panose="05000000000000000000" pitchFamily="2" charset="2"/>
              <a:buChar char="Ø"/>
            </a:pPr>
            <a:r>
              <a:rPr lang="en-US" dirty="0">
                <a:latin typeface="Arial Black" panose="020B0A04020102020204" pitchFamily="34" charset="0"/>
              </a:rPr>
              <a:t>25 Year Life Cycle by HBL NiCad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825" y="1384622"/>
            <a:ext cx="3343275" cy="6381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421" y="4657790"/>
            <a:ext cx="1880708" cy="775097"/>
          </a:xfrm>
          <a:prstGeom prst="rect">
            <a:avLst/>
          </a:prstGeom>
        </p:spPr>
      </p:pic>
      <p:pic>
        <p:nvPicPr>
          <p:cNvPr id="6" name="Picture 5"/>
          <p:cNvPicPr>
            <a:picLocks noChangeAspect="1"/>
          </p:cNvPicPr>
          <p:nvPr/>
        </p:nvPicPr>
        <p:blipFill>
          <a:blip r:embed="rId4"/>
          <a:stretch>
            <a:fillRect/>
          </a:stretch>
        </p:blipFill>
        <p:spPr>
          <a:xfrm>
            <a:off x="6771190" y="4546681"/>
            <a:ext cx="1519177" cy="1388963"/>
          </a:xfrm>
          <a:prstGeom prst="rect">
            <a:avLst/>
          </a:prstGeom>
        </p:spPr>
      </p:pic>
      <p:sp>
        <p:nvSpPr>
          <p:cNvPr id="2" name="Rectangle 1"/>
          <p:cNvSpPr/>
          <p:nvPr/>
        </p:nvSpPr>
        <p:spPr>
          <a:xfrm>
            <a:off x="893421" y="325586"/>
            <a:ext cx="73603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Battery Topologies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2235187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1519237" y="1959769"/>
            <a:ext cx="3253979" cy="3554819"/>
          </a:xfrm>
          <a:prstGeom prst="rect">
            <a:avLst/>
          </a:prstGeom>
          <a:noFill/>
          <a:ln w="9525">
            <a:noFill/>
            <a:miter lim="800000"/>
            <a:headEnd/>
            <a:tailEnd/>
          </a:ln>
          <a:effectLst/>
        </p:spPr>
        <p:txBody>
          <a:bodyPr>
            <a:spAutoFit/>
          </a:bodyPr>
          <a:lstStyle/>
          <a:p>
            <a:pPr marL="171450" indent="-171450">
              <a:spcBef>
                <a:spcPct val="50000"/>
              </a:spcBef>
              <a:buClr>
                <a:schemeClr val="tx1"/>
              </a:buClr>
              <a:buFontTx/>
              <a:buChar char="•"/>
            </a:pPr>
            <a:r>
              <a:rPr lang="en-US" dirty="0">
                <a:latin typeface="Arial Black" panose="020B0A04020102020204" pitchFamily="34" charset="0"/>
              </a:rPr>
              <a:t>20 Year Sealed, Front Bus Bar Connections</a:t>
            </a:r>
          </a:p>
          <a:p>
            <a:pPr marL="171450" indent="-171450">
              <a:spcBef>
                <a:spcPct val="50000"/>
              </a:spcBef>
              <a:buClr>
                <a:schemeClr val="tx1"/>
              </a:buClr>
              <a:buFontTx/>
              <a:buChar char="•"/>
            </a:pPr>
            <a:r>
              <a:rPr lang="en-US" dirty="0">
                <a:latin typeface="Arial Black" panose="020B0A04020102020204" pitchFamily="34" charset="0"/>
              </a:rPr>
              <a:t>Last Closer to Rating Typically 12-15 Years</a:t>
            </a:r>
          </a:p>
          <a:p>
            <a:pPr marL="171450" indent="-171450">
              <a:spcBef>
                <a:spcPct val="50000"/>
              </a:spcBef>
              <a:buClr>
                <a:schemeClr val="tx1"/>
              </a:buClr>
              <a:buFontTx/>
              <a:buChar char="•"/>
            </a:pPr>
            <a:r>
              <a:rPr lang="en-US" dirty="0">
                <a:latin typeface="Arial Black" panose="020B0A04020102020204" pitchFamily="34" charset="0"/>
              </a:rPr>
              <a:t>Stackable Modules for Smallest Footprint</a:t>
            </a:r>
          </a:p>
          <a:p>
            <a:pPr marL="171450" indent="-171450">
              <a:spcBef>
                <a:spcPct val="50000"/>
              </a:spcBef>
              <a:buClr>
                <a:schemeClr val="tx1"/>
              </a:buClr>
              <a:buFontTx/>
              <a:buChar char="•"/>
            </a:pPr>
            <a:r>
              <a:rPr lang="en-US" dirty="0">
                <a:latin typeface="Arial Black" panose="020B0A04020102020204" pitchFamily="34" charset="0"/>
              </a:rPr>
              <a:t>Flexible Configurations </a:t>
            </a:r>
            <a:r>
              <a:rPr lang="en-US" dirty="0" err="1">
                <a:latin typeface="Arial Black" panose="020B0A04020102020204" pitchFamily="34" charset="0"/>
              </a:rPr>
              <a:t>WxDxH</a:t>
            </a:r>
            <a:r>
              <a:rPr lang="en-US" dirty="0">
                <a:latin typeface="Arial Black" panose="020B0A04020102020204" pitchFamily="34" charset="0"/>
              </a:rPr>
              <a:t> are adjustable</a:t>
            </a:r>
          </a:p>
          <a:p>
            <a:pPr marL="171450" indent="-171450">
              <a:spcBef>
                <a:spcPct val="50000"/>
              </a:spcBef>
            </a:pPr>
            <a:endParaRPr lang="en-US" sz="2100" dirty="0">
              <a:solidFill>
                <a:prstClr val="black"/>
              </a:solidFill>
              <a:latin typeface="Rockwell" pitchFamily="18" charset="0"/>
            </a:endParaRPr>
          </a:p>
          <a:p>
            <a:pPr marL="171450" indent="-171450">
              <a:spcBef>
                <a:spcPct val="50000"/>
              </a:spcBef>
              <a:buFontTx/>
              <a:buChar char="•"/>
            </a:pPr>
            <a:endParaRPr lang="en-US" sz="1500" dirty="0">
              <a:solidFill>
                <a:prstClr val="black"/>
              </a:solidFill>
              <a:latin typeface="Rockwell" pitchFamily="18" charset="0"/>
            </a:endParaRPr>
          </a:p>
        </p:txBody>
      </p:sp>
      <p:pic>
        <p:nvPicPr>
          <p:cNvPr id="327684" name="Picture 4"/>
          <p:cNvPicPr>
            <a:picLocks noChangeAspect="1" noChangeArrowheads="1"/>
          </p:cNvPicPr>
          <p:nvPr/>
        </p:nvPicPr>
        <p:blipFill>
          <a:blip r:embed="rId2" cstate="print"/>
          <a:srcRect/>
          <a:stretch>
            <a:fillRect/>
          </a:stretch>
        </p:blipFill>
        <p:spPr bwMode="auto">
          <a:xfrm>
            <a:off x="5116117" y="1715149"/>
            <a:ext cx="2963465" cy="3604022"/>
          </a:xfrm>
          <a:prstGeom prst="rect">
            <a:avLst/>
          </a:prstGeom>
          <a:noFill/>
          <a:ln w="9525">
            <a:noFill/>
            <a:miter lim="800000"/>
            <a:headEnd/>
            <a:tailEnd/>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835" y="5252013"/>
            <a:ext cx="3343275" cy="638175"/>
          </a:xfrm>
          <a:prstGeom prst="rect">
            <a:avLst/>
          </a:prstGeom>
        </p:spPr>
      </p:pic>
      <p:sp>
        <p:nvSpPr>
          <p:cNvPr id="2" name="Rectangle 1"/>
          <p:cNvSpPr/>
          <p:nvPr/>
        </p:nvSpPr>
        <p:spPr>
          <a:xfrm>
            <a:off x="72478" y="293408"/>
            <a:ext cx="907152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20 Year VRLA Batteries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72026302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p:cNvPicPr>
            <a:picLocks noChangeAspect="1" noChangeArrowheads="1"/>
          </p:cNvPicPr>
          <p:nvPr/>
        </p:nvPicPr>
        <p:blipFill>
          <a:blip r:embed="rId2" cstate="print"/>
          <a:srcRect/>
          <a:stretch>
            <a:fillRect/>
          </a:stretch>
        </p:blipFill>
        <p:spPr bwMode="auto">
          <a:xfrm>
            <a:off x="1043380" y="2213177"/>
            <a:ext cx="3287316" cy="3246835"/>
          </a:xfrm>
          <a:prstGeom prst="rect">
            <a:avLst/>
          </a:prstGeom>
          <a:noFill/>
          <a:ln w="9525">
            <a:noFill/>
            <a:miter lim="800000"/>
            <a:headEnd/>
            <a:tailEnd/>
          </a:ln>
          <a:effectLst/>
        </p:spPr>
      </p:pic>
      <p:sp>
        <p:nvSpPr>
          <p:cNvPr id="329732" name="Text Box 4"/>
          <p:cNvSpPr txBox="1">
            <a:spLocks noChangeArrowheads="1"/>
          </p:cNvSpPr>
          <p:nvPr/>
        </p:nvSpPr>
        <p:spPr bwMode="auto">
          <a:xfrm>
            <a:off x="4427317" y="2324372"/>
            <a:ext cx="4041011" cy="3485570"/>
          </a:xfrm>
          <a:prstGeom prst="rect">
            <a:avLst/>
          </a:prstGeom>
          <a:noFill/>
          <a:ln w="9525">
            <a:noFill/>
            <a:miter lim="800000"/>
            <a:headEnd/>
            <a:tailEnd/>
          </a:ln>
          <a:effectLst/>
        </p:spPr>
        <p:txBody>
          <a:bodyPr wrap="square">
            <a:spAutoFit/>
          </a:bodyPr>
          <a:lstStyle/>
          <a:p>
            <a:pPr marL="171450" indent="-171450">
              <a:spcBef>
                <a:spcPct val="50000"/>
              </a:spcBef>
              <a:buClr>
                <a:schemeClr val="tx1"/>
              </a:buClr>
              <a:buFontTx/>
              <a:buChar char="•"/>
            </a:pPr>
            <a:r>
              <a:rPr lang="en-US" sz="2100" dirty="0">
                <a:latin typeface="Arial Black" panose="020B0A04020102020204" pitchFamily="34" charset="0"/>
              </a:rPr>
              <a:t>20+ Year Life Expectancy If Maintained Properly</a:t>
            </a:r>
          </a:p>
          <a:p>
            <a:pPr marL="171450" indent="-171450">
              <a:spcBef>
                <a:spcPct val="50000"/>
              </a:spcBef>
              <a:buClr>
                <a:schemeClr val="tx1"/>
              </a:buClr>
              <a:buFontTx/>
              <a:buChar char="•"/>
            </a:pPr>
            <a:r>
              <a:rPr lang="en-US" sz="2100" dirty="0">
                <a:latin typeface="Arial Black" panose="020B0A04020102020204" pitchFamily="34" charset="0"/>
              </a:rPr>
              <a:t>Mounted on Open Air Racks, Hydrogen Venting</a:t>
            </a:r>
          </a:p>
          <a:p>
            <a:pPr marL="171450" indent="-171450">
              <a:spcBef>
                <a:spcPct val="50000"/>
              </a:spcBef>
              <a:buClr>
                <a:schemeClr val="tx1"/>
              </a:buClr>
              <a:buFontTx/>
              <a:buChar char="•"/>
            </a:pPr>
            <a:r>
              <a:rPr lang="en-US" sz="2100" dirty="0">
                <a:latin typeface="Arial Black" panose="020B0A04020102020204" pitchFamily="34" charset="0"/>
              </a:rPr>
              <a:t>Require Eye Wash, Spill Containment, Ventilation</a:t>
            </a:r>
          </a:p>
          <a:p>
            <a:pPr marL="171450" indent="-171450">
              <a:spcBef>
                <a:spcPct val="50000"/>
              </a:spcBef>
              <a:buClr>
                <a:schemeClr val="tx1"/>
              </a:buClr>
              <a:buFontTx/>
              <a:buChar char="•"/>
            </a:pPr>
            <a:r>
              <a:rPr lang="en-US" sz="2100" dirty="0">
                <a:latin typeface="Arial Black" panose="020B0A04020102020204" pitchFamily="34" charset="0"/>
              </a:rPr>
              <a:t>Quarterly Maintenance Required &amp; Documented</a:t>
            </a:r>
            <a:endParaRPr lang="en-US" sz="1500" dirty="0">
              <a:latin typeface="Arial Black" panose="020B0A04020102020204" pitchFamily="34" charset="0"/>
            </a:endParaRPr>
          </a:p>
        </p:txBody>
      </p:sp>
      <p:sp>
        <p:nvSpPr>
          <p:cNvPr id="2" name="Rectangle 1"/>
          <p:cNvSpPr/>
          <p:nvPr/>
        </p:nvSpPr>
        <p:spPr>
          <a:xfrm>
            <a:off x="230999" y="0"/>
            <a:ext cx="8654292"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Batteries – 20 Year Flooded</a:t>
            </a:r>
          </a:p>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				( Wet Cells)</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6727496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0" name="Picture 4" descr="Nicad"/>
          <p:cNvPicPr>
            <a:picLocks noChangeAspect="1" noChangeArrowheads="1"/>
          </p:cNvPicPr>
          <p:nvPr/>
        </p:nvPicPr>
        <p:blipFill>
          <a:blip r:embed="rId2" cstate="print"/>
          <a:srcRect/>
          <a:stretch>
            <a:fillRect/>
          </a:stretch>
        </p:blipFill>
        <p:spPr bwMode="auto">
          <a:xfrm>
            <a:off x="1519238" y="2190570"/>
            <a:ext cx="2409825" cy="3225403"/>
          </a:xfrm>
          <a:prstGeom prst="rect">
            <a:avLst/>
          </a:prstGeom>
          <a:noFill/>
        </p:spPr>
      </p:pic>
      <p:sp>
        <p:nvSpPr>
          <p:cNvPr id="336902" name="Text Box 6"/>
          <p:cNvSpPr txBox="1">
            <a:spLocks noChangeArrowheads="1"/>
          </p:cNvSpPr>
          <p:nvPr/>
        </p:nvSpPr>
        <p:spPr bwMode="auto">
          <a:xfrm>
            <a:off x="4268198" y="1587280"/>
            <a:ext cx="3753058" cy="3831818"/>
          </a:xfrm>
          <a:prstGeom prst="rect">
            <a:avLst/>
          </a:prstGeom>
          <a:noFill/>
          <a:ln w="9525">
            <a:noFill/>
            <a:miter lim="800000"/>
            <a:headEnd/>
            <a:tailEnd/>
          </a:ln>
          <a:effectLst/>
        </p:spPr>
        <p:txBody>
          <a:bodyPr wrap="square">
            <a:spAutoFit/>
          </a:bodyPr>
          <a:lstStyle/>
          <a:p>
            <a:pPr marL="171450" indent="-171450">
              <a:spcBef>
                <a:spcPct val="50000"/>
              </a:spcBef>
              <a:buClr>
                <a:schemeClr val="tx1"/>
              </a:buClr>
              <a:buFontTx/>
              <a:buChar char="•"/>
            </a:pPr>
            <a:endParaRPr lang="en-US" dirty="0">
              <a:latin typeface="Arial Black" panose="020B0A04020102020204" pitchFamily="34" charset="0"/>
            </a:endParaRPr>
          </a:p>
          <a:p>
            <a:pPr marL="171450" indent="-171450">
              <a:spcBef>
                <a:spcPct val="50000"/>
              </a:spcBef>
              <a:buClr>
                <a:schemeClr val="tx1"/>
              </a:buClr>
              <a:buFontTx/>
              <a:buChar char="•"/>
            </a:pPr>
            <a:endParaRPr lang="en-US" dirty="0">
              <a:latin typeface="Arial Black" panose="020B0A04020102020204" pitchFamily="34" charset="0"/>
            </a:endParaRPr>
          </a:p>
          <a:p>
            <a:pPr marL="171450" indent="-171450">
              <a:spcBef>
                <a:spcPct val="50000"/>
              </a:spcBef>
              <a:buClr>
                <a:schemeClr val="tx1"/>
              </a:buClr>
              <a:buFontTx/>
              <a:buChar char="•"/>
            </a:pPr>
            <a:r>
              <a:rPr lang="en-US" dirty="0">
                <a:latin typeface="Arial Black" panose="020B0A04020102020204" pitchFamily="34" charset="0"/>
              </a:rPr>
              <a:t>25-30 Year Life Expectancy </a:t>
            </a:r>
          </a:p>
          <a:p>
            <a:pPr marL="171450" indent="-171450">
              <a:spcBef>
                <a:spcPct val="50000"/>
              </a:spcBef>
              <a:buClr>
                <a:schemeClr val="tx1"/>
              </a:buClr>
              <a:buFontTx/>
              <a:buChar char="•"/>
            </a:pPr>
            <a:r>
              <a:rPr lang="en-US" dirty="0">
                <a:latin typeface="Arial Black" panose="020B0A04020102020204" pitchFamily="34" charset="0"/>
              </a:rPr>
              <a:t>Harsh Environments OK </a:t>
            </a:r>
          </a:p>
          <a:p>
            <a:pPr marL="171450" indent="-171450">
              <a:spcBef>
                <a:spcPct val="50000"/>
              </a:spcBef>
              <a:buClr>
                <a:schemeClr val="tx1"/>
              </a:buClr>
              <a:buFontTx/>
              <a:buChar char="•"/>
            </a:pPr>
            <a:r>
              <a:rPr lang="en-US" dirty="0">
                <a:latin typeface="Arial Black" panose="020B0A04020102020204" pitchFamily="34" charset="0"/>
              </a:rPr>
              <a:t>No Temperature Control</a:t>
            </a:r>
          </a:p>
          <a:p>
            <a:pPr marL="171450" indent="-171450">
              <a:spcBef>
                <a:spcPct val="50000"/>
              </a:spcBef>
              <a:buClr>
                <a:schemeClr val="tx1"/>
              </a:buClr>
              <a:buFontTx/>
              <a:buChar char="•"/>
            </a:pPr>
            <a:r>
              <a:rPr lang="en-US" dirty="0">
                <a:latin typeface="Arial Black" panose="020B0A04020102020204" pitchFamily="34" charset="0"/>
              </a:rPr>
              <a:t>Short Cycling Capable </a:t>
            </a:r>
          </a:p>
          <a:p>
            <a:pPr marL="171450" indent="-171450">
              <a:spcBef>
                <a:spcPct val="50000"/>
              </a:spcBef>
              <a:buClr>
                <a:schemeClr val="tx1"/>
              </a:buClr>
              <a:buFontTx/>
              <a:buChar char="•"/>
            </a:pPr>
            <a:r>
              <a:rPr lang="en-US" dirty="0">
                <a:latin typeface="Arial Black" panose="020B0A04020102020204" pitchFamily="34" charset="0"/>
              </a:rPr>
              <a:t>Open Air Rack Mounting</a:t>
            </a:r>
          </a:p>
          <a:p>
            <a:pPr marL="171450" indent="-171450">
              <a:spcBef>
                <a:spcPct val="50000"/>
              </a:spcBef>
              <a:buClr>
                <a:schemeClr val="tx1"/>
              </a:buClr>
              <a:buFontTx/>
              <a:buChar char="•"/>
            </a:pPr>
            <a:r>
              <a:rPr lang="en-US" dirty="0">
                <a:latin typeface="Arial Black" panose="020B0A04020102020204" pitchFamily="34" charset="0"/>
              </a:rPr>
              <a:t>2-3X Times the Cost of a 10 Year VRLA Battery</a:t>
            </a:r>
          </a:p>
        </p:txBody>
      </p:sp>
      <p:pic>
        <p:nvPicPr>
          <p:cNvPr id="6" name="Picture 5"/>
          <p:cNvPicPr>
            <a:picLocks noChangeAspect="1"/>
          </p:cNvPicPr>
          <p:nvPr/>
        </p:nvPicPr>
        <p:blipFill>
          <a:blip r:embed="rId3"/>
          <a:stretch>
            <a:fillRect/>
          </a:stretch>
        </p:blipFill>
        <p:spPr>
          <a:xfrm>
            <a:off x="7187879" y="3794275"/>
            <a:ext cx="2929841" cy="2176092"/>
          </a:xfrm>
          <a:prstGeom prst="rect">
            <a:avLst/>
          </a:prstGeom>
        </p:spPr>
      </p:pic>
      <p:sp>
        <p:nvSpPr>
          <p:cNvPr id="2" name="Rectangle 1"/>
          <p:cNvSpPr/>
          <p:nvPr/>
        </p:nvSpPr>
        <p:spPr>
          <a:xfrm>
            <a:off x="1385144" y="163743"/>
            <a:ext cx="66361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NiCad Batteries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926722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RTUs are microprocessor-controlled devices that interface the physical world to the SCADA system</a:t>
            </a:r>
          </a:p>
          <a:p>
            <a:endParaRPr lang="en-US" dirty="0"/>
          </a:p>
          <a:p>
            <a:r>
              <a:rPr lang="en-US" dirty="0"/>
              <a:t>RTUs are often power sensitive and needs a clean high quality power source that needs to be protected from short and long term outages.</a:t>
            </a:r>
          </a:p>
          <a:p>
            <a:endParaRPr lang="en-US" dirty="0"/>
          </a:p>
          <a:p>
            <a:r>
              <a:rPr lang="en-US" dirty="0"/>
              <a:t>Due to large pumps and motors, the utility Power supplied to the plant may be polluted with voltage sags and high-voltage transients</a:t>
            </a:r>
          </a:p>
          <a:p>
            <a:endParaRPr lang="en-US" dirty="0"/>
          </a:p>
        </p:txBody>
      </p:sp>
      <p:sp>
        <p:nvSpPr>
          <p:cNvPr id="4" name="Rectangle 3"/>
          <p:cNvSpPr/>
          <p:nvPr/>
        </p:nvSpPr>
        <p:spPr>
          <a:xfrm>
            <a:off x="645720" y="-160067"/>
            <a:ext cx="7547771" cy="1538883"/>
          </a:xfrm>
          <a:prstGeom prst="rect">
            <a:avLst/>
          </a:prstGeom>
          <a:noFill/>
        </p:spPr>
        <p:txBody>
          <a:bodyPr wrap="none" lIns="91440" tIns="45720" rIns="91440" bIns="45720">
            <a:spAutoFit/>
          </a:bodyPr>
          <a:lstStyle/>
          <a:p>
            <a:pPr algn="ctr"/>
            <a:r>
              <a:rPr lang="en-US" sz="5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Remote Terminal Units</a:t>
            </a:r>
          </a:p>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(RTUs)</a:t>
            </a:r>
          </a:p>
        </p:txBody>
      </p:sp>
    </p:spTree>
    <p:extLst>
      <p:ext uri="{BB962C8B-B14F-4D97-AF65-F5344CB8AC3E}">
        <p14:creationId xmlns:p14="http://schemas.microsoft.com/office/powerpoint/2010/main" val="119799428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UPS provides clean reliable back up power in the event of utility loss</a:t>
            </a:r>
          </a:p>
          <a:p>
            <a:endParaRPr lang="en-US" dirty="0"/>
          </a:p>
          <a:p>
            <a:r>
              <a:rPr lang="en-US" dirty="0"/>
              <a:t>In addition to providing back up power, UPS are often installed to condition power to the microprocessor-controlled </a:t>
            </a:r>
            <a:r>
              <a:rPr lang="en-US"/>
              <a:t>RTU</a:t>
            </a:r>
            <a:r>
              <a:rPr lang="en-US" dirty="0"/>
              <a:t> and other power sensitive equipment in the facility</a:t>
            </a:r>
          </a:p>
          <a:p>
            <a:endParaRPr lang="en-US" dirty="0"/>
          </a:p>
          <a:p>
            <a:r>
              <a:rPr lang="en-US" dirty="0"/>
              <a:t>These UPS are usually installed outdoors and exposed to the elements</a:t>
            </a:r>
          </a:p>
          <a:p>
            <a:endParaRPr lang="en-US" dirty="0"/>
          </a:p>
          <a:p>
            <a:endParaRPr lang="en-US" dirty="0"/>
          </a:p>
        </p:txBody>
      </p:sp>
      <p:sp>
        <p:nvSpPr>
          <p:cNvPr id="4" name="Title 3"/>
          <p:cNvSpPr>
            <a:spLocks noGrp="1"/>
          </p:cNvSpPr>
          <p:nvPr>
            <p:ph type="title"/>
          </p:nvPr>
        </p:nvSpPr>
        <p:spPr>
          <a:xfrm>
            <a:off x="981217" y="329814"/>
            <a:ext cx="7705581" cy="880241"/>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Role of a UPS in a </a:t>
            </a:r>
          </a:p>
          <a:p>
            <a:pPr algn="ctr"/>
            <a:r>
              <a:rPr lang="en-US" sz="3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WasteWater</a:t>
            </a: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Treatment plant</a:t>
            </a:r>
          </a:p>
        </p:txBody>
      </p:sp>
    </p:spTree>
    <p:extLst>
      <p:ext uri="{BB962C8B-B14F-4D97-AF65-F5344CB8AC3E}">
        <p14:creationId xmlns:p14="http://schemas.microsoft.com/office/powerpoint/2010/main" val="260248560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SCADA system is integrated throughout the plant and serves two primary functions</a:t>
            </a:r>
          </a:p>
          <a:p>
            <a:endParaRPr lang="en-US" dirty="0"/>
          </a:p>
          <a:p>
            <a:r>
              <a:rPr lang="en-US" dirty="0"/>
              <a:t>Process monitoring </a:t>
            </a:r>
          </a:p>
          <a:p>
            <a:endParaRPr lang="en-US" dirty="0"/>
          </a:p>
          <a:p>
            <a:r>
              <a:rPr lang="en-US" dirty="0"/>
              <a:t>Process Control</a:t>
            </a:r>
          </a:p>
          <a:p>
            <a:endParaRPr lang="en-US" dirty="0"/>
          </a:p>
          <a:p>
            <a:endParaRPr lang="en-US" dirty="0"/>
          </a:p>
          <a:p>
            <a:r>
              <a:rPr lang="en-US" dirty="0"/>
              <a:t>Any failure in the network has the potential to shut down the entire process leading to potential………</a:t>
            </a:r>
          </a:p>
          <a:p>
            <a:endParaRPr lang="en-US" dirty="0"/>
          </a:p>
        </p:txBody>
      </p:sp>
      <p:sp>
        <p:nvSpPr>
          <p:cNvPr id="4" name="Rectangle 3"/>
          <p:cNvSpPr/>
          <p:nvPr/>
        </p:nvSpPr>
        <p:spPr>
          <a:xfrm>
            <a:off x="1850526" y="212951"/>
            <a:ext cx="517000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Critical Process</a:t>
            </a:r>
          </a:p>
        </p:txBody>
      </p:sp>
    </p:spTree>
    <p:extLst>
      <p:ext uri="{BB962C8B-B14F-4D97-AF65-F5344CB8AC3E}">
        <p14:creationId xmlns:p14="http://schemas.microsoft.com/office/powerpoint/2010/main" val="73451014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9144000" cy="6858000"/>
          </a:xfrm>
        </p:spPr>
      </p:pic>
      <p:sp>
        <p:nvSpPr>
          <p:cNvPr id="3" name="Rectangle 2"/>
          <p:cNvSpPr/>
          <p:nvPr/>
        </p:nvSpPr>
        <p:spPr>
          <a:xfrm>
            <a:off x="0" y="0"/>
            <a:ext cx="9144000" cy="1122218"/>
          </a:xfrm>
          <a:prstGeom prst="rect">
            <a:avLst/>
          </a:prstGeom>
          <a:solidFill>
            <a:schemeClr val="tx1"/>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chemeClr val="bg1"/>
              </a:solidFill>
            </a:endParaRPr>
          </a:p>
        </p:txBody>
      </p:sp>
      <p:sp>
        <p:nvSpPr>
          <p:cNvPr id="4" name="Rectangle 3"/>
          <p:cNvSpPr/>
          <p:nvPr/>
        </p:nvSpPr>
        <p:spPr>
          <a:xfrm>
            <a:off x="387731" y="253332"/>
            <a:ext cx="8299067" cy="615553"/>
          </a:xfrm>
          <a:prstGeom prst="rect">
            <a:avLst/>
          </a:prstGeom>
          <a:noFill/>
        </p:spPr>
        <p:txBody>
          <a:bodyPr wrap="none" lIns="91440" tIns="45720" rIns="91440" bIns="45720">
            <a:spAutoFit/>
          </a:bodyPr>
          <a:lstStyle/>
          <a:p>
            <a:pPr algn="ctr"/>
            <a:r>
              <a:rPr lang="en-US" sz="3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Down time and unplanned maintenance</a:t>
            </a:r>
          </a:p>
        </p:txBody>
      </p:sp>
    </p:spTree>
    <p:extLst>
      <p:ext uri="{BB962C8B-B14F-4D97-AF65-F5344CB8AC3E}">
        <p14:creationId xmlns:p14="http://schemas.microsoft.com/office/powerpoint/2010/main" val="390127533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272964" y="1125304"/>
            <a:ext cx="9573550" cy="5026114"/>
          </a:xfrm>
        </p:spPr>
      </p:pic>
      <p:sp>
        <p:nvSpPr>
          <p:cNvPr id="6" name="Rectangle 5"/>
          <p:cNvSpPr/>
          <p:nvPr/>
        </p:nvSpPr>
        <p:spPr>
          <a:xfrm>
            <a:off x="-299258" y="-182880"/>
            <a:ext cx="9692640" cy="1308184"/>
          </a:xfrm>
          <a:prstGeom prst="rect">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chemeClr val="bg1"/>
              </a:solidFill>
            </a:endParaRPr>
          </a:p>
        </p:txBody>
      </p:sp>
      <p:sp>
        <p:nvSpPr>
          <p:cNvPr id="7" name="Rectangle 6"/>
          <p:cNvSpPr/>
          <p:nvPr/>
        </p:nvSpPr>
        <p:spPr>
          <a:xfrm>
            <a:off x="-598516" y="5785658"/>
            <a:ext cx="10224654" cy="1072342"/>
          </a:xfrm>
          <a:prstGeom prst="rect">
            <a:avLst/>
          </a:prstGeom>
          <a:solidFill>
            <a:schemeClr val="tx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chemeClr val="bg1"/>
              </a:solidFill>
            </a:endParaRPr>
          </a:p>
        </p:txBody>
      </p:sp>
      <p:sp>
        <p:nvSpPr>
          <p:cNvPr id="3" name="Rectangle 2"/>
          <p:cNvSpPr/>
          <p:nvPr/>
        </p:nvSpPr>
        <p:spPr>
          <a:xfrm>
            <a:off x="2122455" y="10781"/>
            <a:ext cx="509306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Hazards</a:t>
            </a:r>
          </a:p>
        </p:txBody>
      </p:sp>
    </p:spTree>
    <p:extLst>
      <p:ext uri="{BB962C8B-B14F-4D97-AF65-F5344CB8AC3E}">
        <p14:creationId xmlns:p14="http://schemas.microsoft.com/office/powerpoint/2010/main" val="414642668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Content Placeholder 9"/>
          <p:cNvPicPr>
            <a:picLocks noGrp="1" noChangeAspect="1"/>
          </p:cNvPicPr>
          <p:nvPr>
            <p:ph idx="1"/>
          </p:nvPr>
        </p:nvPicPr>
        <p:blipFill>
          <a:blip r:embed="rId2"/>
          <a:stretch>
            <a:fillRect/>
          </a:stretch>
        </p:blipFill>
        <p:spPr>
          <a:xfrm>
            <a:off x="0" y="1341435"/>
            <a:ext cx="9225887" cy="5048002"/>
          </a:xfrm>
        </p:spPr>
      </p:pic>
      <p:sp>
        <p:nvSpPr>
          <p:cNvPr id="11" name="Rectangle 10"/>
          <p:cNvSpPr/>
          <p:nvPr/>
        </p:nvSpPr>
        <p:spPr>
          <a:xfrm>
            <a:off x="0" y="0"/>
            <a:ext cx="9144000" cy="1341435"/>
          </a:xfrm>
          <a:prstGeom prst="rect">
            <a:avLst/>
          </a:prstGeom>
          <a:solidFill>
            <a:schemeClr val="tx1"/>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chemeClr val="bg1"/>
              </a:solidFill>
            </a:endParaRPr>
          </a:p>
        </p:txBody>
      </p:sp>
      <p:sp>
        <p:nvSpPr>
          <p:cNvPr id="12" name="Rectangle 11"/>
          <p:cNvSpPr/>
          <p:nvPr/>
        </p:nvSpPr>
        <p:spPr>
          <a:xfrm>
            <a:off x="0" y="6100549"/>
            <a:ext cx="10058400" cy="757451"/>
          </a:xfrm>
          <a:prstGeom prst="rect">
            <a:avLst/>
          </a:prstGeom>
          <a:solidFill>
            <a:schemeClr val="tx1"/>
          </a:solid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a:solidFill>
                <a:schemeClr val="bg1"/>
              </a:solidFill>
            </a:endParaRPr>
          </a:p>
        </p:txBody>
      </p:sp>
      <p:sp>
        <p:nvSpPr>
          <p:cNvPr id="3" name="Rectangle 2"/>
          <p:cNvSpPr/>
          <p:nvPr/>
        </p:nvSpPr>
        <p:spPr>
          <a:xfrm>
            <a:off x="718605" y="308270"/>
            <a:ext cx="770679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Environmental Hazards</a:t>
            </a:r>
          </a:p>
        </p:txBody>
      </p:sp>
    </p:spTree>
    <p:extLst>
      <p:ext uri="{BB962C8B-B14F-4D97-AF65-F5344CB8AC3E}">
        <p14:creationId xmlns:p14="http://schemas.microsoft.com/office/powerpoint/2010/main" val="214870562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7636" y="1440871"/>
            <a:ext cx="7703127" cy="4708981"/>
          </a:xfrm>
          <a:prstGeom prst="rect">
            <a:avLst/>
          </a:prstGeom>
          <a:noFill/>
        </p:spPr>
        <p:txBody>
          <a:bodyPr wrap="square" rtlCol="0">
            <a:spAutoFit/>
          </a:bodyPr>
          <a:lstStyle/>
          <a:p>
            <a:r>
              <a:rPr lang="en-US" sz="2400" dirty="0">
                <a:latin typeface="Arial Black" panose="020B0A04020102020204" pitchFamily="34" charset="0"/>
              </a:rPr>
              <a:t>Electronics in a wastewater treatment plant face a myriad of unforgiving environmental conditions.</a:t>
            </a:r>
          </a:p>
          <a:p>
            <a:endParaRPr lang="en-US" sz="2400" dirty="0">
              <a:latin typeface="Arial Black" panose="020B0A04020102020204" pitchFamily="34" charset="0"/>
            </a:endParaRPr>
          </a:p>
          <a:p>
            <a:r>
              <a:rPr lang="en-US" sz="2400" dirty="0">
                <a:latin typeface="Arial Black" panose="020B0A04020102020204" pitchFamily="34" charset="0"/>
              </a:rPr>
              <a:t>Such as</a:t>
            </a:r>
          </a:p>
          <a:p>
            <a:endParaRPr lang="en-US" sz="2400" dirty="0">
              <a:latin typeface="Arial Black" panose="020B0A04020102020204" pitchFamily="34" charset="0"/>
            </a:endParaRPr>
          </a:p>
          <a:p>
            <a:pPr marL="342900" indent="-342900">
              <a:buFont typeface="Arial" panose="020B0604020202020204" pitchFamily="34" charset="0"/>
              <a:buChar char="•"/>
            </a:pPr>
            <a:r>
              <a:rPr lang="en-US" sz="2400" dirty="0">
                <a:latin typeface="Arial Black" panose="020B0A04020102020204" pitchFamily="34" charset="0"/>
              </a:rPr>
              <a:t>Temperatures above 40° Celsius</a:t>
            </a:r>
          </a:p>
          <a:p>
            <a:pPr marL="342900" indent="-342900">
              <a:buFont typeface="Arial" panose="020B0604020202020204" pitchFamily="34" charset="0"/>
              <a:buChar char="•"/>
            </a:pPr>
            <a:endParaRPr lang="en-US" sz="2400" dirty="0">
              <a:latin typeface="Arial Black" panose="020B0A04020102020204" pitchFamily="34" charset="0"/>
            </a:endParaRPr>
          </a:p>
          <a:p>
            <a:pPr marL="342900" indent="-342900">
              <a:buFont typeface="Arial" panose="020B0604020202020204" pitchFamily="34" charset="0"/>
              <a:buChar char="•"/>
            </a:pPr>
            <a:r>
              <a:rPr lang="en-US" sz="2400" dirty="0">
                <a:latin typeface="Arial Black" panose="020B0A04020102020204" pitchFamily="34" charset="0"/>
              </a:rPr>
              <a:t>High condensing humidity</a:t>
            </a:r>
          </a:p>
          <a:p>
            <a:pPr marL="342900" indent="-342900">
              <a:buFont typeface="Arial" panose="020B0604020202020204" pitchFamily="34" charset="0"/>
              <a:buChar char="•"/>
            </a:pPr>
            <a:endParaRPr lang="en-US" sz="2400" dirty="0">
              <a:latin typeface="Arial Black" panose="020B0A04020102020204" pitchFamily="34" charset="0"/>
            </a:endParaRPr>
          </a:p>
          <a:p>
            <a:pPr marL="342900" indent="-342900">
              <a:buFont typeface="Arial" panose="020B0604020202020204" pitchFamily="34" charset="0"/>
              <a:buChar char="•"/>
            </a:pPr>
            <a:r>
              <a:rPr lang="en-US" sz="2400" dirty="0">
                <a:latin typeface="Arial Black" panose="020B0A04020102020204" pitchFamily="34" charset="0"/>
              </a:rPr>
              <a:t>Exposure to corrosive gasses</a:t>
            </a:r>
          </a:p>
          <a:p>
            <a:endParaRPr lang="en-US" dirty="0"/>
          </a:p>
          <a:p>
            <a:r>
              <a:rPr lang="en-US" dirty="0"/>
              <a:t> </a:t>
            </a:r>
          </a:p>
        </p:txBody>
      </p:sp>
      <p:sp>
        <p:nvSpPr>
          <p:cNvPr id="6" name="Rectangle 5"/>
          <p:cNvSpPr/>
          <p:nvPr/>
        </p:nvSpPr>
        <p:spPr>
          <a:xfrm>
            <a:off x="824174" y="182572"/>
            <a:ext cx="732367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Interior Environments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92111843"/>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3- Rippling Wa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sz="2000" dirty="0" smtClean="0">
            <a:solidFill>
              <a:schemeClr val="bg1"/>
            </a:solidFill>
          </a:defRPr>
        </a:defPPr>
      </a:lstStyle>
      <a:style>
        <a:lnRef idx="1">
          <a:schemeClr val="accent4"/>
        </a:lnRef>
        <a:fillRef idx="2">
          <a:schemeClr val="accent4"/>
        </a:fillRef>
        <a:effectRef idx="1">
          <a:schemeClr val="accent4"/>
        </a:effectRef>
        <a:fontRef idx="minor">
          <a:schemeClr val="dk1"/>
        </a:fontRef>
      </a:style>
    </a:spDef>
    <a:lnDef>
      <a:spPr>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147774-C42B-4BF8-828B-1E2C39A133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Rippling water slide background (with video)</Template>
  <TotalTime>0</TotalTime>
  <Words>1110</Words>
  <Application>Microsoft Office PowerPoint</Application>
  <PresentationFormat>On-screen Show (4:3)</PresentationFormat>
  <Paragraphs>175</Paragraphs>
  <Slides>23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MS PGothic</vt:lpstr>
      <vt:lpstr>Arial</vt:lpstr>
      <vt:lpstr>Arial Black</vt:lpstr>
      <vt:lpstr>Calibri</vt:lpstr>
      <vt:lpstr>Courier New</vt:lpstr>
      <vt:lpstr>Rockwell</vt:lpstr>
      <vt:lpstr>Trebuchet MS</vt:lpstr>
      <vt:lpstr>Wingdings</vt:lpstr>
      <vt:lpstr>33- Rippling Water</vt:lpstr>
      <vt:lpstr>Office Theme</vt:lpstr>
      <vt:lpstr>PowerPoint Presentation</vt:lpstr>
      <vt:lpstr>PowerPoint Presentation</vt:lpstr>
      <vt:lpstr>PowerPoint Presentation</vt:lpstr>
      <vt:lpstr>The Role of a UPS in a  WasteWater Treatment 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Recommended Specification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2017-04-09T22:22:57Z</dcterms:created>
  <dcterms:modified xsi:type="dcterms:W3CDTF">2017-04-19T04:47:43Z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TC027415269991</vt:lpwstr>
  </property>
</Properties>
</file>