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2" r:id="rId5"/>
    <p:sldId id="258" r:id="rId6"/>
    <p:sldId id="263" r:id="rId7"/>
    <p:sldId id="260" r:id="rId8"/>
    <p:sldId id="259" r:id="rId9"/>
    <p:sldId id="261"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3A51AE-6257-439F-9028-848EA2EBA5D8}">
          <p14:sldIdLst>
            <p14:sldId id="256"/>
            <p14:sldId id="257"/>
            <p14:sldId id="270"/>
            <p14:sldId id="262"/>
            <p14:sldId id="258"/>
            <p14:sldId id="263"/>
            <p14:sldId id="260"/>
            <p14:sldId id="259"/>
            <p14:sldId id="261"/>
            <p14:sldId id="264"/>
            <p14:sldId id="265"/>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667" autoAdjust="0"/>
    <p:restoredTop sz="94660"/>
  </p:normalViewPr>
  <p:slideViewPr>
    <p:cSldViewPr>
      <p:cViewPr>
        <p:scale>
          <a:sx n="73" d="100"/>
          <a:sy n="73" d="100"/>
        </p:scale>
        <p:origin x="-1284"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FAEA36-6682-4C54-8903-B79A72FCE426}" type="datetimeFigureOut">
              <a:rPr lang="en-US" smtClean="0"/>
              <a:pPr/>
              <a:t>5/30/2017</a:t>
            </a:fld>
            <a:endParaRPr lang="en-US"/>
          </a:p>
        </p:txBody>
      </p:sp>
      <p:pic>
        <p:nvPicPr>
          <p:cNvPr id="2050" name="Picture 2" descr="\\stam-fs1\PROGRAMS\HOUSING RESOURCE PROGRAM\2015\Presentation Templates\FC Branded Backgroun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6136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AEA36-6682-4C54-8903-B79A72FCE426}"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269496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AEA36-6682-4C54-8903-B79A72FCE426}"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327947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AEA36-6682-4C54-8903-B79A72FCE426}"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220168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AEA36-6682-4C54-8903-B79A72FCE426}"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317567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AEA36-6682-4C54-8903-B79A72FCE426}"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190272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AEA36-6682-4C54-8903-B79A72FCE426}"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23343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AEA36-6682-4C54-8903-B79A72FCE426}"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393129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AEA36-6682-4C54-8903-B79A72FCE426}"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94097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EA36-6682-4C54-8903-B79A72FCE426}"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93968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EA36-6682-4C54-8903-B79A72FCE426}"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870EC-AC79-4F88-BA22-CC29E7DE7FD5}" type="slidenum">
              <a:rPr lang="en-US" smtClean="0"/>
              <a:pPr/>
              <a:t>‹#›</a:t>
            </a:fld>
            <a:endParaRPr lang="en-US"/>
          </a:p>
        </p:txBody>
      </p:sp>
    </p:spTree>
    <p:extLst>
      <p:ext uri="{BB962C8B-B14F-4D97-AF65-F5344CB8AC3E}">
        <p14:creationId xmlns:p14="http://schemas.microsoft.com/office/powerpoint/2010/main" val="234911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AEA36-6682-4C54-8903-B79A72FCE426}" type="datetimeFigureOut">
              <a:rPr lang="en-US" smtClean="0"/>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074" name="Picture 2" descr="\\stam-fs1\PROGRAMS\HOUSING RESOURCE PROGRAM\2015\Presentation Templates\FC Branded Background.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870EC-AC79-4F88-BA22-CC29E7DE7FD5}" type="slidenum">
              <a:rPr lang="en-US" smtClean="0"/>
              <a:pPr/>
              <a:t>‹#›</a:t>
            </a:fld>
            <a:endParaRPr lang="en-US"/>
          </a:p>
        </p:txBody>
      </p:sp>
    </p:spTree>
    <p:extLst>
      <p:ext uri="{BB962C8B-B14F-4D97-AF65-F5344CB8AC3E}">
        <p14:creationId xmlns:p14="http://schemas.microsoft.com/office/powerpoint/2010/main" val="62884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1026" name="Picture 2" descr="\\stam-fs1\PROGRAMS\HOUSING RESOURCE PROGRAM\2015\Presentation Templates\FC Branded Background.jpg"/>
          <p:cNvPicPr>
            <a:picLocks noChangeAspect="1" noChangeArrowheads="1"/>
          </p:cNvPicPr>
          <p:nvPr/>
        </p:nvPicPr>
        <p:blipFill>
          <a:blip r:embed="rId2" cstate="print"/>
          <a:stretch>
            <a:fillRect/>
          </a:stretch>
        </p:blipFill>
        <p:spPr bwMode="auto">
          <a:xfrm>
            <a:off x="134043" y="76200"/>
            <a:ext cx="88759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3500846"/>
            <a:ext cx="6400800" cy="2590800"/>
          </a:xfrm>
        </p:spPr>
        <p:txBody>
          <a:bodyPr>
            <a:normAutofit fontScale="85000" lnSpcReduction="20000"/>
          </a:bodyPr>
          <a:lstStyle/>
          <a:p>
            <a:r>
              <a:rPr lang="en-US" sz="4000" i="1" dirty="0" smtClean="0">
                <a:solidFill>
                  <a:schemeClr val="tx2">
                    <a:lumMod val="75000"/>
                  </a:schemeClr>
                </a:solidFill>
              </a:rPr>
              <a:t>Stamford </a:t>
            </a:r>
            <a:r>
              <a:rPr lang="en-US" sz="4000" i="1" dirty="0" smtClean="0">
                <a:solidFill>
                  <a:schemeClr val="tx2">
                    <a:lumMod val="75000"/>
                  </a:schemeClr>
                </a:solidFill>
              </a:rPr>
              <a:t>/ Norwalk </a:t>
            </a:r>
          </a:p>
          <a:p>
            <a:r>
              <a:rPr lang="en-US" sz="4000" i="1" dirty="0" smtClean="0">
                <a:solidFill>
                  <a:schemeClr val="tx2">
                    <a:lumMod val="75000"/>
                  </a:schemeClr>
                </a:solidFill>
              </a:rPr>
              <a:t>Quality Improvement </a:t>
            </a:r>
          </a:p>
          <a:p>
            <a:r>
              <a:rPr lang="en-US" sz="4000" i="1" dirty="0" smtClean="0">
                <a:solidFill>
                  <a:schemeClr val="tx2">
                    <a:lumMod val="75000"/>
                  </a:schemeClr>
                </a:solidFill>
              </a:rPr>
              <a:t>STI </a:t>
            </a:r>
            <a:r>
              <a:rPr lang="en-US" sz="4000" i="1" dirty="0" smtClean="0">
                <a:solidFill>
                  <a:schemeClr val="tx2">
                    <a:lumMod val="75000"/>
                  </a:schemeClr>
                </a:solidFill>
              </a:rPr>
              <a:t>PDSA</a:t>
            </a:r>
          </a:p>
          <a:p>
            <a:endParaRPr lang="en-US" sz="4000" i="1" dirty="0" smtClean="0">
              <a:solidFill>
                <a:schemeClr val="tx2">
                  <a:lumMod val="75000"/>
                </a:schemeClr>
              </a:solidFill>
            </a:endParaRPr>
          </a:p>
          <a:p>
            <a:r>
              <a:rPr lang="en-US" sz="2600" i="1" dirty="0" smtClean="0">
                <a:solidFill>
                  <a:schemeClr val="tx2">
                    <a:lumMod val="75000"/>
                  </a:schemeClr>
                </a:solidFill>
              </a:rPr>
              <a:t>Presented by: Lauren Gau</a:t>
            </a:r>
            <a:endParaRPr lang="en-US" sz="2600" i="1" dirty="0">
              <a:solidFill>
                <a:schemeClr val="tx2">
                  <a:lumMod val="75000"/>
                </a:schemeClr>
              </a:solidFill>
            </a:endParaRPr>
          </a:p>
        </p:txBody>
      </p:sp>
    </p:spTree>
    <p:extLst>
      <p:ext uri="{BB962C8B-B14F-4D97-AF65-F5344CB8AC3E}">
        <p14:creationId xmlns:p14="http://schemas.microsoft.com/office/powerpoint/2010/main" val="333571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STI PDA 2017</a:t>
            </a:r>
            <a:endParaRPr lang="en-US" u="sng" dirty="0"/>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09800"/>
            <a:ext cx="622163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54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2629" y="734943"/>
            <a:ext cx="7162800" cy="707886"/>
          </a:xfrm>
          <a:prstGeom prst="rect">
            <a:avLst/>
          </a:prstGeom>
          <a:noFill/>
        </p:spPr>
        <p:txBody>
          <a:bodyPr wrap="square" rtlCol="0">
            <a:spAutoFit/>
          </a:bodyPr>
          <a:lstStyle/>
          <a:p>
            <a:pPr algn="ctr"/>
            <a:r>
              <a:rPr lang="en-US" sz="4000" u="sng" dirty="0" smtClean="0"/>
              <a:t>PLAN </a:t>
            </a:r>
            <a:endParaRPr lang="en-US" sz="4000" u="sng" dirty="0"/>
          </a:p>
        </p:txBody>
      </p:sp>
      <p:sp>
        <p:nvSpPr>
          <p:cNvPr id="7" name="Content Placeholder 6"/>
          <p:cNvSpPr>
            <a:spLocks noGrp="1"/>
          </p:cNvSpPr>
          <p:nvPr>
            <p:ph idx="1"/>
          </p:nvPr>
        </p:nvSpPr>
        <p:spPr/>
        <p:txBody>
          <a:bodyPr>
            <a:normAutofit fontScale="62500" lnSpcReduction="20000"/>
          </a:bodyPr>
          <a:lstStyle/>
          <a:p>
            <a:pPr marL="0" indent="0" algn="ctr">
              <a:buNone/>
            </a:pPr>
            <a:r>
              <a:rPr lang="en-US" b="1" u="sng" dirty="0" smtClean="0"/>
              <a:t>List </a:t>
            </a:r>
            <a:r>
              <a:rPr lang="en-US" b="1" u="sng" dirty="0"/>
              <a:t>your action steps along with person(s) responsible and time </a:t>
            </a:r>
            <a:r>
              <a:rPr lang="en-US" b="1" u="sng" dirty="0" smtClean="0"/>
              <a:t>line</a:t>
            </a:r>
            <a:endParaRPr lang="en-US" u="sng" dirty="0" smtClean="0"/>
          </a:p>
          <a:p>
            <a:pPr marL="0" indent="0" algn="ctr">
              <a:buNone/>
            </a:pPr>
            <a:endParaRPr lang="en-US" dirty="0" smtClean="0"/>
          </a:p>
          <a:p>
            <a:pPr marL="0" indent="0">
              <a:buNone/>
            </a:pPr>
            <a:r>
              <a:rPr lang="en-US" b="1" u="sng" dirty="0" smtClean="0"/>
              <a:t>Change</a:t>
            </a:r>
            <a:r>
              <a:rPr lang="en-US" b="1" u="sng" dirty="0"/>
              <a:t>:</a:t>
            </a:r>
            <a:r>
              <a:rPr lang="en-US" dirty="0"/>
              <a:t> The Stamford/Norwalk region will raise their STI Performance Measures (Syphilis, Gonorrhea and Chlamydia) by at least 10 percentage points. </a:t>
            </a:r>
            <a:endParaRPr lang="en-US" dirty="0" smtClean="0"/>
          </a:p>
          <a:p>
            <a:pPr marL="0" indent="0">
              <a:buNone/>
            </a:pPr>
            <a:endParaRPr lang="en-US" dirty="0"/>
          </a:p>
          <a:p>
            <a:pPr marL="0" indent="0">
              <a:buNone/>
            </a:pPr>
            <a:r>
              <a:rPr lang="en-US" b="1" u="sng" dirty="0"/>
              <a:t>Prediction:</a:t>
            </a:r>
            <a:r>
              <a:rPr lang="en-US" dirty="0"/>
              <a:t> When they reach 90 percent or above they will switch focus to other STI’s or Performance Measures that are subpar.  </a:t>
            </a:r>
            <a:endParaRPr lang="en-US" dirty="0" smtClean="0"/>
          </a:p>
          <a:p>
            <a:pPr marL="0" indent="0">
              <a:buNone/>
            </a:pPr>
            <a:endParaRPr lang="en-US" dirty="0"/>
          </a:p>
          <a:p>
            <a:pPr marL="0" indent="0">
              <a:buNone/>
            </a:pPr>
            <a:r>
              <a:rPr lang="en-US" b="1" u="sng" dirty="0"/>
              <a:t>Who:</a:t>
            </a:r>
            <a:r>
              <a:rPr lang="en-US" u="sng" dirty="0"/>
              <a:t> </a:t>
            </a:r>
            <a:r>
              <a:rPr lang="en-US" dirty="0"/>
              <a:t>All contracted agencies will participate in the PDSA (Stamford CARES, MFAP, CT Counseling, FCA, Liberations, NCHC, Stamford Hospital) </a:t>
            </a:r>
            <a:endParaRPr lang="en-US" dirty="0" smtClean="0"/>
          </a:p>
          <a:p>
            <a:pPr marL="0" indent="0">
              <a:buNone/>
            </a:pPr>
            <a:endParaRPr lang="en-US" dirty="0"/>
          </a:p>
          <a:p>
            <a:pPr marL="0" indent="0">
              <a:buNone/>
            </a:pPr>
            <a:r>
              <a:rPr lang="en-US" b="1" u="sng" dirty="0"/>
              <a:t>Time:</a:t>
            </a:r>
            <a:r>
              <a:rPr lang="en-US" dirty="0"/>
              <a:t> January 1, 2017 – January 1, </a:t>
            </a:r>
            <a:r>
              <a:rPr lang="en-US" dirty="0" smtClean="0"/>
              <a:t>2018</a:t>
            </a:r>
          </a:p>
          <a:p>
            <a:pPr marL="0" indent="0">
              <a:buNone/>
            </a:pPr>
            <a:endParaRPr lang="en-US" dirty="0"/>
          </a:p>
          <a:p>
            <a:pPr marL="0" indent="0">
              <a:buNone/>
            </a:pPr>
            <a:r>
              <a:rPr lang="en-US" b="1" u="sng" dirty="0"/>
              <a:t>Resources:</a:t>
            </a:r>
            <a:r>
              <a:rPr lang="en-US" dirty="0"/>
              <a:t> </a:t>
            </a:r>
            <a:r>
              <a:rPr lang="en-US" dirty="0" err="1"/>
              <a:t>CareWare</a:t>
            </a:r>
            <a:r>
              <a:rPr lang="en-US" dirty="0"/>
              <a:t>, Agency involvement and Provider involvement </a:t>
            </a:r>
          </a:p>
          <a:p>
            <a:endParaRPr lang="en-US" dirty="0"/>
          </a:p>
        </p:txBody>
      </p:sp>
    </p:spTree>
    <p:extLst>
      <p:ext uri="{BB962C8B-B14F-4D97-AF65-F5344CB8AC3E}">
        <p14:creationId xmlns:p14="http://schemas.microsoft.com/office/powerpoint/2010/main" val="119575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Cont.</a:t>
            </a:r>
            <a:endParaRPr lang="en-US" dirty="0"/>
          </a:p>
        </p:txBody>
      </p:sp>
      <p:sp>
        <p:nvSpPr>
          <p:cNvPr id="4" name="Content Placeholder 3"/>
          <p:cNvSpPr>
            <a:spLocks noGrp="1"/>
          </p:cNvSpPr>
          <p:nvPr>
            <p:ph idx="1"/>
          </p:nvPr>
        </p:nvSpPr>
        <p:spPr/>
        <p:txBody>
          <a:bodyPr>
            <a:normAutofit fontScale="47500" lnSpcReduction="20000"/>
          </a:bodyPr>
          <a:lstStyle/>
          <a:p>
            <a:pPr marL="0" indent="0">
              <a:buNone/>
            </a:pPr>
            <a:r>
              <a:rPr lang="en-US" b="1" u="sng" dirty="0"/>
              <a:t>Steps:</a:t>
            </a:r>
            <a:endParaRPr lang="en-US" dirty="0"/>
          </a:p>
          <a:p>
            <a:pPr lvl="0"/>
            <a:r>
              <a:rPr lang="en-US" dirty="0"/>
              <a:t>Run each agency baseline data on Syphilis, Gonorrhea and Chlamydia</a:t>
            </a:r>
          </a:p>
          <a:p>
            <a:pPr lvl="0"/>
            <a:r>
              <a:rPr lang="en-US" dirty="0"/>
              <a:t>Discuss STI PDSA at Stamford/Norwalk AIDS Regional Planning (SNARP) meeting</a:t>
            </a:r>
          </a:p>
          <a:p>
            <a:pPr lvl="0"/>
            <a:r>
              <a:rPr lang="en-US" dirty="0"/>
              <a:t>Present and discuss the baseline percentages with each agency</a:t>
            </a:r>
          </a:p>
          <a:p>
            <a:pPr lvl="0"/>
            <a:r>
              <a:rPr lang="en-US" dirty="0"/>
              <a:t>Disseminate information to Medical Case Managers, nurses, adherence nurses and Medical Providers so they can help reach out to clients not meeting the measure</a:t>
            </a:r>
          </a:p>
          <a:p>
            <a:pPr lvl="0"/>
            <a:r>
              <a:rPr lang="en-US" dirty="0"/>
              <a:t>Discuss list of clients not meeting the measure at Case Review so the medical providers can be aware of who needs screenings</a:t>
            </a:r>
          </a:p>
          <a:p>
            <a:pPr lvl="0"/>
            <a:r>
              <a:rPr lang="en-US" dirty="0"/>
              <a:t>Ensure that everyone is using the updated Lab Request forms that have STI’s labs included.  Medical Providers who are notorious for not following performance measures should have a HAB Provider Letter (</a:t>
            </a:r>
            <a:r>
              <a:rPr lang="en-US" dirty="0" smtClean="0"/>
              <a:t>See letter on slide 3) along </a:t>
            </a:r>
            <a:r>
              <a:rPr lang="en-US" dirty="0"/>
              <a:t>with each Lab Request</a:t>
            </a:r>
          </a:p>
          <a:p>
            <a:pPr lvl="0"/>
            <a:r>
              <a:rPr lang="en-US" dirty="0"/>
              <a:t>If a new provider is working with a client the MCM will inform them of the mandated testing for Ryan White patients  </a:t>
            </a:r>
          </a:p>
          <a:p>
            <a:pPr lvl="0"/>
            <a:r>
              <a:rPr lang="en-US" dirty="0"/>
              <a:t>Encourage and empower clients to discuss screening with their providers if they aren’t getting routinely tested</a:t>
            </a:r>
          </a:p>
          <a:p>
            <a:pPr marL="0" indent="0">
              <a:buNone/>
            </a:pPr>
            <a:endParaRPr lang="en-US" dirty="0"/>
          </a:p>
          <a:p>
            <a:pPr marL="0" indent="0">
              <a:buNone/>
            </a:pPr>
            <a:endParaRPr lang="en-US" i="1" dirty="0"/>
          </a:p>
          <a:p>
            <a:pPr marL="0" indent="0" algn="ctr">
              <a:buNone/>
            </a:pPr>
            <a:r>
              <a:rPr lang="en-US" i="1" dirty="0" smtClean="0"/>
              <a:t>All </a:t>
            </a:r>
            <a:r>
              <a:rPr lang="en-US" i="1" dirty="0"/>
              <a:t>that is needed to perform the listed steps is </a:t>
            </a:r>
            <a:r>
              <a:rPr lang="en-US" i="1" dirty="0" err="1"/>
              <a:t>CareWare</a:t>
            </a:r>
            <a:r>
              <a:rPr lang="en-US" i="1" dirty="0"/>
              <a:t> and the work of MCM’s.  This work will be implemented throughout the year</a:t>
            </a:r>
            <a:endParaRPr lang="en-US" dirty="0"/>
          </a:p>
          <a:p>
            <a:endParaRPr lang="en-US" dirty="0"/>
          </a:p>
        </p:txBody>
      </p:sp>
    </p:spTree>
    <p:extLst>
      <p:ext uri="{BB962C8B-B14F-4D97-AF65-F5344CB8AC3E}">
        <p14:creationId xmlns:p14="http://schemas.microsoft.com/office/powerpoint/2010/main" val="402714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DO</a:t>
            </a:r>
            <a:r>
              <a:rPr lang="en-US" dirty="0" smtClean="0"/>
              <a:t> </a:t>
            </a:r>
            <a:endParaRPr lang="en-US" dirty="0"/>
          </a:p>
        </p:txBody>
      </p:sp>
      <p:sp>
        <p:nvSpPr>
          <p:cNvPr id="5" name="Content Placeholder 4"/>
          <p:cNvSpPr>
            <a:spLocks noGrp="1"/>
          </p:cNvSpPr>
          <p:nvPr>
            <p:ph idx="1"/>
          </p:nvPr>
        </p:nvSpPr>
        <p:spPr>
          <a:xfrm>
            <a:off x="457200" y="1371600"/>
            <a:ext cx="8229600" cy="4525963"/>
          </a:xfrm>
        </p:spPr>
        <p:txBody>
          <a:bodyPr>
            <a:noAutofit/>
          </a:bodyPr>
          <a:lstStyle/>
          <a:p>
            <a:pPr marL="0" indent="0" algn="ctr">
              <a:buNone/>
            </a:pPr>
            <a:r>
              <a:rPr lang="en-US" sz="1600" b="1" u="sng" dirty="0"/>
              <a:t>Describe what actually happened when you ran the </a:t>
            </a:r>
            <a:r>
              <a:rPr lang="en-US" sz="1600" b="1" u="sng" dirty="0" smtClean="0"/>
              <a:t>test</a:t>
            </a:r>
            <a:endParaRPr lang="en-US" sz="1600" dirty="0"/>
          </a:p>
          <a:p>
            <a:pPr marL="0" indent="0">
              <a:buNone/>
            </a:pPr>
            <a:r>
              <a:rPr lang="en-US" sz="1600" b="1" dirty="0"/>
              <a:t> </a:t>
            </a:r>
            <a:endParaRPr lang="en-US" sz="1600" dirty="0"/>
          </a:p>
          <a:p>
            <a:r>
              <a:rPr lang="en-US" sz="1600" dirty="0" smtClean="0"/>
              <a:t>Re-run </a:t>
            </a:r>
            <a:r>
              <a:rPr lang="en-US" sz="1600" dirty="0"/>
              <a:t>a baseline report of the STI performance measures for each agency </a:t>
            </a:r>
          </a:p>
          <a:p>
            <a:endParaRPr lang="en-US" sz="1600" dirty="0"/>
          </a:p>
          <a:p>
            <a:r>
              <a:rPr lang="en-US" sz="1600" dirty="0" smtClean="0"/>
              <a:t> </a:t>
            </a:r>
            <a:r>
              <a:rPr lang="en-US" sz="1600" dirty="0"/>
              <a:t>Bring the information </a:t>
            </a:r>
            <a:r>
              <a:rPr lang="en-US" sz="1600" dirty="0" smtClean="0"/>
              <a:t>monthly to </a:t>
            </a:r>
            <a:r>
              <a:rPr lang="en-US" sz="1600" dirty="0"/>
              <a:t>SNARP </a:t>
            </a:r>
            <a:r>
              <a:rPr lang="en-US" sz="1600" dirty="0" smtClean="0"/>
              <a:t>(local consortium) so </a:t>
            </a:r>
            <a:r>
              <a:rPr lang="en-US" sz="1600" dirty="0"/>
              <a:t>each agency can review their percentages and see if they are improving.  They will also make sure each agency knows how to run their own STI reports so they can keep track on their performance</a:t>
            </a:r>
          </a:p>
          <a:p>
            <a:pPr marL="0" indent="0">
              <a:buNone/>
            </a:pPr>
            <a:endParaRPr lang="en-US" sz="1600" dirty="0"/>
          </a:p>
          <a:p>
            <a:r>
              <a:rPr lang="en-US" sz="1600" dirty="0" smtClean="0"/>
              <a:t>The </a:t>
            </a:r>
            <a:r>
              <a:rPr lang="en-US" sz="1600" dirty="0"/>
              <a:t>agencies will bring back their information to clean up their data and make sure it was accurate (closed clients, deceased clients, clients whose information is not in the system yet, etc.) </a:t>
            </a:r>
          </a:p>
          <a:p>
            <a:pPr marL="0" indent="0">
              <a:buNone/>
            </a:pPr>
            <a:endParaRPr lang="en-US" sz="1600" dirty="0"/>
          </a:p>
          <a:p>
            <a:r>
              <a:rPr lang="en-US" sz="1600" dirty="0" smtClean="0"/>
              <a:t>All </a:t>
            </a:r>
            <a:r>
              <a:rPr lang="en-US" sz="1600" dirty="0"/>
              <a:t>3 STI’s will be included in the PDSA until they increase 10% or hit 90% </a:t>
            </a:r>
          </a:p>
          <a:p>
            <a:pPr marL="0" indent="0">
              <a:buNone/>
            </a:pPr>
            <a:endParaRPr lang="en-US" sz="1600" dirty="0" smtClean="0"/>
          </a:p>
          <a:p>
            <a:pPr marL="0" indent="0">
              <a:buNone/>
            </a:pPr>
            <a:endParaRPr lang="en-US" sz="1600" dirty="0"/>
          </a:p>
          <a:p>
            <a:pPr marL="0" indent="0" algn="ctr">
              <a:buNone/>
            </a:pPr>
            <a:r>
              <a:rPr lang="en-US" sz="1600" i="1" dirty="0" smtClean="0"/>
              <a:t>A </a:t>
            </a:r>
            <a:r>
              <a:rPr lang="en-US" sz="1600" i="1" dirty="0"/>
              <a:t>STI PDSA was performed in 2014 and 2015 so all reporting issues were addressed during those cycles.</a:t>
            </a:r>
            <a:endParaRPr lang="en-US" sz="1600" dirty="0"/>
          </a:p>
        </p:txBody>
      </p:sp>
    </p:spTree>
    <p:extLst>
      <p:ext uri="{BB962C8B-B14F-4D97-AF65-F5344CB8AC3E}">
        <p14:creationId xmlns:p14="http://schemas.microsoft.com/office/powerpoint/2010/main" val="143472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STUDY</a:t>
            </a:r>
            <a:endParaRPr lang="en-US" u="sng" dirty="0"/>
          </a:p>
        </p:txBody>
      </p:sp>
      <p:sp>
        <p:nvSpPr>
          <p:cNvPr id="3" name="Content Placeholder 2"/>
          <p:cNvSpPr>
            <a:spLocks noGrp="1"/>
          </p:cNvSpPr>
          <p:nvPr>
            <p:ph idx="1"/>
          </p:nvPr>
        </p:nvSpPr>
        <p:spPr/>
        <p:txBody>
          <a:bodyPr>
            <a:normAutofit/>
          </a:bodyPr>
          <a:lstStyle/>
          <a:p>
            <a:pPr marL="0" indent="0" algn="ctr">
              <a:buNone/>
            </a:pPr>
            <a:r>
              <a:rPr lang="en-US" sz="2400" b="1" u="sng" dirty="0"/>
              <a:t>Describe the measured results and how they compared to the </a:t>
            </a:r>
            <a:r>
              <a:rPr lang="en-US" sz="2400" b="1" u="sng" dirty="0" smtClean="0"/>
              <a:t>predictions</a:t>
            </a:r>
            <a:endParaRPr lang="en-US" sz="2400" b="1" u="sng" dirty="0" smtClean="0"/>
          </a:p>
          <a:p>
            <a:pPr marL="0" indent="0" algn="ctr">
              <a:buNone/>
            </a:pPr>
            <a:endParaRPr lang="en-US" sz="2400" dirty="0"/>
          </a:p>
          <a:p>
            <a:pPr lvl="0"/>
            <a:r>
              <a:rPr lang="en-US" sz="2400" dirty="0"/>
              <a:t>Review measures periodically to track progress or lack of </a:t>
            </a:r>
          </a:p>
          <a:p>
            <a:pPr lvl="0"/>
            <a:r>
              <a:rPr lang="en-US" sz="2400" dirty="0"/>
              <a:t>See if there are any trends in providers not performing the screenings </a:t>
            </a:r>
          </a:p>
          <a:p>
            <a:pPr lvl="0"/>
            <a:r>
              <a:rPr lang="en-US" sz="2400" dirty="0"/>
              <a:t>Bring periodic reports to SNARP and Case Review to summarize and highlight any successes or failures</a:t>
            </a:r>
          </a:p>
          <a:p>
            <a:endParaRPr lang="en-US" sz="2400" dirty="0"/>
          </a:p>
        </p:txBody>
      </p:sp>
    </p:spTree>
    <p:extLst>
      <p:ext uri="{BB962C8B-B14F-4D97-AF65-F5344CB8AC3E}">
        <p14:creationId xmlns:p14="http://schemas.microsoft.com/office/powerpoint/2010/main" val="284259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ACT</a:t>
            </a:r>
            <a:endParaRPr lang="en-US" u="sng" dirty="0"/>
          </a:p>
        </p:txBody>
      </p:sp>
      <p:sp>
        <p:nvSpPr>
          <p:cNvPr id="3" name="Content Placeholder 2"/>
          <p:cNvSpPr>
            <a:spLocks noGrp="1"/>
          </p:cNvSpPr>
          <p:nvPr>
            <p:ph idx="1"/>
          </p:nvPr>
        </p:nvSpPr>
        <p:spPr/>
        <p:txBody>
          <a:bodyPr>
            <a:noAutofit/>
          </a:bodyPr>
          <a:lstStyle/>
          <a:p>
            <a:pPr marL="0" indent="0" algn="ctr">
              <a:buNone/>
            </a:pPr>
            <a:r>
              <a:rPr lang="en-US" sz="2400" b="1" u="sng" dirty="0"/>
              <a:t>Describe what modifications to the plan will be made for the next cycle from what you </a:t>
            </a:r>
            <a:r>
              <a:rPr lang="en-US" sz="2400" b="1" u="sng" dirty="0" smtClean="0"/>
              <a:t>learned</a:t>
            </a:r>
            <a:endParaRPr lang="en-US" sz="2400" b="1" u="sng" dirty="0" smtClean="0"/>
          </a:p>
          <a:p>
            <a:pPr marL="0" indent="0" algn="ctr">
              <a:buNone/>
            </a:pPr>
            <a:endParaRPr lang="en-US" sz="2400" dirty="0"/>
          </a:p>
          <a:p>
            <a:pPr lvl="0"/>
            <a:r>
              <a:rPr lang="en-US" sz="2400" dirty="0"/>
              <a:t>If clients remain on the list throughout the year and did not get screened for the 3 STI’s MCM’s will discuss the importance of screening with the client </a:t>
            </a:r>
          </a:p>
          <a:p>
            <a:pPr lvl="0"/>
            <a:r>
              <a:rPr lang="en-US" sz="2400" dirty="0"/>
              <a:t>MCM’s will call/visit the medical provider to remind them of the mandated testing </a:t>
            </a:r>
          </a:p>
          <a:p>
            <a:r>
              <a:rPr lang="en-US" sz="2400" dirty="0"/>
              <a:t>Members of SNARP will discuss and come up with new innovative ideas to motivate providers and empower clients to increase screening rates </a:t>
            </a:r>
          </a:p>
        </p:txBody>
      </p:sp>
    </p:spTree>
    <p:extLst>
      <p:ext uri="{BB962C8B-B14F-4D97-AF65-F5344CB8AC3E}">
        <p14:creationId xmlns:p14="http://schemas.microsoft.com/office/powerpoint/2010/main" val="241113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430678"/>
            <a:ext cx="8229600" cy="1143000"/>
          </a:xfrm>
        </p:spPr>
        <p:txBody>
          <a:bodyPr/>
          <a:lstStyle/>
          <a:p>
            <a:r>
              <a:rPr lang="en-US" u="sng" dirty="0" smtClean="0">
                <a:solidFill>
                  <a:srgbClr val="002060"/>
                </a:solidFill>
              </a:rPr>
              <a:t>STI PDSA #1 (</a:t>
            </a:r>
            <a:r>
              <a:rPr lang="en-US" u="sng" dirty="0" smtClean="0">
                <a:solidFill>
                  <a:srgbClr val="002060"/>
                </a:solidFill>
              </a:rPr>
              <a:t>2014)</a:t>
            </a:r>
            <a:endParaRPr lang="en-US"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676400" cy="914400"/>
          </a:xfrm>
        </p:spPr>
      </p:pic>
      <p:sp>
        <p:nvSpPr>
          <p:cNvPr id="6" name="Rectangle 5"/>
          <p:cNvSpPr/>
          <p:nvPr/>
        </p:nvSpPr>
        <p:spPr>
          <a:xfrm>
            <a:off x="609600" y="1720840"/>
            <a:ext cx="8305800" cy="2739211"/>
          </a:xfrm>
          <a:prstGeom prst="rect">
            <a:avLst/>
          </a:prstGeom>
        </p:spPr>
        <p:txBody>
          <a:bodyPr wrap="square">
            <a:spAutoFit/>
          </a:bodyPr>
          <a:lstStyle/>
          <a:p>
            <a:pPr lvl="0"/>
            <a:endParaRPr lang="en-US" sz="2800" b="1" dirty="0" smtClean="0">
              <a:solidFill>
                <a:srgbClr val="002060"/>
              </a:solidFill>
            </a:endParaRPr>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dirty="0"/>
          </a:p>
        </p:txBody>
      </p:sp>
      <p:sp>
        <p:nvSpPr>
          <p:cNvPr id="1054" name="TextBox 1053"/>
          <p:cNvSpPr txBox="1"/>
          <p:nvPr/>
        </p:nvSpPr>
        <p:spPr>
          <a:xfrm>
            <a:off x="609600" y="1447800"/>
            <a:ext cx="8077200" cy="5078313"/>
          </a:xfrm>
          <a:prstGeom prst="rect">
            <a:avLst/>
          </a:prstGeom>
          <a:noFill/>
        </p:spPr>
        <p:txBody>
          <a:bodyPr wrap="square" rtlCol="0">
            <a:spAutoFit/>
          </a:bodyPr>
          <a:lstStyle/>
          <a:p>
            <a:pPr algn="ctr">
              <a:spcBef>
                <a:spcPct val="20000"/>
              </a:spcBef>
            </a:pPr>
            <a:r>
              <a:rPr lang="en-US" sz="2000" dirty="0" smtClean="0">
                <a:solidFill>
                  <a:schemeClr val="tx2">
                    <a:lumMod val="75000"/>
                  </a:schemeClr>
                </a:solidFill>
                <a:latin typeface="Century Gothic"/>
              </a:rPr>
              <a:t>A PDSA </a:t>
            </a:r>
            <a:r>
              <a:rPr lang="en-US" sz="2000" dirty="0">
                <a:solidFill>
                  <a:schemeClr val="tx2">
                    <a:lumMod val="75000"/>
                  </a:schemeClr>
                </a:solidFill>
                <a:latin typeface="Century Gothic"/>
              </a:rPr>
              <a:t>cycle was completed to address the low rates of STI </a:t>
            </a:r>
            <a:r>
              <a:rPr lang="en-US" sz="2000" dirty="0" smtClean="0">
                <a:solidFill>
                  <a:schemeClr val="tx2">
                    <a:lumMod val="75000"/>
                  </a:schemeClr>
                </a:solidFill>
                <a:latin typeface="Century Gothic"/>
              </a:rPr>
              <a:t>screening in the Stamford/Norwalk Region. The Quality Improvement Committee decided to focus on this as their next project.  The following is the result</a:t>
            </a:r>
            <a:r>
              <a:rPr lang="en-US" sz="2000" dirty="0">
                <a:solidFill>
                  <a:schemeClr val="tx2">
                    <a:lumMod val="75000"/>
                  </a:schemeClr>
                </a:solidFill>
                <a:latin typeface="Century Gothic"/>
              </a:rPr>
              <a:t>: </a:t>
            </a:r>
            <a:endParaRPr lang="en-US" sz="2000" dirty="0" smtClean="0">
              <a:solidFill>
                <a:schemeClr val="tx2">
                  <a:lumMod val="75000"/>
                </a:schemeClr>
              </a:solidFill>
              <a:latin typeface="Century Gothic"/>
            </a:endParaRPr>
          </a:p>
          <a:p>
            <a:pPr algn="ctr">
              <a:spcBef>
                <a:spcPct val="20000"/>
              </a:spcBef>
            </a:pPr>
            <a:r>
              <a:rPr lang="en-US" sz="2000" u="sng" dirty="0" smtClean="0">
                <a:solidFill>
                  <a:schemeClr val="tx2">
                    <a:lumMod val="75000"/>
                  </a:schemeClr>
                </a:solidFill>
                <a:latin typeface="Century Gothic"/>
              </a:rPr>
              <a:t>Address </a:t>
            </a:r>
            <a:r>
              <a:rPr lang="en-US" sz="2000" u="sng" dirty="0">
                <a:solidFill>
                  <a:schemeClr val="tx2">
                    <a:lumMod val="75000"/>
                  </a:schemeClr>
                </a:solidFill>
                <a:latin typeface="Century Gothic"/>
              </a:rPr>
              <a:t>the issue of low STI screening rates. </a:t>
            </a:r>
            <a:endParaRPr lang="en-US" sz="2000" b="1" u="sng" dirty="0">
              <a:solidFill>
                <a:schemeClr val="tx2">
                  <a:lumMod val="75000"/>
                </a:schemeClr>
              </a:solidFill>
              <a:latin typeface="Century Gothic"/>
            </a:endParaRPr>
          </a:p>
          <a:p>
            <a:pPr lvl="0">
              <a:spcBef>
                <a:spcPct val="20000"/>
              </a:spcBef>
            </a:pPr>
            <a:r>
              <a:rPr lang="en-US" sz="2000" b="1" u="sng" dirty="0" smtClean="0">
                <a:solidFill>
                  <a:schemeClr val="tx2">
                    <a:lumMod val="75000"/>
                  </a:schemeClr>
                </a:solidFill>
                <a:latin typeface="Century Gothic"/>
              </a:rPr>
              <a:t>Plan: </a:t>
            </a:r>
            <a:r>
              <a:rPr lang="en-US" sz="2000" dirty="0" smtClean="0">
                <a:solidFill>
                  <a:schemeClr val="tx2">
                    <a:lumMod val="75000"/>
                  </a:schemeClr>
                </a:solidFill>
                <a:latin typeface="Century Gothic"/>
              </a:rPr>
              <a:t>Run </a:t>
            </a:r>
            <a:r>
              <a:rPr lang="en-US" sz="2000" dirty="0" err="1" smtClean="0">
                <a:solidFill>
                  <a:schemeClr val="tx2">
                    <a:lumMod val="75000"/>
                  </a:schemeClr>
                </a:solidFill>
                <a:latin typeface="Century Gothic"/>
              </a:rPr>
              <a:t>CareWare</a:t>
            </a:r>
            <a:r>
              <a:rPr lang="en-US" sz="2000" dirty="0" smtClean="0">
                <a:solidFill>
                  <a:schemeClr val="tx2">
                    <a:lumMod val="75000"/>
                  </a:schemeClr>
                </a:solidFill>
                <a:latin typeface="Century Gothic"/>
              </a:rPr>
              <a:t> reports to get a baseline.</a:t>
            </a:r>
            <a:endParaRPr lang="en-US" sz="2000" b="1" u="sng" dirty="0" smtClean="0">
              <a:solidFill>
                <a:schemeClr val="tx2">
                  <a:lumMod val="75000"/>
                </a:schemeClr>
              </a:solidFill>
              <a:latin typeface="Century Gothic"/>
            </a:endParaRPr>
          </a:p>
          <a:p>
            <a:pPr lvl="0">
              <a:spcBef>
                <a:spcPct val="20000"/>
              </a:spcBef>
            </a:pPr>
            <a:r>
              <a:rPr lang="en-US" sz="2000" b="1" u="sng" dirty="0" smtClean="0">
                <a:solidFill>
                  <a:schemeClr val="tx2">
                    <a:lumMod val="75000"/>
                  </a:schemeClr>
                </a:solidFill>
                <a:latin typeface="Century Gothic"/>
              </a:rPr>
              <a:t>Do: </a:t>
            </a:r>
            <a:r>
              <a:rPr lang="en-US" sz="2000" dirty="0" smtClean="0">
                <a:solidFill>
                  <a:schemeClr val="tx2">
                    <a:lumMod val="75000"/>
                  </a:schemeClr>
                </a:solidFill>
                <a:latin typeface="Century Gothic"/>
              </a:rPr>
              <a:t>Ran reports. </a:t>
            </a:r>
          </a:p>
          <a:p>
            <a:pPr lvl="0">
              <a:spcBef>
                <a:spcPct val="20000"/>
              </a:spcBef>
            </a:pPr>
            <a:r>
              <a:rPr lang="en-US" sz="2000" b="1" u="sng" dirty="0" smtClean="0">
                <a:solidFill>
                  <a:schemeClr val="tx2">
                    <a:lumMod val="75000"/>
                  </a:schemeClr>
                </a:solidFill>
                <a:latin typeface="Century Gothic"/>
              </a:rPr>
              <a:t>Study: </a:t>
            </a:r>
            <a:r>
              <a:rPr lang="en-US" sz="2000" dirty="0" smtClean="0">
                <a:solidFill>
                  <a:schemeClr val="tx2">
                    <a:lumMod val="75000"/>
                  </a:schemeClr>
                </a:solidFill>
                <a:latin typeface="Century Gothic"/>
              </a:rPr>
              <a:t>The QI Committee reviewed the reports and identified where gaps existed </a:t>
            </a:r>
            <a:r>
              <a:rPr lang="en-US" sz="2000" dirty="0">
                <a:solidFill>
                  <a:schemeClr val="tx2">
                    <a:lumMod val="75000"/>
                  </a:schemeClr>
                </a:solidFill>
                <a:latin typeface="Century Gothic"/>
              </a:rPr>
              <a:t>in reporting </a:t>
            </a:r>
            <a:r>
              <a:rPr lang="en-US" sz="2000" dirty="0" smtClean="0">
                <a:solidFill>
                  <a:schemeClr val="tx2">
                    <a:lumMod val="75000"/>
                  </a:schemeClr>
                </a:solidFill>
                <a:latin typeface="Century Gothic"/>
              </a:rPr>
              <a:t>STI’s.  Nearly 75% of missing STI data were for patients who had a private physician.</a:t>
            </a:r>
            <a:endParaRPr lang="en-US" sz="2000" dirty="0">
              <a:solidFill>
                <a:schemeClr val="tx2">
                  <a:lumMod val="75000"/>
                </a:schemeClr>
              </a:solidFill>
              <a:latin typeface="Century Gothic"/>
            </a:endParaRPr>
          </a:p>
          <a:p>
            <a:pPr lvl="0">
              <a:spcBef>
                <a:spcPct val="20000"/>
              </a:spcBef>
            </a:pPr>
            <a:r>
              <a:rPr lang="en-US" sz="2000" b="1" u="sng" dirty="0" smtClean="0">
                <a:solidFill>
                  <a:schemeClr val="tx2">
                    <a:lumMod val="75000"/>
                  </a:schemeClr>
                </a:solidFill>
                <a:latin typeface="Century Gothic"/>
              </a:rPr>
              <a:t>Act</a:t>
            </a:r>
            <a:r>
              <a:rPr lang="en-US" sz="2000" dirty="0" smtClean="0">
                <a:solidFill>
                  <a:schemeClr val="tx2">
                    <a:lumMod val="75000"/>
                  </a:schemeClr>
                </a:solidFill>
                <a:latin typeface="Century Gothic"/>
              </a:rPr>
              <a:t>: The QI Committee decided to draft a </a:t>
            </a:r>
            <a:r>
              <a:rPr lang="en-US" sz="2000" dirty="0">
                <a:solidFill>
                  <a:schemeClr val="tx2">
                    <a:lumMod val="75000"/>
                  </a:schemeClr>
                </a:solidFill>
                <a:latin typeface="Century Gothic"/>
              </a:rPr>
              <a:t>letter to </a:t>
            </a:r>
            <a:r>
              <a:rPr lang="en-US" sz="2000" dirty="0" smtClean="0">
                <a:solidFill>
                  <a:schemeClr val="tx2">
                    <a:lumMod val="75000"/>
                  </a:schemeClr>
                </a:solidFill>
                <a:latin typeface="Century Gothic"/>
              </a:rPr>
              <a:t>private physicians highlighting </a:t>
            </a:r>
            <a:r>
              <a:rPr lang="en-US" sz="2000" dirty="0">
                <a:solidFill>
                  <a:schemeClr val="tx2">
                    <a:lumMod val="75000"/>
                  </a:schemeClr>
                </a:solidFill>
                <a:latin typeface="Century Gothic"/>
              </a:rPr>
              <a:t>the </a:t>
            </a:r>
            <a:r>
              <a:rPr lang="en-US" sz="2000" dirty="0" smtClean="0">
                <a:solidFill>
                  <a:schemeClr val="tx2">
                    <a:lumMod val="75000"/>
                  </a:schemeClr>
                </a:solidFill>
                <a:latin typeface="Century Gothic"/>
              </a:rPr>
              <a:t>required STI </a:t>
            </a:r>
            <a:r>
              <a:rPr lang="en-US" sz="2000" dirty="0">
                <a:solidFill>
                  <a:schemeClr val="tx2">
                    <a:lumMod val="75000"/>
                  </a:schemeClr>
                </a:solidFill>
                <a:latin typeface="Century Gothic"/>
              </a:rPr>
              <a:t>HAB </a:t>
            </a:r>
            <a:r>
              <a:rPr lang="en-US" sz="2000" dirty="0" smtClean="0">
                <a:solidFill>
                  <a:schemeClr val="tx2">
                    <a:lumMod val="75000"/>
                  </a:schemeClr>
                </a:solidFill>
                <a:latin typeface="Century Gothic"/>
              </a:rPr>
              <a:t>Measures. The QI committee also added </a:t>
            </a:r>
            <a:r>
              <a:rPr lang="en-US" sz="2000" dirty="0">
                <a:solidFill>
                  <a:schemeClr val="tx2">
                    <a:lumMod val="75000"/>
                  </a:schemeClr>
                </a:solidFill>
                <a:latin typeface="Century Gothic"/>
              </a:rPr>
              <a:t>Gonorrhea and Chlamydia screening to the general lab request </a:t>
            </a:r>
            <a:r>
              <a:rPr lang="en-US" sz="2000" dirty="0" smtClean="0">
                <a:solidFill>
                  <a:schemeClr val="tx2">
                    <a:lumMod val="75000"/>
                  </a:schemeClr>
                </a:solidFill>
                <a:latin typeface="Century Gothic"/>
              </a:rPr>
              <a:t>form already in use. </a:t>
            </a:r>
            <a:endParaRPr lang="en-US" sz="2000" dirty="0">
              <a:solidFill>
                <a:schemeClr val="tx2">
                  <a:lumMod val="75000"/>
                </a:schemeClr>
              </a:solidFill>
              <a:latin typeface="Century Gothic"/>
            </a:endParaRPr>
          </a:p>
          <a:p>
            <a:pPr lvl="0">
              <a:spcBef>
                <a:spcPct val="20000"/>
              </a:spcBef>
            </a:pPr>
            <a:endParaRPr lang="en-US" sz="2000" dirty="0" smtClean="0">
              <a:solidFill>
                <a:schemeClr val="tx2">
                  <a:lumMod val="75000"/>
                </a:schemeClr>
              </a:solidFill>
              <a:latin typeface="Century Gothic"/>
            </a:endParaRPr>
          </a:p>
        </p:txBody>
      </p:sp>
    </p:spTree>
    <p:extLst>
      <p:ext uri="{BB962C8B-B14F-4D97-AF65-F5344CB8AC3E}">
        <p14:creationId xmlns:p14="http://schemas.microsoft.com/office/powerpoint/2010/main" val="313436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04800"/>
            <a:ext cx="6903915"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17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smtClean="0"/>
              <a:t>STI PDSA #1 Outcome</a:t>
            </a:r>
            <a:endParaRPr lang="en-US" u="sng" dirty="0"/>
          </a:p>
        </p:txBody>
      </p:sp>
      <p:sp>
        <p:nvSpPr>
          <p:cNvPr id="3" name="Content Placeholder 2"/>
          <p:cNvSpPr>
            <a:spLocks noGrp="1"/>
          </p:cNvSpPr>
          <p:nvPr>
            <p:ph idx="1"/>
          </p:nvPr>
        </p:nvSpPr>
        <p:spPr>
          <a:xfrm>
            <a:off x="533400" y="1371600"/>
            <a:ext cx="8229600" cy="4525963"/>
          </a:xfrm>
        </p:spPr>
        <p:txBody>
          <a:bodyPr/>
          <a:lstStyle/>
          <a:p>
            <a:pPr marL="0" lvl="0" indent="0" algn="ctr">
              <a:buNone/>
            </a:pPr>
            <a:endParaRPr lang="en-US" i="1" dirty="0" smtClean="0">
              <a:solidFill>
                <a:schemeClr val="tx2">
                  <a:lumMod val="75000"/>
                </a:schemeClr>
              </a:solidFill>
              <a:latin typeface="Century Gothic"/>
            </a:endParaRPr>
          </a:p>
          <a:p>
            <a:pPr marL="0" lvl="0" indent="0" algn="ctr">
              <a:buNone/>
            </a:pPr>
            <a:endParaRPr lang="en-US" i="1" dirty="0">
              <a:solidFill>
                <a:schemeClr val="tx2">
                  <a:lumMod val="75000"/>
                </a:schemeClr>
              </a:solidFill>
              <a:latin typeface="Century Gothic"/>
            </a:endParaRPr>
          </a:p>
          <a:p>
            <a:pPr marL="0" lvl="0" indent="0" algn="ctr">
              <a:buNone/>
            </a:pPr>
            <a:r>
              <a:rPr lang="en-US" dirty="0" smtClean="0">
                <a:solidFill>
                  <a:schemeClr val="tx2">
                    <a:lumMod val="75000"/>
                  </a:schemeClr>
                </a:solidFill>
                <a:latin typeface="Century Gothic"/>
              </a:rPr>
              <a:t>Percentage </a:t>
            </a:r>
            <a:r>
              <a:rPr lang="en-US" dirty="0">
                <a:solidFill>
                  <a:schemeClr val="tx2">
                    <a:lumMod val="75000"/>
                  </a:schemeClr>
                </a:solidFill>
                <a:latin typeface="Century Gothic"/>
              </a:rPr>
              <a:t>of clients who were getting screened for STI’s went </a:t>
            </a:r>
            <a:r>
              <a:rPr lang="en-US" dirty="0" smtClean="0">
                <a:solidFill>
                  <a:schemeClr val="tx2">
                    <a:lumMod val="75000"/>
                  </a:schemeClr>
                </a:solidFill>
                <a:latin typeface="Century Gothic"/>
              </a:rPr>
              <a:t>up from 45% to 65%.</a:t>
            </a:r>
          </a:p>
          <a:p>
            <a:pPr marL="0" lvl="0" indent="0" algn="ctr">
              <a:buNone/>
            </a:pPr>
            <a:endParaRPr lang="en-US" dirty="0" smtClean="0">
              <a:solidFill>
                <a:schemeClr val="tx2">
                  <a:lumMod val="75000"/>
                </a:schemeClr>
              </a:solidFill>
              <a:latin typeface="Century Gothic"/>
            </a:endParaRPr>
          </a:p>
          <a:p>
            <a:pPr marL="0" lvl="0" indent="0" algn="ctr">
              <a:buNone/>
            </a:pPr>
            <a:r>
              <a:rPr lang="en-US" dirty="0" smtClean="0">
                <a:solidFill>
                  <a:schemeClr val="tx2">
                    <a:lumMod val="75000"/>
                  </a:schemeClr>
                </a:solidFill>
                <a:latin typeface="Century Gothic"/>
              </a:rPr>
              <a:t>Follow up was monitored biannually.</a:t>
            </a:r>
            <a:endParaRPr lang="en-US" dirty="0">
              <a:solidFill>
                <a:schemeClr val="tx2">
                  <a:lumMod val="75000"/>
                </a:schemeClr>
              </a:solidFill>
              <a:latin typeface="Century Gothic"/>
            </a:endParaRPr>
          </a:p>
          <a:p>
            <a:pPr marL="0" indent="0">
              <a:buNone/>
            </a:pP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6400" cy="914400"/>
          </a:xfrm>
          <a:prstGeom prst="rect">
            <a:avLst/>
          </a:prstGeom>
        </p:spPr>
      </p:pic>
    </p:spTree>
    <p:extLst>
      <p:ext uri="{BB962C8B-B14F-4D97-AF65-F5344CB8AC3E}">
        <p14:creationId xmlns:p14="http://schemas.microsoft.com/office/powerpoint/2010/main" val="179162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lstStyle/>
          <a:p>
            <a:r>
              <a:rPr lang="en-US" u="sng" dirty="0" smtClean="0">
                <a:solidFill>
                  <a:srgbClr val="002060"/>
                </a:solidFill>
              </a:rPr>
              <a:t>STI PDSA #2 (Rapid) (2016) _</a:t>
            </a:r>
            <a:endParaRPr lang="en-US"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676400" cy="914400"/>
          </a:xfrm>
        </p:spPr>
      </p:pic>
      <p:sp>
        <p:nvSpPr>
          <p:cNvPr id="6" name="Rectangle 5"/>
          <p:cNvSpPr/>
          <p:nvPr/>
        </p:nvSpPr>
        <p:spPr>
          <a:xfrm>
            <a:off x="609600" y="1720840"/>
            <a:ext cx="8305800" cy="2308324"/>
          </a:xfrm>
          <a:prstGeom prst="rect">
            <a:avLst/>
          </a:prstGeom>
        </p:spPr>
        <p:txBody>
          <a:bodyPr wrap="square">
            <a:spAutoFit/>
          </a:bodyPr>
          <a:lstStyle/>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dirty="0"/>
          </a:p>
        </p:txBody>
      </p:sp>
      <p:sp>
        <p:nvSpPr>
          <p:cNvPr id="3" name="TextBox 2"/>
          <p:cNvSpPr txBox="1"/>
          <p:nvPr/>
        </p:nvSpPr>
        <p:spPr>
          <a:xfrm>
            <a:off x="609600" y="1613118"/>
            <a:ext cx="8305800" cy="4832092"/>
          </a:xfrm>
          <a:prstGeom prst="rect">
            <a:avLst/>
          </a:prstGeom>
          <a:noFill/>
        </p:spPr>
        <p:txBody>
          <a:bodyPr wrap="square" rtlCol="0">
            <a:spAutoFit/>
          </a:bodyPr>
          <a:lstStyle/>
          <a:p>
            <a:pPr lvl="0">
              <a:spcBef>
                <a:spcPct val="20000"/>
              </a:spcBef>
            </a:pPr>
            <a:endParaRPr lang="en-US" sz="2000" dirty="0" smtClean="0">
              <a:solidFill>
                <a:schemeClr val="tx2">
                  <a:lumMod val="75000"/>
                </a:schemeClr>
              </a:solidFill>
              <a:latin typeface="Century Gothic"/>
            </a:endParaRPr>
          </a:p>
          <a:p>
            <a:pPr lvl="0">
              <a:spcBef>
                <a:spcPct val="20000"/>
              </a:spcBef>
            </a:pPr>
            <a:r>
              <a:rPr lang="en-US" sz="2000" dirty="0" smtClean="0">
                <a:solidFill>
                  <a:schemeClr val="tx2">
                    <a:lumMod val="75000"/>
                  </a:schemeClr>
                </a:solidFill>
                <a:latin typeface="Century Gothic"/>
              </a:rPr>
              <a:t>In response to a request made by the New Haven Ryan White office to conduct a PDSA on STI data collection, the QI Committee decided to conduct rapid cycle PDSA’s on STI data as this process was already completed in 2014. </a:t>
            </a:r>
          </a:p>
          <a:p>
            <a:pPr lvl="0">
              <a:spcBef>
                <a:spcPct val="20000"/>
              </a:spcBef>
            </a:pPr>
            <a:endParaRPr lang="en-US" sz="2000" dirty="0">
              <a:solidFill>
                <a:schemeClr val="tx2">
                  <a:lumMod val="75000"/>
                </a:schemeClr>
              </a:solidFill>
              <a:latin typeface="Century Gothic"/>
            </a:endParaRPr>
          </a:p>
          <a:p>
            <a:pPr lvl="0">
              <a:spcBef>
                <a:spcPct val="20000"/>
              </a:spcBef>
            </a:pPr>
            <a:r>
              <a:rPr lang="en-US" sz="2000" b="1" u="sng" dirty="0" smtClean="0">
                <a:solidFill>
                  <a:schemeClr val="tx2">
                    <a:lumMod val="75000"/>
                  </a:schemeClr>
                </a:solidFill>
                <a:latin typeface="Century Gothic"/>
              </a:rPr>
              <a:t>Plan: </a:t>
            </a:r>
            <a:r>
              <a:rPr lang="en-US" sz="2000" dirty="0" smtClean="0">
                <a:solidFill>
                  <a:schemeClr val="tx2">
                    <a:lumMod val="75000"/>
                  </a:schemeClr>
                </a:solidFill>
                <a:latin typeface="Century Gothic"/>
              </a:rPr>
              <a:t>Run reports in </a:t>
            </a:r>
            <a:r>
              <a:rPr lang="en-US" sz="2000" dirty="0" err="1" smtClean="0">
                <a:solidFill>
                  <a:schemeClr val="tx2">
                    <a:lumMod val="75000"/>
                  </a:schemeClr>
                </a:solidFill>
                <a:latin typeface="Century Gothic"/>
              </a:rPr>
              <a:t>CareWare</a:t>
            </a:r>
            <a:r>
              <a:rPr lang="en-US" sz="2000" dirty="0" smtClean="0">
                <a:solidFill>
                  <a:schemeClr val="tx2">
                    <a:lumMod val="75000"/>
                  </a:schemeClr>
                </a:solidFill>
                <a:latin typeface="Century Gothic"/>
              </a:rPr>
              <a:t> to get a baseline report (updated report from last run).  </a:t>
            </a:r>
            <a:endParaRPr lang="en-US" sz="2000" dirty="0">
              <a:solidFill>
                <a:schemeClr val="tx2">
                  <a:lumMod val="75000"/>
                </a:schemeClr>
              </a:solidFill>
              <a:latin typeface="Century Gothic"/>
            </a:endParaRPr>
          </a:p>
          <a:p>
            <a:pPr lvl="0">
              <a:spcBef>
                <a:spcPct val="20000"/>
              </a:spcBef>
            </a:pPr>
            <a:r>
              <a:rPr lang="en-US" sz="2000" b="1" u="sng" dirty="0" smtClean="0">
                <a:solidFill>
                  <a:schemeClr val="tx2">
                    <a:lumMod val="75000"/>
                  </a:schemeClr>
                </a:solidFill>
                <a:latin typeface="Century Gothic"/>
              </a:rPr>
              <a:t>Do: </a:t>
            </a:r>
            <a:r>
              <a:rPr lang="en-US" sz="2000" dirty="0" smtClean="0">
                <a:solidFill>
                  <a:schemeClr val="tx2">
                    <a:lumMod val="75000"/>
                  </a:schemeClr>
                </a:solidFill>
                <a:latin typeface="Century Gothic"/>
              </a:rPr>
              <a:t>Ran the canned </a:t>
            </a:r>
            <a:r>
              <a:rPr lang="en-US" sz="2000" dirty="0" err="1">
                <a:solidFill>
                  <a:schemeClr val="tx2">
                    <a:lumMod val="75000"/>
                  </a:schemeClr>
                </a:solidFill>
                <a:latin typeface="Century Gothic"/>
              </a:rPr>
              <a:t>CareWare</a:t>
            </a:r>
            <a:r>
              <a:rPr lang="en-US" sz="2000" dirty="0">
                <a:solidFill>
                  <a:schemeClr val="tx2">
                    <a:lumMod val="75000"/>
                  </a:schemeClr>
                </a:solidFill>
                <a:latin typeface="Century Gothic"/>
              </a:rPr>
              <a:t> </a:t>
            </a:r>
            <a:r>
              <a:rPr lang="en-US" sz="2000" dirty="0" smtClean="0">
                <a:solidFill>
                  <a:schemeClr val="tx2">
                    <a:lumMod val="75000"/>
                  </a:schemeClr>
                </a:solidFill>
                <a:latin typeface="Century Gothic"/>
              </a:rPr>
              <a:t>report. </a:t>
            </a:r>
          </a:p>
          <a:p>
            <a:pPr lvl="0">
              <a:spcBef>
                <a:spcPct val="20000"/>
              </a:spcBef>
            </a:pPr>
            <a:r>
              <a:rPr lang="en-US" sz="2000" b="1" u="sng" dirty="0" smtClean="0">
                <a:solidFill>
                  <a:schemeClr val="tx2">
                    <a:lumMod val="75000"/>
                  </a:schemeClr>
                </a:solidFill>
                <a:latin typeface="Century Gothic"/>
              </a:rPr>
              <a:t>Study</a:t>
            </a:r>
            <a:r>
              <a:rPr lang="en-US" sz="2000" b="1" u="sng" dirty="0">
                <a:solidFill>
                  <a:schemeClr val="tx2">
                    <a:lumMod val="75000"/>
                  </a:schemeClr>
                </a:solidFill>
                <a:latin typeface="Century Gothic"/>
              </a:rPr>
              <a:t>:</a:t>
            </a:r>
            <a:r>
              <a:rPr lang="en-US" sz="2000" b="1" dirty="0">
                <a:solidFill>
                  <a:schemeClr val="tx2">
                    <a:lumMod val="75000"/>
                  </a:schemeClr>
                </a:solidFill>
                <a:latin typeface="Century Gothic"/>
              </a:rPr>
              <a:t> </a:t>
            </a:r>
            <a:r>
              <a:rPr lang="en-US" sz="2000" dirty="0" err="1" smtClean="0">
                <a:solidFill>
                  <a:schemeClr val="tx2">
                    <a:lumMod val="75000"/>
                  </a:schemeClr>
                </a:solidFill>
                <a:latin typeface="Century Gothic"/>
              </a:rPr>
              <a:t>CareWare</a:t>
            </a:r>
            <a:r>
              <a:rPr lang="en-US" sz="2000" dirty="0" smtClean="0">
                <a:solidFill>
                  <a:schemeClr val="tx2">
                    <a:lumMod val="75000"/>
                  </a:schemeClr>
                </a:solidFill>
                <a:latin typeface="Century Gothic"/>
              </a:rPr>
              <a:t> report was not accurate as there were clients showing up in report who we knew were compliant.  </a:t>
            </a:r>
            <a:endParaRPr lang="en-US" sz="2000" b="1" dirty="0" smtClean="0">
              <a:solidFill>
                <a:schemeClr val="tx2">
                  <a:lumMod val="75000"/>
                </a:schemeClr>
              </a:solidFill>
              <a:latin typeface="Century Gothic"/>
            </a:endParaRPr>
          </a:p>
          <a:p>
            <a:pPr lvl="0">
              <a:spcBef>
                <a:spcPct val="20000"/>
              </a:spcBef>
            </a:pPr>
            <a:r>
              <a:rPr lang="en-US" sz="2000" b="1" u="sng" dirty="0" smtClean="0">
                <a:solidFill>
                  <a:schemeClr val="tx2">
                    <a:lumMod val="75000"/>
                  </a:schemeClr>
                </a:solidFill>
                <a:latin typeface="Century Gothic"/>
              </a:rPr>
              <a:t>Act:</a:t>
            </a:r>
            <a:r>
              <a:rPr lang="en-US" sz="2000" dirty="0" smtClean="0">
                <a:solidFill>
                  <a:schemeClr val="tx2">
                    <a:lumMod val="75000"/>
                  </a:schemeClr>
                </a:solidFill>
                <a:latin typeface="Century Gothic"/>
              </a:rPr>
              <a:t> Worked with Arvil to create a new report that was accurately capturing the information in the system. </a:t>
            </a:r>
          </a:p>
          <a:p>
            <a:pPr lvl="0">
              <a:spcBef>
                <a:spcPct val="20000"/>
              </a:spcBef>
            </a:pPr>
            <a:endParaRPr lang="en-US" sz="2000" dirty="0" smtClean="0">
              <a:solidFill>
                <a:schemeClr val="tx2">
                  <a:lumMod val="75000"/>
                </a:schemeClr>
              </a:solidFill>
              <a:latin typeface="Century Gothic"/>
            </a:endParaRPr>
          </a:p>
        </p:txBody>
      </p:sp>
    </p:spTree>
    <p:extLst>
      <p:ext uri="{BB962C8B-B14F-4D97-AF65-F5344CB8AC3E}">
        <p14:creationId xmlns:p14="http://schemas.microsoft.com/office/powerpoint/2010/main" val="3810527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STI PDSA </a:t>
            </a:r>
            <a:r>
              <a:rPr lang="en-US" u="sng" dirty="0" smtClean="0"/>
              <a:t>#2 </a:t>
            </a:r>
            <a:r>
              <a:rPr lang="en-US" u="sng" dirty="0"/>
              <a:t>Outcome</a:t>
            </a:r>
            <a:endParaRPr lang="en-US" dirty="0"/>
          </a:p>
        </p:txBody>
      </p:sp>
      <p:sp>
        <p:nvSpPr>
          <p:cNvPr id="3" name="Content Placeholder 2"/>
          <p:cNvSpPr>
            <a:spLocks noGrp="1"/>
          </p:cNvSpPr>
          <p:nvPr>
            <p:ph idx="1"/>
          </p:nvPr>
        </p:nvSpPr>
        <p:spPr/>
        <p:txBody>
          <a:bodyPr/>
          <a:lstStyle/>
          <a:p>
            <a:pPr marL="0" lvl="0" indent="0" algn="ctr">
              <a:buNone/>
            </a:pPr>
            <a:endParaRPr lang="en-US" dirty="0" smtClean="0">
              <a:solidFill>
                <a:schemeClr val="tx2">
                  <a:lumMod val="75000"/>
                </a:schemeClr>
              </a:solidFill>
              <a:latin typeface="Century Gothic"/>
            </a:endParaRPr>
          </a:p>
          <a:p>
            <a:pPr marL="0" lvl="0" indent="0" algn="ctr">
              <a:buNone/>
            </a:pPr>
            <a:endParaRPr lang="en-US" dirty="0">
              <a:solidFill>
                <a:schemeClr val="tx2">
                  <a:lumMod val="75000"/>
                </a:schemeClr>
              </a:solidFill>
              <a:latin typeface="Century Gothic"/>
            </a:endParaRPr>
          </a:p>
          <a:p>
            <a:pPr marL="0" lvl="0" indent="0" algn="ctr">
              <a:buNone/>
            </a:pPr>
            <a:r>
              <a:rPr lang="en-US" dirty="0" smtClean="0">
                <a:solidFill>
                  <a:schemeClr val="tx2">
                    <a:lumMod val="75000"/>
                  </a:schemeClr>
                </a:solidFill>
                <a:latin typeface="Century Gothic"/>
              </a:rPr>
              <a:t>An </a:t>
            </a:r>
            <a:r>
              <a:rPr lang="en-US" dirty="0">
                <a:solidFill>
                  <a:schemeClr val="tx2">
                    <a:lumMod val="75000"/>
                  </a:schemeClr>
                </a:solidFill>
                <a:latin typeface="Century Gothic"/>
              </a:rPr>
              <a:t>accurate </a:t>
            </a:r>
            <a:r>
              <a:rPr lang="en-US" dirty="0" err="1">
                <a:solidFill>
                  <a:schemeClr val="tx2">
                    <a:lumMod val="75000"/>
                  </a:schemeClr>
                </a:solidFill>
                <a:latin typeface="Century Gothic"/>
              </a:rPr>
              <a:t>CareWare</a:t>
            </a:r>
            <a:r>
              <a:rPr lang="en-US" dirty="0">
                <a:solidFill>
                  <a:schemeClr val="tx2">
                    <a:lumMod val="75000"/>
                  </a:schemeClr>
                </a:solidFill>
                <a:latin typeface="Century Gothic"/>
              </a:rPr>
              <a:t> report was created </a:t>
            </a:r>
            <a:r>
              <a:rPr lang="en-US" dirty="0" smtClean="0">
                <a:solidFill>
                  <a:schemeClr val="tx2">
                    <a:lumMod val="75000"/>
                  </a:schemeClr>
                </a:solidFill>
                <a:latin typeface="Century Gothic"/>
              </a:rPr>
              <a:t>and can now generate correct information </a:t>
            </a:r>
            <a:endParaRPr lang="en-US" dirty="0">
              <a:solidFill>
                <a:schemeClr val="tx2">
                  <a:lumMod val="75000"/>
                </a:schemeClr>
              </a:solidFill>
              <a:latin typeface="Century Gothic"/>
            </a:endParaRPr>
          </a:p>
          <a:p>
            <a:endParaRPr lang="en-US" dirty="0"/>
          </a:p>
        </p:txBody>
      </p:sp>
    </p:spTree>
    <p:extLst>
      <p:ext uri="{BB962C8B-B14F-4D97-AF65-F5344CB8AC3E}">
        <p14:creationId xmlns:p14="http://schemas.microsoft.com/office/powerpoint/2010/main" val="15388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274"/>
            <a:ext cx="8229600" cy="1143000"/>
          </a:xfrm>
        </p:spPr>
        <p:txBody>
          <a:bodyPr/>
          <a:lstStyle/>
          <a:p>
            <a:r>
              <a:rPr lang="en-US" u="sng" dirty="0" smtClean="0"/>
              <a:t>STI PDSA Cycle #3 (2016)</a:t>
            </a:r>
            <a:endParaRPr lang="en-US" u="sng" dirty="0"/>
          </a:p>
        </p:txBody>
      </p:sp>
      <p:sp>
        <p:nvSpPr>
          <p:cNvPr id="3" name="Content Placeholder 2"/>
          <p:cNvSpPr>
            <a:spLocks noGrp="1"/>
          </p:cNvSpPr>
          <p:nvPr>
            <p:ph idx="1"/>
          </p:nvPr>
        </p:nvSpPr>
        <p:spPr>
          <a:xfrm>
            <a:off x="457200" y="1981200"/>
            <a:ext cx="8229600" cy="4525963"/>
          </a:xfrm>
        </p:spPr>
        <p:txBody>
          <a:bodyPr/>
          <a:lstStyle/>
          <a:p>
            <a:pPr marL="0" lvl="0" indent="0">
              <a:buNone/>
            </a:pPr>
            <a:endParaRPr lang="en-US" sz="2000" dirty="0" smtClean="0">
              <a:solidFill>
                <a:schemeClr val="tx2">
                  <a:lumMod val="75000"/>
                </a:schemeClr>
              </a:solidFill>
              <a:latin typeface="Century Gothic"/>
            </a:endParaRPr>
          </a:p>
          <a:p>
            <a:pPr marL="0" lvl="0" indent="0">
              <a:buNone/>
            </a:pPr>
            <a:r>
              <a:rPr lang="en-US" sz="2000" b="1" u="sng" dirty="0" smtClean="0">
                <a:solidFill>
                  <a:schemeClr val="tx2">
                    <a:lumMod val="75000"/>
                  </a:schemeClr>
                </a:solidFill>
                <a:latin typeface="Century Gothic"/>
              </a:rPr>
              <a:t>Plan:</a:t>
            </a:r>
            <a:r>
              <a:rPr lang="en-US" sz="2000" dirty="0" smtClean="0">
                <a:solidFill>
                  <a:schemeClr val="tx2">
                    <a:lumMod val="75000"/>
                  </a:schemeClr>
                </a:solidFill>
                <a:latin typeface="Century Gothic"/>
              </a:rPr>
              <a:t> Run clean data to develop list of clients who were out of compliance with STI standard. </a:t>
            </a:r>
            <a:endParaRPr lang="en-US" sz="2000" b="1" u="sng" dirty="0">
              <a:solidFill>
                <a:schemeClr val="tx2">
                  <a:lumMod val="75000"/>
                </a:schemeClr>
              </a:solidFill>
              <a:latin typeface="Century Gothic"/>
            </a:endParaRPr>
          </a:p>
          <a:p>
            <a:pPr marL="0" lvl="0" indent="0">
              <a:buNone/>
            </a:pPr>
            <a:r>
              <a:rPr lang="en-US" sz="2000" b="1" u="sng" dirty="0" smtClean="0">
                <a:solidFill>
                  <a:schemeClr val="tx2">
                    <a:lumMod val="75000"/>
                  </a:schemeClr>
                </a:solidFill>
                <a:latin typeface="Century Gothic"/>
              </a:rPr>
              <a:t>Do:</a:t>
            </a:r>
            <a:r>
              <a:rPr lang="en-US" sz="2000" dirty="0" smtClean="0">
                <a:solidFill>
                  <a:schemeClr val="tx2">
                    <a:lumMod val="75000"/>
                  </a:schemeClr>
                </a:solidFill>
                <a:latin typeface="Century Gothic"/>
              </a:rPr>
              <a:t> Ran </a:t>
            </a:r>
            <a:r>
              <a:rPr lang="en-US" sz="2000" dirty="0">
                <a:solidFill>
                  <a:schemeClr val="tx2">
                    <a:lumMod val="75000"/>
                  </a:schemeClr>
                </a:solidFill>
                <a:latin typeface="Century Gothic"/>
              </a:rPr>
              <a:t>the </a:t>
            </a:r>
            <a:r>
              <a:rPr lang="en-US" sz="2000" dirty="0" smtClean="0">
                <a:solidFill>
                  <a:schemeClr val="tx2">
                    <a:lumMod val="75000"/>
                  </a:schemeClr>
                </a:solidFill>
                <a:latin typeface="Century Gothic"/>
              </a:rPr>
              <a:t>STI reports. </a:t>
            </a:r>
            <a:endParaRPr lang="en-US" sz="2000" dirty="0">
              <a:solidFill>
                <a:schemeClr val="tx2">
                  <a:lumMod val="75000"/>
                </a:schemeClr>
              </a:solidFill>
              <a:latin typeface="Century Gothic"/>
            </a:endParaRPr>
          </a:p>
          <a:p>
            <a:pPr marL="0" lvl="0" indent="0">
              <a:buNone/>
            </a:pPr>
            <a:r>
              <a:rPr lang="en-US" sz="2000" b="1" u="sng" dirty="0" smtClean="0">
                <a:solidFill>
                  <a:schemeClr val="tx2">
                    <a:lumMod val="75000"/>
                  </a:schemeClr>
                </a:solidFill>
                <a:latin typeface="Century Gothic"/>
              </a:rPr>
              <a:t>Study</a:t>
            </a:r>
            <a:r>
              <a:rPr lang="en-US" sz="2000" b="1" i="1" u="sng" dirty="0" smtClean="0">
                <a:solidFill>
                  <a:schemeClr val="tx2">
                    <a:lumMod val="75000"/>
                  </a:schemeClr>
                </a:solidFill>
                <a:latin typeface="Century Gothic"/>
              </a:rPr>
              <a:t>:</a:t>
            </a:r>
            <a:r>
              <a:rPr lang="en-US" sz="2000" b="1" i="1" dirty="0" smtClean="0">
                <a:solidFill>
                  <a:schemeClr val="tx2">
                    <a:lumMod val="75000"/>
                  </a:schemeClr>
                </a:solidFill>
                <a:latin typeface="Century Gothic"/>
              </a:rPr>
              <a:t> </a:t>
            </a:r>
            <a:r>
              <a:rPr lang="en-US" sz="2000" dirty="0" smtClean="0">
                <a:solidFill>
                  <a:schemeClr val="tx2">
                    <a:lumMod val="75000"/>
                  </a:schemeClr>
                </a:solidFill>
                <a:latin typeface="Century Gothic"/>
              </a:rPr>
              <a:t>Reviewed </a:t>
            </a:r>
            <a:r>
              <a:rPr lang="en-US" sz="2000" dirty="0">
                <a:solidFill>
                  <a:schemeClr val="tx2">
                    <a:lumMod val="75000"/>
                  </a:schemeClr>
                </a:solidFill>
                <a:latin typeface="Century Gothic"/>
              </a:rPr>
              <a:t>the names </a:t>
            </a:r>
            <a:r>
              <a:rPr lang="en-US" sz="2000" dirty="0" smtClean="0">
                <a:solidFill>
                  <a:schemeClr val="tx2">
                    <a:lumMod val="75000"/>
                  </a:schemeClr>
                </a:solidFill>
                <a:latin typeface="Century Gothic"/>
              </a:rPr>
              <a:t>to </a:t>
            </a:r>
            <a:r>
              <a:rPr lang="en-US" sz="2000" dirty="0">
                <a:solidFill>
                  <a:schemeClr val="tx2">
                    <a:lumMod val="75000"/>
                  </a:schemeClr>
                </a:solidFill>
                <a:latin typeface="Century Gothic"/>
              </a:rPr>
              <a:t>make sure the data entry and reporting was up to </a:t>
            </a:r>
            <a:r>
              <a:rPr lang="en-US" sz="2000" dirty="0" smtClean="0">
                <a:solidFill>
                  <a:schemeClr val="tx2">
                    <a:lumMod val="75000"/>
                  </a:schemeClr>
                </a:solidFill>
                <a:latin typeface="Century Gothic"/>
              </a:rPr>
              <a:t>date. Developed an accurate list of clients not meeting measure. </a:t>
            </a:r>
          </a:p>
          <a:p>
            <a:pPr marL="0" lvl="0" indent="0">
              <a:buNone/>
            </a:pPr>
            <a:r>
              <a:rPr lang="en-US" sz="2000" b="1" u="sng" dirty="0" smtClean="0">
                <a:solidFill>
                  <a:schemeClr val="tx2">
                    <a:lumMod val="75000"/>
                  </a:schemeClr>
                </a:solidFill>
                <a:latin typeface="Century Gothic"/>
              </a:rPr>
              <a:t>Act:</a:t>
            </a:r>
            <a:r>
              <a:rPr lang="en-US" sz="2000" dirty="0" smtClean="0">
                <a:solidFill>
                  <a:schemeClr val="tx2">
                    <a:lumMod val="75000"/>
                  </a:schemeClr>
                </a:solidFill>
                <a:latin typeface="Century Gothic"/>
              </a:rPr>
              <a:t> Circulated </a:t>
            </a:r>
            <a:r>
              <a:rPr lang="en-US" sz="2000" dirty="0">
                <a:solidFill>
                  <a:schemeClr val="tx2">
                    <a:lumMod val="75000"/>
                  </a:schemeClr>
                </a:solidFill>
                <a:latin typeface="Century Gothic"/>
              </a:rPr>
              <a:t>the list of clients not meeting the </a:t>
            </a:r>
            <a:r>
              <a:rPr lang="en-US" sz="2000" dirty="0" smtClean="0">
                <a:solidFill>
                  <a:schemeClr val="tx2">
                    <a:lumMod val="75000"/>
                  </a:schemeClr>
                </a:solidFill>
                <a:latin typeface="Century Gothic"/>
              </a:rPr>
              <a:t>measures </a:t>
            </a:r>
            <a:r>
              <a:rPr lang="en-US" sz="2000" dirty="0">
                <a:solidFill>
                  <a:schemeClr val="tx2">
                    <a:lumMod val="75000"/>
                  </a:schemeClr>
                </a:solidFill>
                <a:latin typeface="Century Gothic"/>
              </a:rPr>
              <a:t>to the medical provider, clinic nurse, MCM, Adherence Nurse, and other community providers that can help </a:t>
            </a:r>
            <a:r>
              <a:rPr lang="en-US" sz="2000" dirty="0" smtClean="0">
                <a:solidFill>
                  <a:schemeClr val="tx2">
                    <a:lumMod val="75000"/>
                  </a:schemeClr>
                </a:solidFill>
                <a:latin typeface="Century Gothic"/>
              </a:rPr>
              <a:t>getting clients up do date with labs and screenings.  </a:t>
            </a:r>
            <a:endParaRPr lang="en-US" sz="2000" dirty="0">
              <a:solidFill>
                <a:schemeClr val="tx2">
                  <a:lumMod val="75000"/>
                </a:schemeClr>
              </a:solidFill>
              <a:latin typeface="Century Gothic"/>
            </a:endParaRPr>
          </a:p>
          <a:p>
            <a:pPr marL="0" indent="0">
              <a:buNone/>
            </a:pP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6400" cy="914400"/>
          </a:xfrm>
          <a:prstGeom prst="rect">
            <a:avLst/>
          </a:prstGeom>
        </p:spPr>
      </p:pic>
    </p:spTree>
    <p:extLst>
      <p:ext uri="{BB962C8B-B14F-4D97-AF65-F5344CB8AC3E}">
        <p14:creationId xmlns:p14="http://schemas.microsoft.com/office/powerpoint/2010/main" val="77915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u="sng" dirty="0" smtClean="0"/>
              <a:t>PDSA Cycle #3 Outcome</a:t>
            </a:r>
            <a:endParaRPr lang="en-US" u="sng"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pPr marL="0" lvl="0" indent="0" algn="ctr">
              <a:buNone/>
            </a:pPr>
            <a:endParaRPr lang="en-US" sz="2400" dirty="0" smtClean="0">
              <a:solidFill>
                <a:schemeClr val="tx2">
                  <a:lumMod val="75000"/>
                </a:schemeClr>
              </a:solidFill>
              <a:latin typeface="Century Gothic"/>
            </a:endParaRPr>
          </a:p>
          <a:p>
            <a:pPr marL="0" lvl="0" indent="0" algn="ctr">
              <a:buNone/>
            </a:pPr>
            <a:endParaRPr lang="en-US" sz="2400" dirty="0">
              <a:solidFill>
                <a:schemeClr val="tx2">
                  <a:lumMod val="75000"/>
                </a:schemeClr>
              </a:solidFill>
              <a:latin typeface="Century Gothic"/>
            </a:endParaRPr>
          </a:p>
          <a:p>
            <a:pPr marL="0" lvl="0" indent="0" algn="ctr">
              <a:buNone/>
            </a:pPr>
            <a:r>
              <a:rPr lang="en-US" sz="2400" dirty="0" smtClean="0">
                <a:solidFill>
                  <a:schemeClr val="tx2">
                    <a:lumMod val="75000"/>
                  </a:schemeClr>
                </a:solidFill>
                <a:latin typeface="Century Gothic"/>
              </a:rPr>
              <a:t>Stamford </a:t>
            </a:r>
            <a:r>
              <a:rPr lang="en-US" sz="2400" dirty="0">
                <a:solidFill>
                  <a:schemeClr val="tx2">
                    <a:lumMod val="75000"/>
                  </a:schemeClr>
                </a:solidFill>
                <a:latin typeface="Century Gothic"/>
              </a:rPr>
              <a:t>Hospital Gonorrhea and Chlamydia </a:t>
            </a:r>
            <a:r>
              <a:rPr lang="en-US" sz="2400" dirty="0" smtClean="0">
                <a:solidFill>
                  <a:schemeClr val="tx2">
                    <a:lumMod val="75000"/>
                  </a:schemeClr>
                </a:solidFill>
                <a:latin typeface="Century Gothic"/>
              </a:rPr>
              <a:t>Screening</a:t>
            </a:r>
          </a:p>
          <a:p>
            <a:pPr marL="0" lvl="0" indent="0" algn="ctr">
              <a:buNone/>
            </a:pPr>
            <a:endParaRPr lang="en-US" sz="2400" dirty="0">
              <a:solidFill>
                <a:schemeClr val="tx2">
                  <a:lumMod val="75000"/>
                </a:schemeClr>
              </a:solidFill>
              <a:latin typeface="Century Gothic"/>
            </a:endParaRPr>
          </a:p>
          <a:p>
            <a:pPr marL="0" lvl="0" indent="0" algn="ctr">
              <a:buNone/>
            </a:pPr>
            <a:r>
              <a:rPr lang="en-US" sz="1800" b="1" dirty="0" smtClean="0">
                <a:solidFill>
                  <a:schemeClr val="tx2">
                    <a:lumMod val="75000"/>
                  </a:schemeClr>
                </a:solidFill>
                <a:latin typeface="Century Gothic"/>
              </a:rPr>
              <a:t>Pre: % </a:t>
            </a:r>
            <a:r>
              <a:rPr lang="en-US" sz="1800" b="1" dirty="0">
                <a:solidFill>
                  <a:schemeClr val="tx2">
                    <a:lumMod val="75000"/>
                  </a:schemeClr>
                </a:solidFill>
                <a:latin typeface="Century Gothic"/>
              </a:rPr>
              <a:t>of </a:t>
            </a:r>
            <a:r>
              <a:rPr lang="en-US" sz="1800" b="1" dirty="0" smtClean="0">
                <a:solidFill>
                  <a:schemeClr val="tx2">
                    <a:lumMod val="75000"/>
                  </a:schemeClr>
                </a:solidFill>
                <a:latin typeface="Century Gothic"/>
              </a:rPr>
              <a:t>clients meeting the measure before data clean up: </a:t>
            </a:r>
            <a:r>
              <a:rPr lang="en-US" sz="1800" b="1" dirty="0">
                <a:solidFill>
                  <a:schemeClr val="tx2">
                    <a:lumMod val="75000"/>
                  </a:schemeClr>
                </a:solidFill>
                <a:latin typeface="Century Gothic"/>
              </a:rPr>
              <a:t>77</a:t>
            </a:r>
            <a:r>
              <a:rPr lang="en-US" sz="1800" b="1" dirty="0" smtClean="0">
                <a:solidFill>
                  <a:schemeClr val="tx2">
                    <a:lumMod val="75000"/>
                  </a:schemeClr>
                </a:solidFill>
                <a:latin typeface="Century Gothic"/>
              </a:rPr>
              <a:t>%</a:t>
            </a:r>
          </a:p>
          <a:p>
            <a:pPr marL="0" lvl="0" indent="0" algn="ctr">
              <a:buNone/>
            </a:pPr>
            <a:r>
              <a:rPr lang="en-US" sz="1800" dirty="0" smtClean="0">
                <a:solidFill>
                  <a:schemeClr val="tx2">
                    <a:lumMod val="75000"/>
                  </a:schemeClr>
                </a:solidFill>
                <a:latin typeface="Century Gothic"/>
              </a:rPr>
              <a:t>There were clients on the list who clearly should not have been (e.g. incarcerated, moved, etc.)</a:t>
            </a:r>
          </a:p>
          <a:p>
            <a:pPr marL="0" lvl="0" indent="0" algn="ctr">
              <a:buNone/>
            </a:pPr>
            <a:r>
              <a:rPr lang="en-US" sz="1800" b="1" dirty="0" smtClean="0">
                <a:solidFill>
                  <a:schemeClr val="tx2">
                    <a:lumMod val="75000"/>
                  </a:schemeClr>
                </a:solidFill>
                <a:latin typeface="Century Gothic"/>
              </a:rPr>
              <a:t>Post: % </a:t>
            </a:r>
            <a:r>
              <a:rPr lang="en-US" sz="1800" b="1" dirty="0">
                <a:solidFill>
                  <a:schemeClr val="tx2">
                    <a:lumMod val="75000"/>
                  </a:schemeClr>
                </a:solidFill>
                <a:latin typeface="Century Gothic"/>
              </a:rPr>
              <a:t>of </a:t>
            </a:r>
            <a:r>
              <a:rPr lang="en-US" sz="1800" b="1" dirty="0" smtClean="0">
                <a:solidFill>
                  <a:schemeClr val="tx2">
                    <a:lumMod val="75000"/>
                  </a:schemeClr>
                </a:solidFill>
                <a:latin typeface="Century Gothic"/>
              </a:rPr>
              <a:t>clients meeting the measure after data clean up: 86%</a:t>
            </a:r>
          </a:p>
          <a:p>
            <a:pPr marL="0" indent="0" algn="ctr">
              <a:buNone/>
            </a:pPr>
            <a:r>
              <a:rPr lang="en-US" sz="1800" dirty="0">
                <a:solidFill>
                  <a:schemeClr val="tx2">
                    <a:lumMod val="75000"/>
                  </a:schemeClr>
                </a:solidFill>
                <a:latin typeface="Century Gothic"/>
              </a:rPr>
              <a:t>Clients who fell outside the measure were shared with mutual providers to work on getting clients in compliance</a:t>
            </a:r>
            <a:r>
              <a:rPr lang="en-US" sz="1800" dirty="0" smtClean="0">
                <a:solidFill>
                  <a:schemeClr val="tx2">
                    <a:lumMod val="75000"/>
                  </a:schemeClr>
                </a:solidFill>
                <a:latin typeface="Century Gothic"/>
              </a:rPr>
              <a:t>.</a:t>
            </a:r>
          </a:p>
          <a:p>
            <a:pPr marL="0" indent="0" algn="ctr">
              <a:buNone/>
            </a:pPr>
            <a:endParaRPr lang="en-US" sz="1800" dirty="0">
              <a:solidFill>
                <a:schemeClr val="tx2">
                  <a:lumMod val="75000"/>
                </a:schemeClr>
              </a:solidFill>
              <a:latin typeface="Century Gothic"/>
            </a:endParaRPr>
          </a:p>
          <a:p>
            <a:pPr marL="0" lvl="0" indent="0" algn="ctr">
              <a:buNone/>
            </a:pPr>
            <a:r>
              <a:rPr lang="en-US" sz="1800" b="1" dirty="0" smtClean="0">
                <a:solidFill>
                  <a:schemeClr val="tx2">
                    <a:lumMod val="75000"/>
                  </a:schemeClr>
                </a:solidFill>
                <a:latin typeface="Century Gothic"/>
              </a:rPr>
              <a:t>% of clients meeting the measure after outreach efforts: </a:t>
            </a:r>
          </a:p>
          <a:p>
            <a:pPr marL="0" lvl="0" indent="0" algn="ctr">
              <a:buNone/>
            </a:pPr>
            <a:endParaRPr lang="en-US" sz="1800" b="1" dirty="0" smtClean="0">
              <a:solidFill>
                <a:schemeClr val="tx2">
                  <a:lumMod val="75000"/>
                </a:schemeClr>
              </a:solidFill>
              <a:latin typeface="Century Gothic"/>
            </a:endParaRPr>
          </a:p>
          <a:p>
            <a:pPr marL="0" lvl="0" indent="0" algn="ctr">
              <a:buNone/>
            </a:pPr>
            <a:r>
              <a:rPr lang="en-US" sz="1800" b="1" dirty="0" smtClean="0">
                <a:solidFill>
                  <a:schemeClr val="tx2">
                    <a:lumMod val="75000"/>
                  </a:schemeClr>
                </a:solidFill>
                <a:latin typeface="Century Gothic"/>
              </a:rPr>
              <a:t>Chlamydia there were 92% compliant</a:t>
            </a:r>
          </a:p>
          <a:p>
            <a:pPr marL="0" lvl="0" indent="0" algn="ctr">
              <a:buNone/>
            </a:pPr>
            <a:r>
              <a:rPr lang="en-US" sz="1800" b="1" dirty="0" smtClean="0">
                <a:solidFill>
                  <a:schemeClr val="tx2">
                    <a:lumMod val="75000"/>
                  </a:schemeClr>
                </a:solidFill>
                <a:latin typeface="Century Gothic"/>
              </a:rPr>
              <a:t>Gonorrhea there were 88% compliant</a:t>
            </a:r>
            <a:endParaRPr lang="en-US" sz="1800" b="1" dirty="0">
              <a:solidFill>
                <a:schemeClr val="tx2">
                  <a:lumMod val="75000"/>
                </a:schemeClr>
              </a:solidFill>
              <a:latin typeface="Century Gothic"/>
            </a:endParaRPr>
          </a:p>
          <a:p>
            <a:pPr marL="0" indent="0">
              <a:buNone/>
            </a:pP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6400" cy="914400"/>
          </a:xfrm>
          <a:prstGeom prst="rect">
            <a:avLst/>
          </a:prstGeom>
        </p:spPr>
      </p:pic>
    </p:spTree>
    <p:extLst>
      <p:ext uri="{BB962C8B-B14F-4D97-AF65-F5344CB8AC3E}">
        <p14:creationId xmlns:p14="http://schemas.microsoft.com/office/powerpoint/2010/main" val="103877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u="sng" dirty="0" smtClean="0"/>
              <a:t>Next Steps</a:t>
            </a:r>
            <a:endParaRPr lang="en-US" u="sng" dirty="0"/>
          </a:p>
        </p:txBody>
      </p:sp>
      <p:sp>
        <p:nvSpPr>
          <p:cNvPr id="3" name="Content Placeholder 2"/>
          <p:cNvSpPr>
            <a:spLocks noGrp="1"/>
          </p:cNvSpPr>
          <p:nvPr>
            <p:ph idx="1"/>
          </p:nvPr>
        </p:nvSpPr>
        <p:spPr>
          <a:xfrm>
            <a:off x="381000" y="1905000"/>
            <a:ext cx="8229600" cy="4525963"/>
          </a:xfrm>
        </p:spPr>
        <p:txBody>
          <a:bodyPr/>
          <a:lstStyle/>
          <a:p>
            <a:pPr marL="0" lvl="0" indent="0" algn="ctr">
              <a:buNone/>
            </a:pPr>
            <a:r>
              <a:rPr lang="en-US" sz="2000" dirty="0" smtClean="0">
                <a:solidFill>
                  <a:srgbClr val="1F497D">
                    <a:lumMod val="75000"/>
                  </a:srgbClr>
                </a:solidFill>
                <a:latin typeface="Century Gothic"/>
              </a:rPr>
              <a:t> </a:t>
            </a:r>
          </a:p>
          <a:p>
            <a:pPr marL="0" lvl="0" indent="0" algn="ctr">
              <a:buNone/>
            </a:pPr>
            <a:endParaRPr lang="en-US" sz="2000" dirty="0">
              <a:solidFill>
                <a:srgbClr val="1F497D">
                  <a:lumMod val="75000"/>
                </a:srgbClr>
              </a:solidFill>
              <a:latin typeface="Century Gothic"/>
            </a:endParaRPr>
          </a:p>
          <a:p>
            <a:pPr marL="0" lvl="0" indent="0" algn="ctr">
              <a:buNone/>
            </a:pPr>
            <a:r>
              <a:rPr lang="en-US" sz="2000" dirty="0" smtClean="0">
                <a:solidFill>
                  <a:srgbClr val="1F497D">
                    <a:lumMod val="75000"/>
                  </a:srgbClr>
                </a:solidFill>
                <a:latin typeface="Century Gothic"/>
              </a:rPr>
              <a:t>Continue to run </a:t>
            </a:r>
            <a:r>
              <a:rPr lang="en-US" sz="2000" dirty="0" err="1" smtClean="0">
                <a:solidFill>
                  <a:srgbClr val="1F497D">
                    <a:lumMod val="75000"/>
                  </a:srgbClr>
                </a:solidFill>
                <a:latin typeface="Century Gothic"/>
              </a:rPr>
              <a:t>CareWare</a:t>
            </a:r>
            <a:r>
              <a:rPr lang="en-US" sz="2000" dirty="0" smtClean="0">
                <a:solidFill>
                  <a:srgbClr val="1F497D">
                    <a:lumMod val="75000"/>
                  </a:srgbClr>
                </a:solidFill>
                <a:latin typeface="Century Gothic"/>
              </a:rPr>
              <a:t> reports every 4 months to monitor the rates of STI testing and reporting.</a:t>
            </a:r>
          </a:p>
          <a:p>
            <a:pPr marL="0" lvl="0" indent="0" algn="ctr">
              <a:buNone/>
            </a:pPr>
            <a:endParaRPr lang="en-US" dirty="0" smtClean="0"/>
          </a:p>
          <a:p>
            <a:pPr marL="0" lvl="0" indent="0" algn="ctr">
              <a:buNone/>
            </a:pPr>
            <a:r>
              <a:rPr lang="en-US" sz="2000" dirty="0" smtClean="0">
                <a:solidFill>
                  <a:srgbClr val="1F497D">
                    <a:lumMod val="75000"/>
                  </a:srgbClr>
                </a:solidFill>
                <a:latin typeface="Century Gothic"/>
              </a:rPr>
              <a:t>The reports will be reviewed and discussed at Quality Improvement meetings as well as the Quarterly Provider Meetings. </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6400" cy="914400"/>
          </a:xfrm>
          <a:prstGeom prst="rect">
            <a:avLst/>
          </a:prstGeom>
        </p:spPr>
      </p:pic>
    </p:spTree>
    <p:extLst>
      <p:ext uri="{BB962C8B-B14F-4D97-AF65-F5344CB8AC3E}">
        <p14:creationId xmlns:p14="http://schemas.microsoft.com/office/powerpoint/2010/main" val="156135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1010</Words>
  <Application>Microsoft Office PowerPoint</Application>
  <PresentationFormat>On-screen Show (4:3)</PresentationFormat>
  <Paragraphs>120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STI PDSA #1 (2014)</vt:lpstr>
      <vt:lpstr>PowerPoint Presentation</vt:lpstr>
      <vt:lpstr> STI PDSA #1 Outcome</vt:lpstr>
      <vt:lpstr>STI PDSA #2 (Rapid) (2016) _</vt:lpstr>
      <vt:lpstr>STI PDSA #2 Outcome</vt:lpstr>
      <vt:lpstr>STI PDSA Cycle #3 (2016)</vt:lpstr>
      <vt:lpstr>PDSA Cycle #3 Outcome</vt:lpstr>
      <vt:lpstr>Next Steps</vt:lpstr>
      <vt:lpstr>STI PDA 2017</vt:lpstr>
      <vt:lpstr>PowerPoint Presentation</vt:lpstr>
      <vt:lpstr>PLAN Cont.</vt:lpstr>
      <vt:lpstr>DO </vt:lpstr>
      <vt:lpstr>STUDY</vt:lpstr>
      <vt:lpstr>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Hauck</dc:creator>
  <cp:lastModifiedBy>Tierney, Lauren</cp:lastModifiedBy>
  <cp:revision>66</cp:revision>
  <dcterms:created xsi:type="dcterms:W3CDTF">2015-06-05T15:42:20Z</dcterms:created>
  <dcterms:modified xsi:type="dcterms:W3CDTF">2017-05-30T13:56:50Z</dcterms:modified>
</cp:coreProperties>
</file>