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2"/>
  </p:notesMasterIdLst>
  <p:sldIdLst>
    <p:sldId id="332" r:id="rId2"/>
    <p:sldId id="281" r:id="rId3"/>
    <p:sldId id="316" r:id="rId4"/>
    <p:sldId id="331" r:id="rId5"/>
    <p:sldId id="335" r:id="rId6"/>
    <p:sldId id="336" r:id="rId7"/>
    <p:sldId id="337" r:id="rId8"/>
    <p:sldId id="338" r:id="rId9"/>
    <p:sldId id="339" r:id="rId10"/>
    <p:sldId id="340" r:id="rId11"/>
    <p:sldId id="346" r:id="rId12"/>
    <p:sldId id="341" r:id="rId13"/>
    <p:sldId id="358" r:id="rId14"/>
    <p:sldId id="342" r:id="rId15"/>
    <p:sldId id="343" r:id="rId16"/>
    <p:sldId id="344" r:id="rId17"/>
    <p:sldId id="354" r:id="rId18"/>
    <p:sldId id="356" r:id="rId19"/>
    <p:sldId id="355" r:id="rId20"/>
    <p:sldId id="35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346AC-EC2B-455F-BBBD-8DED5FDAC60E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9B274-A1EC-4C86-A0AC-27BB70EB6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3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Infection Control Committee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3B8E-0BE0-4408-BF74-F7DFD8FAC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8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Infection Control Committee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3B8E-0BE0-4408-BF74-F7DFD8FAC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324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Infection Control Committee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3B8E-0BE0-4408-BF74-F7DFD8FAC01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2159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Infection Control Committee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3B8E-0BE0-4408-BF74-F7DFD8FAC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950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Infection Control Committee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3B8E-0BE0-4408-BF74-F7DFD8FAC01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7826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Infection Control Committee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3B8E-0BE0-4408-BF74-F7DFD8FAC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9260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Infection Control Committee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3B8E-0BE0-4408-BF74-F7DFD8FAC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1969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Infection Control Committee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3B8E-0BE0-4408-BF74-F7DFD8FAC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34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Infection Control Committee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3B8E-0BE0-4408-BF74-F7DFD8FAC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361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Infection Control Committee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3B8E-0BE0-4408-BF74-F7DFD8FAC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395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Infection Control Committee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3B8E-0BE0-4408-BF74-F7DFD8FAC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59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5/20/15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Infection Control Committee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3B8E-0BE0-4408-BF74-F7DFD8FAC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736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5/20/15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Infection Control Committee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3B8E-0BE0-4408-BF74-F7DFD8FAC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108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5/20/15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Infection Control Committee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3B8E-0BE0-4408-BF74-F7DFD8FAC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748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Infection Control Committee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3B8E-0BE0-4408-BF74-F7DFD8FAC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82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5/20/15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Infection Control Committee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A3B8E-0BE0-4408-BF74-F7DFD8FAC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38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5/20/15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Infection Control Committee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5CA3B8E-0BE0-4408-BF74-F7DFD8FAC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31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404532"/>
            <a:ext cx="7620000" cy="1646302"/>
          </a:xfrm>
        </p:spPr>
        <p:txBody>
          <a:bodyPr/>
          <a:lstStyle/>
          <a:p>
            <a:pPr algn="ctr"/>
            <a:r>
              <a:rPr lang="en-US" sz="3600" dirty="0" smtClean="0"/>
              <a:t>Community </a:t>
            </a:r>
            <a:r>
              <a:rPr lang="en-US" sz="3600" dirty="0" smtClean="0"/>
              <a:t>Health Services, Inc</a:t>
            </a:r>
            <a:r>
              <a:rPr lang="en-US" sz="3600" dirty="0" smtClean="0"/>
              <a:t>.</a:t>
            </a:r>
            <a:br>
              <a:rPr lang="en-US" sz="3600" dirty="0" smtClean="0"/>
            </a:br>
            <a:r>
              <a:rPr lang="en-US" sz="3200" dirty="0" smtClean="0">
                <a:solidFill>
                  <a:schemeClr val="tx1"/>
                </a:solidFill>
              </a:rPr>
              <a:t>Dr. Mauricio Montezuma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Nitza Agosto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/>
          <a:p>
            <a:r>
              <a:rPr lang="en-US" dirty="0" smtClean="0"/>
              <a:t>7/15/17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99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TO SHARE!!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493921"/>
            <a:ext cx="6347715" cy="860400"/>
          </a:xfrm>
        </p:spPr>
        <p:txBody>
          <a:bodyPr/>
          <a:lstStyle/>
          <a:p>
            <a:pPr algn="ctr"/>
            <a:r>
              <a:rPr lang="en-US" b="1" dirty="0" smtClean="0"/>
              <a:t>Community Health Services </a:t>
            </a:r>
          </a:p>
          <a:p>
            <a:pPr algn="ctr"/>
            <a:r>
              <a:rPr lang="en-US" b="1" dirty="0" smtClean="0"/>
              <a:t>Ryan White Team </a:t>
            </a:r>
          </a:p>
          <a:p>
            <a:pPr algn="ctr"/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8304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6347713" cy="1320800"/>
          </a:xfrm>
        </p:spPr>
        <p:txBody>
          <a:bodyPr/>
          <a:lstStyle/>
          <a:p>
            <a:r>
              <a:rPr lang="en-US" dirty="0" smtClean="0"/>
              <a:t>The Core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57121"/>
            <a:ext cx="6347714" cy="4281679"/>
          </a:xfrm>
        </p:spPr>
        <p:txBody>
          <a:bodyPr>
            <a:normAutofit fontScale="85000" lnSpcReduction="10000"/>
          </a:bodyPr>
          <a:lstStyle/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Dr. </a:t>
            </a:r>
            <a:r>
              <a:rPr lang="en-US" dirty="0" smtClean="0">
                <a:solidFill>
                  <a:srgbClr val="FF0000"/>
                </a:solidFill>
              </a:rPr>
              <a:t>Montezuma, </a:t>
            </a:r>
            <a:r>
              <a:rPr lang="en-US" dirty="0">
                <a:solidFill>
                  <a:srgbClr val="FF0000"/>
                </a:solidFill>
              </a:rPr>
              <a:t>Clinical Director, Adult Medicine </a:t>
            </a:r>
            <a:r>
              <a:rPr lang="en-US" dirty="0" smtClean="0">
                <a:solidFill>
                  <a:srgbClr val="FF0000"/>
                </a:solidFill>
              </a:rPr>
              <a:t>Department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Nitza Agosto, HIV Program Manager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Mildred Diaz, Patient Care Liaison/Medical Case Manager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Elsie king, Medication Adherence Nurse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William Morales, Medical Case Manager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Dennis Gordon, Medical Case Manager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Albert Ruperti, Medical Case Manager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Juan Hernandez, Expanded Testing Coordinator/</a:t>
            </a:r>
            <a:r>
              <a:rPr lang="en-US" dirty="0" err="1" smtClean="0">
                <a:solidFill>
                  <a:srgbClr val="FF0000"/>
                </a:solidFill>
              </a:rPr>
              <a:t>PrEP</a:t>
            </a:r>
            <a:r>
              <a:rPr lang="en-US" dirty="0" smtClean="0">
                <a:solidFill>
                  <a:srgbClr val="FF0000"/>
                </a:solidFill>
              </a:rPr>
              <a:t> Navigator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Dr. Sheikh, Infectious Disease Providers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Joan Ashman, Medical Assistant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Jazmin </a:t>
            </a:r>
            <a:r>
              <a:rPr lang="en-US" dirty="0" err="1" smtClean="0">
                <a:solidFill>
                  <a:srgbClr val="FF0000"/>
                </a:solidFill>
              </a:rPr>
              <a:t>Malave</a:t>
            </a:r>
            <a:r>
              <a:rPr lang="en-US" dirty="0" smtClean="0">
                <a:solidFill>
                  <a:srgbClr val="FF0000"/>
                </a:solidFill>
              </a:rPr>
              <a:t>, Medical Assistant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3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79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6347713" cy="88741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Plan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46816"/>
            <a:ext cx="7010400" cy="6334984"/>
          </a:xfrm>
        </p:spPr>
        <p:txBody>
          <a:bodyPr>
            <a:normAutofit/>
          </a:bodyPr>
          <a:lstStyle/>
          <a:p>
            <a:r>
              <a:rPr lang="en-US" dirty="0" smtClean="0"/>
              <a:t>Organizational Assessment for Ryan White Programs since 2008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 smtClean="0">
                <a:solidFill>
                  <a:srgbClr val="FF0000"/>
                </a:solidFill>
              </a:rPr>
              <a:t>Quality Management Infrastructure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 smtClean="0">
                <a:solidFill>
                  <a:srgbClr val="FF0000"/>
                </a:solidFill>
              </a:rPr>
              <a:t>Workforce engagement in HIV Quality improvement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 smtClean="0">
                <a:solidFill>
                  <a:srgbClr val="FF0000"/>
                </a:solidFill>
              </a:rPr>
              <a:t>Measurement, Analysis and use of data to improve program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 smtClean="0">
                <a:solidFill>
                  <a:srgbClr val="FF0000"/>
                </a:solidFill>
              </a:rPr>
              <a:t>Quality improvement  Initiatives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 smtClean="0">
                <a:solidFill>
                  <a:srgbClr val="FF0000"/>
                </a:solidFill>
              </a:rPr>
              <a:t>Consumer Involvement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 smtClean="0">
                <a:solidFill>
                  <a:srgbClr val="FF0000"/>
                </a:solidFill>
              </a:rPr>
              <a:t>Quality Program Evaluation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 smtClean="0">
                <a:solidFill>
                  <a:srgbClr val="FF0000"/>
                </a:solidFill>
              </a:rPr>
              <a:t>Achievement of outcomes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50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Continue to use this process to evaluate and guide quality Improvement activities.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sz="1600" b="1" dirty="0" smtClean="0">
                <a:solidFill>
                  <a:srgbClr val="FF0000"/>
                </a:solidFill>
              </a:rPr>
              <a:t>For 2016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Annual STI’s : Gonorrhea, Chlamydia and Syphilis</a:t>
            </a:r>
          </a:p>
          <a:p>
            <a:pPr lvl="2"/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47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629401" cy="1320800"/>
          </a:xfrm>
        </p:spPr>
        <p:txBody>
          <a:bodyPr/>
          <a:lstStyle/>
          <a:p>
            <a:r>
              <a:rPr lang="en-US" dirty="0" smtClean="0"/>
              <a:t>Plan for STD Screen Example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170432"/>
            <a:ext cx="6629401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Decided </a:t>
            </a:r>
            <a:r>
              <a:rPr lang="en-US" dirty="0"/>
              <a:t>where </a:t>
            </a:r>
            <a:r>
              <a:rPr lang="en-US" dirty="0" smtClean="0"/>
              <a:t>we wanted to </a:t>
            </a:r>
            <a:r>
              <a:rPr lang="en-US" dirty="0"/>
              <a:t>go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/>
              <a:t>Where are we now? – 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*  </a:t>
            </a:r>
            <a:r>
              <a:rPr lang="en-US" dirty="0" smtClean="0">
                <a:solidFill>
                  <a:srgbClr val="FF0000"/>
                </a:solidFill>
              </a:rPr>
              <a:t>Gonorrhea </a:t>
            </a:r>
            <a:r>
              <a:rPr lang="en-US" b="1" dirty="0" smtClean="0">
                <a:solidFill>
                  <a:srgbClr val="FF0000"/>
                </a:solidFill>
              </a:rPr>
              <a:t>72%, </a:t>
            </a:r>
            <a:r>
              <a:rPr lang="en-US" dirty="0" smtClean="0">
                <a:solidFill>
                  <a:srgbClr val="FF0000"/>
                </a:solidFill>
              </a:rPr>
              <a:t>Chlamydia </a:t>
            </a:r>
            <a:r>
              <a:rPr lang="en-US" b="1" dirty="0" smtClean="0">
                <a:solidFill>
                  <a:srgbClr val="FF0000"/>
                </a:solidFill>
              </a:rPr>
              <a:t>69%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>
                <a:solidFill>
                  <a:srgbClr val="FF0000"/>
                </a:solidFill>
              </a:rPr>
              <a:t>Syphilis </a:t>
            </a:r>
            <a:r>
              <a:rPr lang="en-US" b="1" dirty="0" smtClean="0">
                <a:solidFill>
                  <a:srgbClr val="FF0000"/>
                </a:solidFill>
              </a:rPr>
              <a:t>76% 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How good do we want to be? </a:t>
            </a:r>
            <a:endParaRPr lang="en-US" dirty="0" smtClean="0"/>
          </a:p>
          <a:p>
            <a:pPr marL="457200" lvl="1" indent="0">
              <a:buNone/>
            </a:pPr>
            <a:r>
              <a:rPr lang="en-US" b="1" dirty="0" smtClean="0"/>
              <a:t>*  </a:t>
            </a:r>
            <a:r>
              <a:rPr lang="en-US" b="1" dirty="0" smtClean="0">
                <a:solidFill>
                  <a:srgbClr val="FF0000"/>
                </a:solidFill>
              </a:rPr>
              <a:t>Goal:</a:t>
            </a:r>
            <a:r>
              <a:rPr lang="en-US" dirty="0" smtClean="0">
                <a:solidFill>
                  <a:srgbClr val="FF0000"/>
                </a:solidFill>
              </a:rPr>
              <a:t> Gonorrhea 85% Chlamydia </a:t>
            </a:r>
            <a:r>
              <a:rPr lang="en-US" b="1" dirty="0" smtClean="0">
                <a:solidFill>
                  <a:srgbClr val="FF0000"/>
                </a:solidFill>
              </a:rPr>
              <a:t>85%</a:t>
            </a:r>
            <a:r>
              <a:rPr lang="en-US" dirty="0" smtClean="0">
                <a:solidFill>
                  <a:srgbClr val="FF0000"/>
                </a:solidFill>
              </a:rPr>
              <a:t>  Syphilis </a:t>
            </a:r>
            <a:r>
              <a:rPr lang="en-US" b="1" dirty="0" smtClean="0">
                <a:solidFill>
                  <a:srgbClr val="FF0000"/>
                </a:solidFill>
              </a:rPr>
              <a:t>90%  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By when? </a:t>
            </a:r>
          </a:p>
          <a:p>
            <a:pPr marL="457200" lvl="1" indent="0">
              <a:buNone/>
            </a:pPr>
            <a:r>
              <a:rPr lang="en-US" dirty="0" smtClean="0"/>
              <a:t>*   </a:t>
            </a:r>
            <a:r>
              <a:rPr lang="en-US" dirty="0" smtClean="0">
                <a:solidFill>
                  <a:srgbClr val="FF0000"/>
                </a:solidFill>
              </a:rPr>
              <a:t>December 2016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How will we know when we are there? </a:t>
            </a:r>
            <a:r>
              <a:rPr lang="en-US" dirty="0" smtClean="0">
                <a:solidFill>
                  <a:srgbClr val="FF0000"/>
                </a:solidFill>
              </a:rPr>
              <a:t>When we have reached our goal.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What can we do to get there (improvement </a:t>
            </a:r>
            <a:r>
              <a:rPr lang="en-US" dirty="0" smtClean="0"/>
              <a:t>theory)?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Pre- order the labs for patients needing screens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Contact patients who need screens to come get their labs  drawn.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Use of daily huddles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What might be causing the problem (hypothesis</a:t>
            </a:r>
            <a:r>
              <a:rPr lang="en-US" dirty="0" smtClean="0"/>
              <a:t>)? </a:t>
            </a:r>
          </a:p>
          <a:p>
            <a:pPr marL="457200" lvl="1" indent="0">
              <a:buNone/>
            </a:pPr>
            <a:r>
              <a:rPr lang="en-US" dirty="0" smtClean="0"/>
              <a:t>*  </a:t>
            </a:r>
            <a:r>
              <a:rPr lang="en-US" dirty="0" smtClean="0">
                <a:solidFill>
                  <a:srgbClr val="FF0000"/>
                </a:solidFill>
              </a:rPr>
              <a:t>Patients not going to get their labs or labs not ordered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05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6347714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Establish the current state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</a:rPr>
              <a:t>* Gonorrhea </a:t>
            </a:r>
            <a:r>
              <a:rPr lang="en-US" b="1" dirty="0">
                <a:solidFill>
                  <a:schemeClr val="tx1"/>
                </a:solidFill>
              </a:rPr>
              <a:t>72%, </a:t>
            </a:r>
            <a:r>
              <a:rPr lang="en-US" dirty="0">
                <a:solidFill>
                  <a:schemeClr val="tx1"/>
                </a:solidFill>
              </a:rPr>
              <a:t>Chlamydia </a:t>
            </a:r>
            <a:r>
              <a:rPr lang="en-US" b="1" dirty="0">
                <a:solidFill>
                  <a:schemeClr val="tx1"/>
                </a:solidFill>
              </a:rPr>
              <a:t>69%</a:t>
            </a:r>
            <a:r>
              <a:rPr lang="en-US" dirty="0">
                <a:solidFill>
                  <a:schemeClr val="tx1"/>
                </a:solidFill>
              </a:rPr>
              <a:t>  Syphilis </a:t>
            </a:r>
            <a:r>
              <a:rPr lang="en-US" b="1" dirty="0">
                <a:solidFill>
                  <a:schemeClr val="tx1"/>
                </a:solidFill>
              </a:rPr>
              <a:t>76% 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Take action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Team will discuss patients needing screens during daily huddles for patients with Medical, Case Management or Map nurse </a:t>
            </a:r>
            <a:r>
              <a:rPr lang="en-US" dirty="0" smtClean="0">
                <a:solidFill>
                  <a:srgbClr val="FF0000"/>
                </a:solidFill>
              </a:rPr>
              <a:t>appointments.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Providers pre-ordered </a:t>
            </a:r>
            <a:r>
              <a:rPr lang="en-US" dirty="0" smtClean="0">
                <a:solidFill>
                  <a:srgbClr val="FF0000"/>
                </a:solidFill>
              </a:rPr>
              <a:t>screens. 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team continued to run reports weekly for patients needing screens.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Medical Case Managers, Patient Care Liaison  and MAP nurse contacted patients to come in to get labs drawn.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Medical Assistants reminded provider to provide patients seen with a lab requisition.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78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1449"/>
            <a:ext cx="6347713" cy="1320800"/>
          </a:xfrm>
        </p:spPr>
        <p:txBody>
          <a:bodyPr/>
          <a:lstStyle/>
          <a:p>
            <a:r>
              <a:rPr lang="en-US" dirty="0" smtClean="0"/>
              <a:t>Check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943" y="1021080"/>
            <a:ext cx="6347714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Impact on department </a:t>
            </a:r>
          </a:p>
          <a:p>
            <a:pPr lvl="1"/>
            <a:r>
              <a:rPr lang="en-US" dirty="0" smtClean="0"/>
              <a:t>Easier? Unanticipated problems?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Initial work flow changes for providers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More effort with contacting patients that do not received supportive services.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Impact on stakeholders </a:t>
            </a:r>
          </a:p>
          <a:p>
            <a:pPr marL="457200" lvl="1" indent="0">
              <a:buNone/>
            </a:pPr>
            <a:r>
              <a:rPr lang="en-US" dirty="0" smtClean="0"/>
              <a:t>*   </a:t>
            </a:r>
            <a:r>
              <a:rPr lang="en-US" dirty="0" smtClean="0">
                <a:solidFill>
                  <a:srgbClr val="FF0000"/>
                </a:solidFill>
              </a:rPr>
              <a:t>Work flow changes for providers</a:t>
            </a:r>
          </a:p>
          <a:p>
            <a:pPr marL="457200" lvl="1" indent="0">
              <a:buNone/>
            </a:pPr>
            <a:r>
              <a:rPr lang="en-US" dirty="0" smtClean="0"/>
              <a:t>*   </a:t>
            </a:r>
            <a:r>
              <a:rPr lang="en-US" dirty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btained Patient outcomes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5738" y="2830004"/>
            <a:ext cx="877900" cy="743776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864215"/>
              </p:ext>
            </p:extLst>
          </p:nvPr>
        </p:nvGraphicFramePr>
        <p:xfrm>
          <a:off x="977534" y="4267200"/>
          <a:ext cx="5512531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4822"/>
                <a:gridCol w="1126137"/>
                <a:gridCol w="895786"/>
                <a:gridCol w="8957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Measure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  Base 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Goal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Dec </a:t>
                      </a:r>
                      <a:r>
                        <a:rPr lang="en-US" baseline="0" dirty="0" smtClean="0"/>
                        <a:t> 2016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Gonorrhea Screen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Chlamydia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Syphilis Screen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04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936620"/>
            <a:ext cx="6506549" cy="3880773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The team will stay the course to maintain the gain!</a:t>
            </a:r>
          </a:p>
          <a:p>
            <a:pPr lvl="1"/>
            <a:endParaRPr lang="en-US" sz="1800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Consider the process of reviewing performance in June as a way to increase any performance measures that need another level of intervention.</a:t>
            </a:r>
          </a:p>
          <a:p>
            <a:pPr marL="914400" lvl="2" indent="0">
              <a:buNone/>
            </a:pPr>
            <a:endParaRPr lang="en-US" sz="1600" dirty="0">
              <a:solidFill>
                <a:srgbClr val="7030A0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480525"/>
            <a:ext cx="1782149" cy="1782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37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981200"/>
            <a:ext cx="595884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1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6347714" cy="4495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3600" dirty="0" smtClean="0">
              <a:sym typeface="Wingdings" panose="05000000000000000000" pitchFamily="2" charset="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496573"/>
            <a:ext cx="4419600" cy="2789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19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Plus/Delta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29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81200"/>
            <a:ext cx="7788275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0" y="76200"/>
            <a:ext cx="7086600" cy="10772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2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From Quality Assessment to Performance Improvement (QAPI!)</a:t>
            </a:r>
            <a:endParaRPr lang="en-US" sz="32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charset="0"/>
            </a:endParaRPr>
          </a:p>
        </p:txBody>
      </p:sp>
      <p:sp>
        <p:nvSpPr>
          <p:cNvPr id="5" name="Down Arrow 4"/>
          <p:cNvSpPr>
            <a:spLocks noChangeArrowheads="1"/>
          </p:cNvSpPr>
          <p:nvPr/>
        </p:nvSpPr>
        <p:spPr bwMode="auto">
          <a:xfrm>
            <a:off x="2514600" y="1676400"/>
            <a:ext cx="484188" cy="977900"/>
          </a:xfrm>
          <a:prstGeom prst="downArrow">
            <a:avLst>
              <a:gd name="adj1" fmla="val 50000"/>
              <a:gd name="adj2" fmla="val 50024"/>
            </a:avLst>
          </a:prstGeom>
          <a:solidFill>
            <a:schemeClr val="accent4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1" lang="en-US" altLang="en-US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Down Arrow 5"/>
          <p:cNvSpPr>
            <a:spLocks noChangeArrowheads="1"/>
          </p:cNvSpPr>
          <p:nvPr/>
        </p:nvSpPr>
        <p:spPr bwMode="auto">
          <a:xfrm>
            <a:off x="5943600" y="1752600"/>
            <a:ext cx="484188" cy="977900"/>
          </a:xfrm>
          <a:prstGeom prst="downArrow">
            <a:avLst>
              <a:gd name="adj1" fmla="val 50000"/>
              <a:gd name="adj2" fmla="val 50024"/>
            </a:avLst>
          </a:prstGeom>
          <a:solidFill>
            <a:schemeClr val="accent4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1" lang="en-US" altLang="en-US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72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70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3179"/>
            <a:ext cx="7696200" cy="100682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march towards excellence requires</a:t>
            </a:r>
            <a:br>
              <a:rPr lang="en-US" sz="2800" dirty="0" smtClean="0"/>
            </a:br>
            <a:r>
              <a:rPr lang="en-US" sz="2800" dirty="0" smtClean="0"/>
              <a:t>a first step...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897958"/>
            <a:ext cx="4495800" cy="2944749"/>
          </a:xfrm>
          <a:prstGeom prst="rect">
            <a:avLst/>
          </a:prstGeom>
        </p:spPr>
      </p:pic>
      <p:sp>
        <p:nvSpPr>
          <p:cNvPr id="6" name="5-Point Star 5"/>
          <p:cNvSpPr/>
          <p:nvPr/>
        </p:nvSpPr>
        <p:spPr>
          <a:xfrm>
            <a:off x="2971800" y="4854778"/>
            <a:ext cx="2527872" cy="1676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SHARE!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38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133600"/>
            <a:ext cx="8763000" cy="182658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PDCA-S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Plan, Do Check, Act, SHARE!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Turning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B050"/>
                </a:solidFill>
              </a:rPr>
              <a:t>Green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76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6347713" cy="887413"/>
          </a:xfrm>
        </p:spPr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623093"/>
            <a:ext cx="6347714" cy="5867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Name the problem/Identify the AIM</a:t>
            </a:r>
          </a:p>
          <a:p>
            <a:pPr lvl="1"/>
            <a:r>
              <a:rPr lang="en-US" dirty="0" smtClean="0"/>
              <a:t>Evidence based standards of care?</a:t>
            </a:r>
          </a:p>
          <a:p>
            <a:pPr lvl="1"/>
            <a:r>
              <a:rPr lang="en-US" dirty="0" smtClean="0"/>
              <a:t>Heard something at a conference?</a:t>
            </a:r>
          </a:p>
          <a:p>
            <a:pPr lvl="1"/>
            <a:r>
              <a:rPr lang="en-US" dirty="0" smtClean="0"/>
              <a:t>Saw something on CNBC?</a:t>
            </a:r>
          </a:p>
          <a:p>
            <a:pPr lvl="1"/>
            <a:r>
              <a:rPr lang="en-US" dirty="0" smtClean="0"/>
              <a:t>Talked to a colleague?</a:t>
            </a:r>
          </a:p>
          <a:p>
            <a:r>
              <a:rPr lang="en-US" dirty="0" smtClean="0"/>
              <a:t>Do a little research (Google U??)</a:t>
            </a:r>
          </a:p>
          <a:p>
            <a:pPr lvl="1"/>
            <a:r>
              <a:rPr lang="en-US" dirty="0" smtClean="0"/>
              <a:t>Who is doing this better?</a:t>
            </a:r>
          </a:p>
          <a:p>
            <a:pPr lvl="1"/>
            <a:r>
              <a:rPr lang="en-US" dirty="0" smtClean="0"/>
              <a:t>How?</a:t>
            </a:r>
          </a:p>
          <a:p>
            <a:pPr lvl="1"/>
            <a:r>
              <a:rPr lang="en-US" dirty="0" smtClean="0"/>
              <a:t>Can we improve?</a:t>
            </a:r>
          </a:p>
          <a:p>
            <a:r>
              <a:rPr lang="en-US" dirty="0" smtClean="0"/>
              <a:t>Decide where you want to go?</a:t>
            </a:r>
          </a:p>
          <a:p>
            <a:pPr lvl="1"/>
            <a:r>
              <a:rPr lang="en-US" dirty="0" smtClean="0"/>
              <a:t>Where are we now?</a:t>
            </a:r>
          </a:p>
          <a:p>
            <a:pPr lvl="1"/>
            <a:r>
              <a:rPr lang="en-US" dirty="0" smtClean="0"/>
              <a:t>How good do we want to be?</a:t>
            </a:r>
          </a:p>
          <a:p>
            <a:pPr lvl="1"/>
            <a:r>
              <a:rPr lang="en-US" dirty="0" smtClean="0"/>
              <a:t>By when?</a:t>
            </a:r>
          </a:p>
          <a:p>
            <a:pPr lvl="1"/>
            <a:r>
              <a:rPr lang="en-US" dirty="0" smtClean="0"/>
              <a:t>How will we know when we are there? (HOW WILL WE MEASURE??)</a:t>
            </a:r>
          </a:p>
          <a:p>
            <a:r>
              <a:rPr lang="en-US" dirty="0" smtClean="0"/>
              <a:t>What can we do to get there??</a:t>
            </a:r>
          </a:p>
          <a:p>
            <a:pPr lvl="1"/>
            <a:r>
              <a:rPr lang="en-US" dirty="0" smtClean="0"/>
              <a:t>Steal shamelessly.</a:t>
            </a:r>
          </a:p>
          <a:p>
            <a:pPr lvl="1"/>
            <a:r>
              <a:rPr lang="en-US" dirty="0" smtClean="0"/>
              <a:t>Think small bites.</a:t>
            </a:r>
          </a:p>
          <a:p>
            <a:pPr lvl="1"/>
            <a:r>
              <a:rPr lang="en-US" dirty="0" smtClean="0"/>
              <a:t>One or two small changes.  Don’t try to solve world peace!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99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6347714" cy="3880773"/>
          </a:xfrm>
        </p:spPr>
        <p:txBody>
          <a:bodyPr/>
          <a:lstStyle/>
          <a:p>
            <a:r>
              <a:rPr lang="en-US" dirty="0" smtClean="0"/>
              <a:t>Establish the current state</a:t>
            </a:r>
          </a:p>
          <a:p>
            <a:pPr lvl="1"/>
            <a:r>
              <a:rPr lang="en-US" dirty="0" smtClean="0"/>
              <a:t>Available information?</a:t>
            </a:r>
          </a:p>
          <a:p>
            <a:pPr lvl="1"/>
            <a:r>
              <a:rPr lang="en-US" dirty="0" smtClean="0"/>
              <a:t>If not, get some!</a:t>
            </a:r>
          </a:p>
          <a:p>
            <a:pPr lvl="2"/>
            <a:r>
              <a:rPr lang="en-US" dirty="0" smtClean="0"/>
              <a:t>Data collection, audits</a:t>
            </a:r>
          </a:p>
          <a:p>
            <a:r>
              <a:rPr lang="en-US" dirty="0" smtClean="0"/>
              <a:t>Test your improvement theories</a:t>
            </a:r>
          </a:p>
          <a:p>
            <a:pPr lvl="1"/>
            <a:r>
              <a:rPr lang="en-US" i="1" dirty="0" smtClean="0"/>
              <a:t>SMALL </a:t>
            </a:r>
            <a:r>
              <a:rPr lang="en-US" dirty="0" smtClean="0"/>
              <a:t>BITES!</a:t>
            </a:r>
          </a:p>
          <a:p>
            <a:pPr lvl="1"/>
            <a:r>
              <a:rPr lang="en-US" dirty="0" smtClean="0"/>
              <a:t>Measure along the way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886200"/>
            <a:ext cx="464862" cy="4377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679" y="4419600"/>
            <a:ext cx="880734" cy="745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76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6347714" cy="3880773"/>
          </a:xfrm>
        </p:spPr>
        <p:txBody>
          <a:bodyPr/>
          <a:lstStyle/>
          <a:p>
            <a:r>
              <a:rPr lang="en-US" dirty="0" smtClean="0"/>
              <a:t>Impact on department</a:t>
            </a:r>
          </a:p>
          <a:p>
            <a:pPr lvl="1"/>
            <a:r>
              <a:rPr lang="en-US" dirty="0" smtClean="0"/>
              <a:t>Easier?</a:t>
            </a:r>
          </a:p>
          <a:p>
            <a:pPr lvl="1"/>
            <a:r>
              <a:rPr lang="en-US" dirty="0" smtClean="0"/>
              <a:t>Unanticipated problems?</a:t>
            </a:r>
          </a:p>
          <a:p>
            <a:r>
              <a:rPr lang="en-US" dirty="0" smtClean="0"/>
              <a:t>Impact on stakeholders (patients, other departments??)</a:t>
            </a:r>
          </a:p>
          <a:p>
            <a:r>
              <a:rPr lang="en-US" dirty="0" smtClean="0"/>
              <a:t>What do the numbers say?</a:t>
            </a:r>
          </a:p>
          <a:p>
            <a:pPr lvl="1"/>
            <a:r>
              <a:rPr lang="en-US" dirty="0" smtClean="0"/>
              <a:t>Better?</a:t>
            </a:r>
          </a:p>
          <a:p>
            <a:pPr lvl="1"/>
            <a:r>
              <a:rPr lang="en-US" dirty="0" smtClean="0"/>
              <a:t>Worse?</a:t>
            </a:r>
          </a:p>
          <a:p>
            <a:pPr lvl="1"/>
            <a:r>
              <a:rPr lang="en-US" dirty="0" smtClean="0"/>
              <a:t>The same?</a:t>
            </a:r>
          </a:p>
        </p:txBody>
      </p:sp>
    </p:spTree>
    <p:extLst>
      <p:ext uri="{BB962C8B-B14F-4D97-AF65-F5344CB8AC3E}">
        <p14:creationId xmlns:p14="http://schemas.microsoft.com/office/powerpoint/2010/main" val="12211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6347714" cy="3880773"/>
          </a:xfrm>
        </p:spPr>
        <p:txBody>
          <a:bodyPr/>
          <a:lstStyle/>
          <a:p>
            <a:r>
              <a:rPr lang="en-US" dirty="0" smtClean="0"/>
              <a:t>If favorable, stay the course!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problems, course correct…quickly!!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522855"/>
            <a:ext cx="1782149" cy="17821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3709198"/>
            <a:ext cx="1702945" cy="1694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08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124" y="1752600"/>
            <a:ext cx="6347714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Success!</a:t>
            </a:r>
          </a:p>
          <a:p>
            <a:r>
              <a:rPr lang="en-US" sz="2400" dirty="0" smtClean="0"/>
              <a:t>But more important…</a:t>
            </a:r>
          </a:p>
          <a:p>
            <a:pPr lvl="1"/>
            <a:r>
              <a:rPr lang="en-US" sz="2400" dirty="0"/>
              <a:t>Frustrations</a:t>
            </a:r>
          </a:p>
          <a:p>
            <a:pPr lvl="1"/>
            <a:r>
              <a:rPr lang="en-US" sz="2400" dirty="0" smtClean="0"/>
              <a:t>Landmines</a:t>
            </a:r>
          </a:p>
          <a:p>
            <a:pPr lvl="1"/>
            <a:r>
              <a:rPr lang="en-US" sz="2400" dirty="0" smtClean="0"/>
              <a:t>Lessons learned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5574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3786</TotalTime>
  <Words>702</Words>
  <Application>Microsoft Office PowerPoint</Application>
  <PresentationFormat>On-screen Show (4:3)</PresentationFormat>
  <Paragraphs>147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Community Health Services, Inc. Dr. Mauricio Montezuma Nitza Agosto</vt:lpstr>
      <vt:lpstr>PowerPoint Presentation</vt:lpstr>
      <vt:lpstr>The march towards excellence requires a first step...</vt:lpstr>
      <vt:lpstr>PDCA-S  Plan, Do Check, Act, SHARE!</vt:lpstr>
      <vt:lpstr>Plan</vt:lpstr>
      <vt:lpstr>Do</vt:lpstr>
      <vt:lpstr>Check </vt:lpstr>
      <vt:lpstr>Act</vt:lpstr>
      <vt:lpstr>SHARE!!!</vt:lpstr>
      <vt:lpstr>TIME TO SHARE!!</vt:lpstr>
      <vt:lpstr>The Core Team</vt:lpstr>
      <vt:lpstr>Plan</vt:lpstr>
      <vt:lpstr>Plan for STD Screen Example  </vt:lpstr>
      <vt:lpstr>Do</vt:lpstr>
      <vt:lpstr>Check </vt:lpstr>
      <vt:lpstr>Act</vt:lpstr>
      <vt:lpstr>PowerPoint Presentation</vt:lpstr>
      <vt:lpstr>PowerPoint Presentation</vt:lpstr>
      <vt:lpstr>Plus/Delta</vt:lpstr>
      <vt:lpstr>Thank you!!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Shaping a Vision of Quality</dc:title>
  <dc:creator>Kate</dc:creator>
  <cp:lastModifiedBy>Nitza Agosto</cp:lastModifiedBy>
  <cp:revision>233</cp:revision>
  <dcterms:created xsi:type="dcterms:W3CDTF">2015-02-09T12:31:28Z</dcterms:created>
  <dcterms:modified xsi:type="dcterms:W3CDTF">2017-06-15T12:11:46Z</dcterms:modified>
</cp:coreProperties>
</file>