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698" r:id="rId2"/>
  </p:sldMasterIdLst>
  <p:notesMasterIdLst>
    <p:notesMasterId r:id="rId28"/>
  </p:notesMasterIdLst>
  <p:handoutMasterIdLst>
    <p:handoutMasterId r:id="rId29"/>
  </p:handoutMasterIdLst>
  <p:sldIdLst>
    <p:sldId id="546" r:id="rId3"/>
    <p:sldId id="554" r:id="rId4"/>
    <p:sldId id="573" r:id="rId5"/>
    <p:sldId id="574" r:id="rId6"/>
    <p:sldId id="577" r:id="rId7"/>
    <p:sldId id="550" r:id="rId8"/>
    <p:sldId id="551" r:id="rId9"/>
    <p:sldId id="584" r:id="rId10"/>
    <p:sldId id="585" r:id="rId11"/>
    <p:sldId id="586" r:id="rId12"/>
    <p:sldId id="587" r:id="rId13"/>
    <p:sldId id="592" r:id="rId14"/>
    <p:sldId id="575" r:id="rId15"/>
    <p:sldId id="588" r:id="rId16"/>
    <p:sldId id="593" r:id="rId17"/>
    <p:sldId id="590" r:id="rId18"/>
    <p:sldId id="589" r:id="rId19"/>
    <p:sldId id="591" r:id="rId20"/>
    <p:sldId id="576" r:id="rId21"/>
    <p:sldId id="578" r:id="rId22"/>
    <p:sldId id="579" r:id="rId23"/>
    <p:sldId id="580" r:id="rId24"/>
    <p:sldId id="581" r:id="rId25"/>
    <p:sldId id="582" r:id="rId26"/>
    <p:sldId id="583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 Todd" initials="PT" lastIdx="7" clrIdx="0">
    <p:extLst>
      <p:ext uri="{19B8F6BF-5375-455C-9EA6-DF929625EA0E}">
        <p15:presenceInfo xmlns:p15="http://schemas.microsoft.com/office/powerpoint/2012/main" userId="S-1-5-21-776561741-492894223-1708537768-25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333300"/>
    <a:srgbClr val="666633"/>
    <a:srgbClr val="859BA9"/>
    <a:srgbClr val="3E352E"/>
    <a:srgbClr val="E79C2D"/>
    <a:srgbClr val="DBEA4C"/>
    <a:srgbClr val="99FF66"/>
    <a:srgbClr val="00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94669" autoAdjust="0"/>
  </p:normalViewPr>
  <p:slideViewPr>
    <p:cSldViewPr>
      <p:cViewPr varScale="1">
        <p:scale>
          <a:sx n="81" d="100"/>
          <a:sy n="81" d="100"/>
        </p:scale>
        <p:origin x="13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197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29:12.703" idx="5">
    <p:pos x="10" y="10"/>
    <p:text>may want to point to what is still not 'correct' even with wood structures in terms of habitat for bugs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30:02.101" idx="6">
    <p:pos x="10" y="10"/>
    <p:text>IMO, we need to create broad branding points for using these and then have these bullets be underneath - Major Points including, but not limited to: 1) Habitat/Refugia 2) Food 3) Uses, etc - start here with this presentation which can bleed into the website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8T07:33:01.294" idx="7">
    <p:pos x="10" y="10"/>
    <p:text>IMO, again as with the earlier slide, we need to create broad branding points for these findings and then have these bullets be underneath - Major Points including, but not limited to: 1) Habitat/Refugia 2) Food/Maintenance, 3) Challenges, 4) Uses, etc - start here with this presentation which can bleed into the website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418AA4-E12E-415F-B6B1-AAA90FF58E38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CD7C35-3DFE-4249-ACA7-AEFAAAA59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41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A3CA80-8127-4152-9D4F-9200C03911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44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58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15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95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61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72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98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1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8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06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Restoration community has historically taken the</a:t>
            </a:r>
            <a:r>
              <a:rPr lang="en-US" baseline="0" dirty="0" smtClean="0"/>
              <a:t> approach of if you build it they will 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8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research that</a:t>
            </a:r>
            <a:r>
              <a:rPr lang="en-US" baseline="0" dirty="0" smtClean="0"/>
              <a:t> is available is mixed.  Some projects have shown good improvement, others not so much.  What we have done is looked through a lot of this literature, and results from our own projects, and look for approaches and techniques that will improve bug communities.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5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in previous</a:t>
            </a:r>
            <a:r>
              <a:rPr lang="en-US" baseline="0" dirty="0" smtClean="0"/>
              <a:t> decade was focused more on stability success criteria, but now more interest and requirements to monitor biology.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5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93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4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02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7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CA80-8127-4152-9D4F-9200C03911EF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7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10000" cy="223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3810000" cy="223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528D-7588-4060-815E-9A44500D6D8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841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10000" cy="223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3810000" cy="223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528D-7588-4060-815E-9A44500D6D8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3035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10000" cy="223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3810000" cy="223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528D-7588-4060-815E-9A44500D6D8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pic>
        <p:nvPicPr>
          <p:cNvPr id="8" name="Picture 7"/>
          <p:cNvPicPr/>
          <p:nvPr userDrawn="1"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024563"/>
            <a:ext cx="116713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77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10000" cy="223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3810000" cy="223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528D-7588-4060-815E-9A44500D6D8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643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353"/>
            <a:ext cx="91440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7414D9-2268-4CD0-AC82-13D9165CC605}" type="slidenum">
              <a:rPr lang="en-US">
                <a:solidFill>
                  <a:srgbClr val="80808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3771898"/>
            <a:ext cx="9144000" cy="2133600"/>
          </a:xfrm>
          <a:prstGeom prst="rect">
            <a:avLst/>
          </a:prstGeom>
          <a:solidFill>
            <a:srgbClr val="859BA9">
              <a:alpha val="82000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8F8F8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5905498"/>
            <a:ext cx="9144000" cy="685800"/>
          </a:xfrm>
          <a:prstGeom prst="rect">
            <a:avLst/>
          </a:prstGeom>
          <a:solidFill>
            <a:srgbClr val="111111">
              <a:alpha val="7568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91000"/>
            <a:ext cx="7991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" y="6591298"/>
            <a:ext cx="9144000" cy="284055"/>
          </a:xfrm>
          <a:prstGeom prst="rect">
            <a:avLst/>
          </a:prstGeom>
          <a:solidFill>
            <a:srgbClr val="859BA9">
              <a:alpha val="82000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001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9pPr>
    </p:titleStyle>
    <p:bodyStyle>
      <a:lvl1pPr marL="227013" indent="-227013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90000"/>
        <a:buFont typeface="Wingdings" pitchFamily="2" charset="2"/>
        <a:buChar char="§"/>
        <a:defRPr sz="30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FB775"/>
        </a:buClr>
        <a:buSzPct val="90000"/>
        <a:buFont typeface="Wingdings" pitchFamily="2" charset="2"/>
        <a:buChar char="§"/>
        <a:defRPr sz="2800" b="1">
          <a:solidFill>
            <a:schemeClr val="bg2"/>
          </a:solidFill>
          <a:latin typeface="+mn-lt"/>
        </a:defRPr>
      </a:lvl2pPr>
      <a:lvl3pPr marL="1146175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SzPct val="90000"/>
        <a:buFont typeface="Wingdings" pitchFamily="2" charset="2"/>
        <a:buChar char="§"/>
        <a:defRPr sz="24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90000"/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5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77724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7414D9-2268-4CD0-AC82-13D9165CC605}" type="slidenum">
              <a:rPr lang="en-US">
                <a:solidFill>
                  <a:srgbClr val="80808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5555"/>
            <a:ext cx="9149379" cy="6858000"/>
          </a:xfrm>
          <a:prstGeom prst="rect">
            <a:avLst/>
          </a:prstGeom>
          <a:solidFill>
            <a:schemeClr val="tx2">
              <a:alpha val="8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77788"/>
            <a:ext cx="9144000" cy="838200"/>
          </a:xfrm>
          <a:prstGeom prst="rect">
            <a:avLst/>
          </a:prstGeom>
          <a:solidFill>
            <a:srgbClr val="859BA9"/>
          </a:solidFill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8F8F8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5581"/>
            <a:ext cx="7991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52400" y="11111"/>
            <a:ext cx="381000" cy="6858000"/>
          </a:xfrm>
          <a:prstGeom prst="rect">
            <a:avLst/>
          </a:prstGeom>
          <a:solidFill>
            <a:srgbClr val="333300">
              <a:alpha val="4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-1" y="5905498"/>
            <a:ext cx="9149379" cy="685800"/>
          </a:xfrm>
          <a:prstGeom prst="rect">
            <a:avLst/>
          </a:prstGeom>
          <a:solidFill>
            <a:srgbClr val="111111">
              <a:alpha val="7568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44" y="5943096"/>
            <a:ext cx="660638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10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90000"/>
        <a:buFont typeface="Wingdings" pitchFamily="2" charset="2"/>
        <a:buChar char="§"/>
        <a:defRPr sz="30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FB775"/>
        </a:buClr>
        <a:buSzPct val="90000"/>
        <a:buFont typeface="Wingdings" pitchFamily="2" charset="2"/>
        <a:buChar char="§"/>
        <a:defRPr sz="2800" b="1">
          <a:solidFill>
            <a:schemeClr val="bg2"/>
          </a:solidFill>
          <a:latin typeface="+mn-lt"/>
        </a:defRPr>
      </a:lvl2pPr>
      <a:lvl3pPr marL="1146175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SzPct val="90000"/>
        <a:buFont typeface="Wingdings" pitchFamily="2" charset="2"/>
        <a:buChar char="§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90000"/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SzPct val="90000"/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0" y="38862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kern="0" dirty="0">
                <a:effectLst>
                  <a:outerShdw blurRad="38100" dist="38100" dir="2700000" algn="tl">
                    <a:schemeClr val="tx1">
                      <a:alpha val="81000"/>
                    </a:schemeClr>
                  </a:outerShdw>
                </a:effectLst>
              </a:rPr>
              <a:t>Innovative Approaches to Improve Macrobenthic Invertebrate Communities Through Stream </a:t>
            </a:r>
            <a:r>
              <a:rPr lang="en-US" sz="2800" b="1" kern="0" dirty="0" smtClean="0">
                <a:effectLst>
                  <a:outerShdw blurRad="38100" dist="38100" dir="2700000" algn="tl">
                    <a:schemeClr val="tx1">
                      <a:alpha val="81000"/>
                    </a:schemeClr>
                  </a:outerShdw>
                </a:effectLst>
              </a:rPr>
              <a:t>Restoration</a:t>
            </a:r>
          </a:p>
          <a:p>
            <a:pPr algn="ctr"/>
            <a:endParaRPr lang="en-US" sz="1600" b="1" kern="0" dirty="0">
              <a:effectLst>
                <a:outerShdw blurRad="38100" dist="38100" dir="2700000" algn="tl">
                  <a:schemeClr val="tx1">
                    <a:alpha val="81000"/>
                  </a:schemeClr>
                </a:outerShdw>
              </a:effectLst>
            </a:endParaRPr>
          </a:p>
          <a:p>
            <a:r>
              <a:rPr lang="en-US" sz="2400" b="1" kern="0" dirty="0" smtClean="0">
                <a:effectLst>
                  <a:outerShdw blurRad="38100" dist="38100" dir="2700000" algn="tl">
                    <a:schemeClr val="tx1">
                      <a:alpha val="81000"/>
                    </a:schemeClr>
                  </a:outerShdw>
                </a:effectLst>
              </a:rPr>
              <a:t>                          Pat Barber                Kevin Tweedy, PE</a:t>
            </a:r>
            <a:endParaRPr lang="en-US" sz="2400" kern="0" dirty="0" smtClean="0"/>
          </a:p>
          <a:p>
            <a:r>
              <a:rPr lang="en-US" sz="1600" i="1" kern="0" dirty="0" smtClean="0"/>
              <a:t>                                     Acer Environmental                Ecosystem Planning and Restoration</a:t>
            </a:r>
            <a:endParaRPr lang="en-US" sz="1600" i="1" kern="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6019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 b="1" i="1" kern="0" dirty="0" smtClean="0">
                <a:solidFill>
                  <a:schemeClr val="tx1"/>
                </a:solidFill>
              </a:rPr>
              <a:t>San Antonio, TX						June 2, 2016</a:t>
            </a:r>
            <a:endParaRPr lang="en-US" sz="1800" i="1" kern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03584"/>
            <a:ext cx="685800" cy="62397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091735"/>
            <a:ext cx="116713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4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Instream Structures for Stability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6096000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01980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Constructed Riffle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26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Instream Structures for Stability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68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72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4264" b="7516"/>
          <a:stretch/>
        </p:blipFill>
        <p:spPr>
          <a:xfrm>
            <a:off x="1023883" y="1046649"/>
            <a:ext cx="3167117" cy="2262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r="4822" b="7351"/>
          <a:stretch/>
        </p:blipFill>
        <p:spPr>
          <a:xfrm>
            <a:off x="1029164" y="3581400"/>
            <a:ext cx="3161836" cy="218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5266" b="6239"/>
          <a:stretch/>
        </p:blipFill>
        <p:spPr>
          <a:xfrm>
            <a:off x="5029200" y="3581400"/>
            <a:ext cx="3288904" cy="2250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r="4843" b="8247"/>
          <a:stretch/>
        </p:blipFill>
        <p:spPr>
          <a:xfrm>
            <a:off x="5029200" y="1046648"/>
            <a:ext cx="3288904" cy="2262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5173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6142273" cy="46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90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727" y="1865894"/>
            <a:ext cx="4195779" cy="3146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934" y="1864087"/>
            <a:ext cx="4181322" cy="313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5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r="908" b="18497"/>
          <a:stretch/>
        </p:blipFill>
        <p:spPr>
          <a:xfrm>
            <a:off x="685799" y="1219200"/>
            <a:ext cx="819258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50" y="1771650"/>
            <a:ext cx="441960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9150" y="177165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66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100" y="1841500"/>
            <a:ext cx="4368800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300" y="18415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20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994" y="1784865"/>
            <a:ext cx="4387252" cy="329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8800"/>
            <a:ext cx="4319047" cy="32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Enhanced Instream Structures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762000" y="2133600"/>
            <a:ext cx="8068993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Artificial and natural way to keep leaf pack and woody debris in place for extended time.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 way to move organisms from one stream to another.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 be used to enhance a struggling system.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 be refilled.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If left in a stream, the material still offers habitat for organisms.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Place for organisms to hang on in streams with flashy high flows.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 be a way to add and hold the proper type of organics in a stream.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 way to stop the peak and drop of macrobenthic organisms after a restoration effort.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113240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HabiTubes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u="sng" dirty="0">
                <a:solidFill>
                  <a:schemeClr val="bg1"/>
                </a:solidFill>
              </a:rPr>
              <a:t>For Stream Restoration 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39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Background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685800" y="1371600"/>
            <a:ext cx="8305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Macrobenthic invertebrate communities include aquatic insects, worms, mollusks, crustaceans, etc. that are important components of stream ecosystems.</a:t>
            </a:r>
          </a:p>
          <a:p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Macrobenthics are sampled to gauge the relative health of intermittent and perennial streams.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2667000"/>
            <a:ext cx="2014105" cy="1329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69957"/>
            <a:ext cx="1753849" cy="13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71862"/>
            <a:ext cx="1778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7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5581"/>
            <a:ext cx="7991475" cy="584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Enhanced Instream Structures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366" y="2391836"/>
            <a:ext cx="4199467" cy="2362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810000" cy="5142982"/>
          </a:xfrm>
        </p:spPr>
        <p:txBody>
          <a:bodyPr/>
          <a:lstStyle/>
          <a:p>
            <a:r>
              <a:rPr lang="en-US" sz="1800" dirty="0"/>
              <a:t>Recreates Leaf Pack</a:t>
            </a:r>
          </a:p>
          <a:p>
            <a:r>
              <a:rPr lang="en-US" sz="1800" dirty="0"/>
              <a:t>Recreates Woody Debris</a:t>
            </a:r>
          </a:p>
          <a:p>
            <a:r>
              <a:rPr lang="en-US" sz="1800" dirty="0"/>
              <a:t>Provides a Food Source for many MBO’s</a:t>
            </a:r>
          </a:p>
          <a:p>
            <a:r>
              <a:rPr lang="en-US" sz="1800" dirty="0"/>
              <a:t>Provides Growth Medium for MBO’s</a:t>
            </a:r>
          </a:p>
          <a:p>
            <a:r>
              <a:rPr lang="en-US" sz="1800" dirty="0"/>
              <a:t>Provides Habitat for MBO’s</a:t>
            </a:r>
          </a:p>
          <a:p>
            <a:r>
              <a:rPr lang="en-US" sz="1800" dirty="0"/>
              <a:t>Provides stable platform in flashy high flows</a:t>
            </a:r>
          </a:p>
          <a:p>
            <a:r>
              <a:rPr lang="en-US" sz="1800" dirty="0"/>
              <a:t>Provides Microhabitat for MBO’s</a:t>
            </a:r>
          </a:p>
          <a:p>
            <a:r>
              <a:rPr lang="en-US" sz="1800" dirty="0"/>
              <a:t>Provides Ecological Lift</a:t>
            </a:r>
          </a:p>
          <a:p>
            <a:r>
              <a:rPr lang="en-US" sz="1800" dirty="0"/>
              <a:t>Relocation Method for MBO’s</a:t>
            </a:r>
          </a:p>
          <a:p>
            <a:r>
              <a:rPr lang="en-US" sz="1800" dirty="0"/>
              <a:t>Natural Product</a:t>
            </a:r>
          </a:p>
          <a:p>
            <a:r>
              <a:rPr lang="en-US" sz="1800" dirty="0"/>
              <a:t>Environmentally Friendly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600" y="944444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HabiTubes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61701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5581"/>
            <a:ext cx="7991475" cy="584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Enhanced Instream Structures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3" y="959391"/>
            <a:ext cx="4147223" cy="311041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03" y="2514600"/>
            <a:ext cx="4436794" cy="3327596"/>
          </a:xfrm>
        </p:spPr>
      </p:pic>
    </p:spTree>
    <p:extLst>
      <p:ext uri="{BB962C8B-B14F-4D97-AF65-F5344CB8AC3E}">
        <p14:creationId xmlns:p14="http://schemas.microsoft.com/office/powerpoint/2010/main" val="67515460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5581"/>
            <a:ext cx="7991475" cy="584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Enhanced Instream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7772400" cy="4343400"/>
          </a:xfrm>
        </p:spPr>
        <p:txBody>
          <a:bodyPr/>
          <a:lstStyle/>
          <a:p>
            <a:r>
              <a:rPr lang="en-US" sz="1800" dirty="0"/>
              <a:t>The longer the HabiTubes stay in the water the more organisms utilize them.</a:t>
            </a:r>
          </a:p>
          <a:p>
            <a:r>
              <a:rPr lang="en-US" sz="1800" dirty="0"/>
              <a:t>During spring and summer the HabiTubes have to be refilled every 6 to 8 weeks.</a:t>
            </a:r>
          </a:p>
          <a:p>
            <a:r>
              <a:rPr lang="en-US" sz="1800" dirty="0"/>
              <a:t>During the fall and winter materials in the HabiTubes will be consumed at a slower rate.</a:t>
            </a:r>
          </a:p>
          <a:p>
            <a:r>
              <a:rPr lang="en-US" sz="1800" dirty="0"/>
              <a:t>HabiTubes create a “micro” ecosystem that attracts organisms to their general location.</a:t>
            </a:r>
          </a:p>
          <a:p>
            <a:r>
              <a:rPr lang="en-US" sz="1800" dirty="0"/>
              <a:t>Early on the May flies tend to stay on the outside of the HabiTubes.  If algae is allowed to establish on the HabiTubes, the May fly numbers increase.</a:t>
            </a:r>
          </a:p>
          <a:p>
            <a:r>
              <a:rPr lang="en-US" sz="1800" dirty="0"/>
              <a:t>Organisms like to nest in the HabiTubes.</a:t>
            </a:r>
          </a:p>
          <a:p>
            <a:r>
              <a:rPr lang="en-US" sz="1800" dirty="0"/>
              <a:t>Salamanders, crayfish &amp; newts utilize the HabiTubes.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5600" y="914400"/>
            <a:ext cx="3505200" cy="8925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HabiTubes</a:t>
            </a:r>
          </a:p>
          <a:p>
            <a:pPr marL="0" indent="0" algn="ctr">
              <a:buNone/>
            </a:pPr>
            <a:r>
              <a:rPr lang="en-US" sz="2000" u="sng" dirty="0" smtClean="0"/>
              <a:t>Findings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20590207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5581"/>
            <a:ext cx="7991475" cy="584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Enhanced Instream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247" y="2667000"/>
            <a:ext cx="8372475" cy="3490186"/>
          </a:xfrm>
        </p:spPr>
        <p:txBody>
          <a:bodyPr/>
          <a:lstStyle/>
          <a:p>
            <a:r>
              <a:rPr lang="en-US" sz="1800" dirty="0"/>
              <a:t>When the HabiTubes are added to a typical </a:t>
            </a:r>
            <a:r>
              <a:rPr lang="en-US" sz="1800" dirty="0" err="1"/>
              <a:t>Qual</a:t>
            </a:r>
            <a:r>
              <a:rPr lang="en-US" sz="1800" dirty="0"/>
              <a:t> IV Sampling Technique the number of taxa found in the sample increases by 30 to 50 percent</a:t>
            </a:r>
            <a:r>
              <a:rPr lang="en-US" sz="1800" dirty="0" smtClean="0"/>
              <a:t>.</a:t>
            </a:r>
          </a:p>
          <a:p>
            <a:r>
              <a:rPr lang="en-US" sz="1800" dirty="0" err="1" smtClean="0"/>
              <a:t>Bioclassification</a:t>
            </a:r>
            <a:r>
              <a:rPr lang="en-US" sz="1800" dirty="0" smtClean="0"/>
              <a:t> levels have been raised from poor to good and poor to fair/good.</a:t>
            </a:r>
          </a:p>
          <a:p>
            <a:r>
              <a:rPr lang="en-US" sz="1800" dirty="0" smtClean="0"/>
              <a:t>Results are water quality and habitat dependent.</a:t>
            </a:r>
          </a:p>
          <a:p>
            <a:r>
              <a:rPr lang="en-US" sz="1800" dirty="0" smtClean="0"/>
              <a:t>Donor stream effects ecological lift.</a:t>
            </a:r>
            <a:endParaRPr lang="en-US" sz="1800" dirty="0"/>
          </a:p>
          <a:p>
            <a:r>
              <a:rPr lang="en-US" sz="1800" dirty="0"/>
              <a:t>Relocations can occur during any time of year.</a:t>
            </a:r>
          </a:p>
          <a:p>
            <a:r>
              <a:rPr lang="en-US" sz="1800" dirty="0"/>
              <a:t>Provide ecological lift for mitigation projects.</a:t>
            </a:r>
          </a:p>
          <a:p>
            <a:r>
              <a:rPr lang="en-US" sz="1800" dirty="0"/>
              <a:t>Provide biotic restoration for delisting streams from 303(d) listings.</a:t>
            </a:r>
          </a:p>
          <a:p>
            <a:r>
              <a:rPr lang="en-US" sz="1800" dirty="0"/>
              <a:t>Restore biotics as required by litigation.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5600" y="914400"/>
            <a:ext cx="3276600" cy="104028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HabiTubes</a:t>
            </a:r>
          </a:p>
          <a:p>
            <a:pPr marL="0" indent="0" algn="ctr">
              <a:buNone/>
            </a:pPr>
            <a:r>
              <a:rPr lang="en-US" u="sng" dirty="0" smtClean="0"/>
              <a:t>Findings (continued)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79740785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5581"/>
            <a:ext cx="7991475" cy="584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Enhanced Instream Structures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8263"/>
            <a:ext cx="4470400" cy="2514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2438400"/>
            <a:ext cx="3810000" cy="2677656"/>
          </a:xfrm>
        </p:spPr>
        <p:txBody>
          <a:bodyPr/>
          <a:lstStyle/>
          <a:p>
            <a:r>
              <a:rPr lang="en-US" sz="2000" dirty="0" smtClean="0"/>
              <a:t>Many insects </a:t>
            </a:r>
            <a:r>
              <a:rPr lang="en-US" sz="2000" dirty="0" smtClean="0"/>
              <a:t>lay eggs on the underside of woody </a:t>
            </a:r>
            <a:r>
              <a:rPr lang="en-US" sz="2000" dirty="0" smtClean="0"/>
              <a:t>structures and rocks.</a:t>
            </a:r>
            <a:endParaRPr lang="en-US" sz="2000" dirty="0" smtClean="0"/>
          </a:p>
          <a:p>
            <a:r>
              <a:rPr lang="en-US" sz="2000" dirty="0" smtClean="0"/>
              <a:t>Utilize the oviposition tendency of </a:t>
            </a:r>
            <a:r>
              <a:rPr lang="en-US" sz="2000" dirty="0" smtClean="0"/>
              <a:t>insects to lay eggs on structures such as wood and rocks.</a:t>
            </a:r>
            <a:endParaRPr lang="en-US" sz="2000" dirty="0" smtClean="0"/>
          </a:p>
          <a:p>
            <a:r>
              <a:rPr lang="en-US" sz="2000" dirty="0" smtClean="0"/>
              <a:t>Currently testing.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86000" y="9906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Oviposition</a:t>
            </a:r>
            <a:r>
              <a:rPr lang="en-US" sz="2400" b="1" u="sng" dirty="0" smtClean="0">
                <a:solidFill>
                  <a:schemeClr val="bg1"/>
                </a:solidFill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</a:rPr>
              <a:t>Rafts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72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5581"/>
            <a:ext cx="7991475" cy="584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Enhanced Instream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19200"/>
            <a:ext cx="3810000" cy="1384995"/>
          </a:xfrm>
        </p:spPr>
        <p:txBody>
          <a:bodyPr/>
          <a:lstStyle/>
          <a:p>
            <a:r>
              <a:rPr lang="en-US" dirty="0" smtClean="0"/>
              <a:t>Successful restoration for macrobenthic invertebrates requires: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3576" y="2286000"/>
            <a:ext cx="3810000" cy="3305520"/>
          </a:xfrm>
        </p:spPr>
        <p:txBody>
          <a:bodyPr/>
          <a:lstStyle/>
          <a:p>
            <a:r>
              <a:rPr lang="en-US" sz="1800" dirty="0" smtClean="0"/>
              <a:t>Restoration of </a:t>
            </a:r>
            <a:r>
              <a:rPr lang="en-US" sz="1800" dirty="0"/>
              <a:t>Leaf Pack</a:t>
            </a:r>
          </a:p>
          <a:p>
            <a:r>
              <a:rPr lang="en-US" sz="1800" dirty="0" smtClean="0"/>
              <a:t>Restoration of </a:t>
            </a:r>
            <a:r>
              <a:rPr lang="en-US" sz="1800" dirty="0"/>
              <a:t>Woody Debris</a:t>
            </a:r>
          </a:p>
          <a:p>
            <a:r>
              <a:rPr lang="en-US" sz="1800" dirty="0"/>
              <a:t>Restore Usable Woody Debris</a:t>
            </a:r>
          </a:p>
          <a:p>
            <a:r>
              <a:rPr lang="en-US" sz="1800" dirty="0"/>
              <a:t>Create Habitat</a:t>
            </a:r>
          </a:p>
          <a:p>
            <a:r>
              <a:rPr lang="en-US" sz="1800" dirty="0"/>
              <a:t>Create Microhabitat</a:t>
            </a:r>
          </a:p>
          <a:p>
            <a:r>
              <a:rPr lang="en-US" sz="1800" dirty="0"/>
              <a:t>Add The Right Kind of Usable Organics</a:t>
            </a:r>
          </a:p>
          <a:p>
            <a:r>
              <a:rPr lang="en-US" sz="1800" dirty="0"/>
              <a:t>Provide Food for Organisms</a:t>
            </a:r>
          </a:p>
          <a:p>
            <a:r>
              <a:rPr lang="en-US" sz="1800" dirty="0"/>
              <a:t>Promote Fungi Growth</a:t>
            </a:r>
          </a:p>
          <a:p>
            <a:r>
              <a:rPr lang="en-US" sz="1800" dirty="0"/>
              <a:t>Promote Bacterial </a:t>
            </a:r>
            <a:r>
              <a:rPr lang="en-US" sz="1800" dirty="0" smtClean="0"/>
              <a:t>Growth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" y="2604195"/>
            <a:ext cx="3871225" cy="31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89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Background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685800" y="1371600"/>
            <a:ext cx="8305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Macrobenthics are also used to evaluate stream restoration projects, with mixed results:</a:t>
            </a:r>
          </a:p>
          <a:p>
            <a:pPr lvl="2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38400" y="2743200"/>
            <a:ext cx="1620854" cy="2242810"/>
            <a:chOff x="2590800" y="2865624"/>
            <a:chExt cx="1620854" cy="2242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800" y="2865624"/>
              <a:ext cx="1620854" cy="22428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65" y="3557029"/>
              <a:ext cx="645159" cy="7132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rot="20840256">
            <a:off x="764230" y="2847957"/>
            <a:ext cx="1746588" cy="2242810"/>
            <a:chOff x="762000" y="2865623"/>
            <a:chExt cx="1746588" cy="2242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2865623"/>
              <a:ext cx="1746588" cy="22428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721" y="3557029"/>
              <a:ext cx="645159" cy="71325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840423" y="2849090"/>
            <a:ext cx="1787220" cy="2240547"/>
            <a:chOff x="3945090" y="2927967"/>
            <a:chExt cx="1787220" cy="22405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55409">
              <a:off x="3945090" y="2927967"/>
              <a:ext cx="1787220" cy="22405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409">
              <a:off x="4574355" y="3619530"/>
              <a:ext cx="645159" cy="71325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5229795" y="2927257"/>
            <a:ext cx="1783002" cy="2240256"/>
            <a:chOff x="5334462" y="3006134"/>
            <a:chExt cx="1783002" cy="22402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82018">
              <a:off x="5334462" y="3006134"/>
              <a:ext cx="1783002" cy="22402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2018">
              <a:off x="5980128" y="3735285"/>
              <a:ext cx="645159" cy="71325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846585" y="2829601"/>
            <a:ext cx="1916960" cy="2354069"/>
            <a:chOff x="6951252" y="2908478"/>
            <a:chExt cx="1916960" cy="23540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968958">
              <a:off x="6951252" y="2908478"/>
              <a:ext cx="1916960" cy="23540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8958">
              <a:off x="7705344" y="3736655"/>
              <a:ext cx="645159" cy="713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692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Background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685800" y="1371600"/>
            <a:ext cx="8305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There is increasing interest in promoting improved macrobenthic communities as part of a stream restoration approach.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Regulatory drivers: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TMDL’s</a:t>
            </a:r>
          </a:p>
          <a:p>
            <a:pPr lvl="1"/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EPA </a:t>
            </a:r>
            <a:r>
              <a:rPr lang="en-US" sz="2200" b="1" dirty="0" err="1" smtClean="0">
                <a:solidFill>
                  <a:schemeClr val="bg1"/>
                </a:solidFill>
                <a:latin typeface="+mj-lt"/>
              </a:rPr>
              <a:t>Stormwater</a:t>
            </a: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 Phase II Rules </a:t>
            </a:r>
          </a:p>
          <a:p>
            <a:pPr lvl="1"/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Mitigation 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Projects under CWA Section 401 and 404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  <a:latin typeface="+mj-lt"/>
              </a:rPr>
              <a:t>2008 </a:t>
            </a: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Federal Mitigation 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Rule – replacement of functions</a:t>
            </a:r>
            <a:endParaRPr lang="en-US" sz="2200" b="1" dirty="0" smtClean="0">
              <a:solidFill>
                <a:schemeClr val="bg1"/>
              </a:solidFill>
              <a:latin typeface="+mj-lt"/>
            </a:endParaRPr>
          </a:p>
          <a:p>
            <a:pPr lvl="1"/>
            <a:endParaRPr lang="en-US" sz="2200" b="1" dirty="0" smtClean="0">
              <a:solidFill>
                <a:schemeClr val="bg1"/>
              </a:solidFill>
              <a:latin typeface="+mj-lt"/>
            </a:endParaRPr>
          </a:p>
          <a:p>
            <a:pPr lvl="2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30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Background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066800"/>
            <a:ext cx="6096000" cy="4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1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Current Work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737857" y="2362200"/>
            <a:ext cx="8068993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Our work is focused on identifying practical and cost effective techniques for the improvement of macrobenthic communities in response to stream restoration.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9506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Instream Structures for Stability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9" descr="P915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943600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01980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Constructed Riffle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81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Instream Structures for Stability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762000" y="1219200"/>
            <a:ext cx="806899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14425"/>
            <a:ext cx="6172200" cy="462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01980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Cross Vane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36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895088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Instream Structures for Stability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6116320" cy="4587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601980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Bottomland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89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Baker_Environmental_Current_Theme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99CC"/>
      </a:hlink>
      <a:folHlink>
        <a:srgbClr val="0099CC"/>
      </a:folHlink>
    </a:clrScheme>
    <a:fontScheme name="2_Selling a Product or Service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PR PPT Template" id="{18008550-60D4-48BD-A16D-34A1AD9A5823}" vid="{C3D23DF2-F39C-4817-AB13-5DA2E0E6214B}"/>
    </a:ext>
  </a:extLst>
</a:theme>
</file>

<file path=ppt/theme/theme2.xml><?xml version="1.0" encoding="utf-8"?>
<a:theme xmlns:a="http://schemas.openxmlformats.org/drawingml/2006/main" name="10_Baker_Environmental_Current_Theme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99CC"/>
      </a:hlink>
      <a:folHlink>
        <a:srgbClr val="0099CC"/>
      </a:folHlink>
    </a:clrScheme>
    <a:fontScheme name="2_Selling a Product or Service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PR PPT Template" id="{18008550-60D4-48BD-A16D-34A1AD9A5823}" vid="{973B20E5-97A9-408F-8D41-DF2B13DEBAB3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EPR PPT Template</Template>
  <TotalTime>9497</TotalTime>
  <Words>760</Words>
  <Application>Microsoft Office PowerPoint</Application>
  <PresentationFormat>On-screen Show (4:3)</PresentationFormat>
  <Paragraphs>126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Tahoma</vt:lpstr>
      <vt:lpstr>Times New Roman</vt:lpstr>
      <vt:lpstr>Wingdings</vt:lpstr>
      <vt:lpstr>Wingdings 3</vt:lpstr>
      <vt:lpstr>9_Baker_Environmental_Current_Theme</vt:lpstr>
      <vt:lpstr>10_Baker_Environmental_Current_Theme</vt:lpstr>
      <vt:lpstr>PowerPoint Presentation</vt:lpstr>
      <vt:lpstr>Background</vt:lpstr>
      <vt:lpstr>Background</vt:lpstr>
      <vt:lpstr>Background</vt:lpstr>
      <vt:lpstr>Background</vt:lpstr>
      <vt:lpstr>Current Work</vt:lpstr>
      <vt:lpstr>Instream Structures for Stability</vt:lpstr>
      <vt:lpstr>Instream Structures for Stability</vt:lpstr>
      <vt:lpstr>Instream Structures for Stability</vt:lpstr>
      <vt:lpstr>Instream Structures for Stability</vt:lpstr>
      <vt:lpstr>Instream Structures for Stability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  <vt:lpstr>Enhanced Instream Structures</vt:lpstr>
    </vt:vector>
  </TitlesOfParts>
  <Company>EPR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Tweedy</dc:creator>
  <cp:lastModifiedBy>pat barber</cp:lastModifiedBy>
  <cp:revision>153</cp:revision>
  <dcterms:created xsi:type="dcterms:W3CDTF">2015-09-22T11:03:36Z</dcterms:created>
  <dcterms:modified xsi:type="dcterms:W3CDTF">2016-06-02T18:20:44Z</dcterms:modified>
</cp:coreProperties>
</file>