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notesMasterIdLst>
    <p:notesMasterId r:id="rId30"/>
  </p:notesMasterIdLst>
  <p:sldIdLst>
    <p:sldId id="256" r:id="rId3"/>
    <p:sldId id="318" r:id="rId4"/>
    <p:sldId id="339" r:id="rId5"/>
    <p:sldId id="341" r:id="rId6"/>
    <p:sldId id="336" r:id="rId7"/>
    <p:sldId id="342" r:id="rId8"/>
    <p:sldId id="319" r:id="rId9"/>
    <p:sldId id="340" r:id="rId10"/>
    <p:sldId id="329" r:id="rId11"/>
    <p:sldId id="322" r:id="rId12"/>
    <p:sldId id="324" r:id="rId13"/>
    <p:sldId id="343" r:id="rId14"/>
    <p:sldId id="328" r:id="rId15"/>
    <p:sldId id="330" r:id="rId16"/>
    <p:sldId id="344" r:id="rId17"/>
    <p:sldId id="337" r:id="rId18"/>
    <p:sldId id="326" r:id="rId19"/>
    <p:sldId id="331" r:id="rId20"/>
    <p:sldId id="332" r:id="rId21"/>
    <p:sldId id="333" r:id="rId22"/>
    <p:sldId id="335" r:id="rId23"/>
    <p:sldId id="315" r:id="rId24"/>
    <p:sldId id="345" r:id="rId25"/>
    <p:sldId id="338" r:id="rId26"/>
    <p:sldId id="317" r:id="rId27"/>
    <p:sldId id="287" r:id="rId28"/>
    <p:sldId id="286" r:id="rId29"/>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04BC"/>
    <a:srgbClr val="FF2121"/>
    <a:srgbClr val="FDAB86"/>
    <a:srgbClr val="FFFF99"/>
    <a:srgbClr val="EFF418"/>
    <a:srgbClr val="CACD63"/>
    <a:srgbClr val="D48880"/>
    <a:srgbClr val="C48F22"/>
    <a:srgbClr val="F4C491"/>
    <a:srgbClr val="D79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9" d="100"/>
          <a:sy n="69" d="100"/>
        </p:scale>
        <p:origin x="11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01A69-A9A8-4A92-9AF0-F790A22E99A2}" type="doc">
      <dgm:prSet loTypeId="urn:microsoft.com/office/officeart/2005/8/layout/pyramid1" loCatId="pyramid" qsTypeId="urn:microsoft.com/office/officeart/2005/8/quickstyle/simple1" qsCatId="simple" csTypeId="urn:microsoft.com/office/officeart/2005/8/colors/colorful1" csCatId="colorful" phldr="1"/>
      <dgm:spPr/>
    </dgm:pt>
    <dgm:pt modelId="{BA0F5A41-47B3-427E-8450-251495B2877A}">
      <dgm:prSet phldrT="[Text]" custT="1"/>
      <dgm:spPr>
        <a:solidFill>
          <a:schemeClr val="bg1">
            <a:lumMod val="85000"/>
          </a:schemeClr>
        </a:solidFill>
      </dgm:spPr>
      <dgm:t>
        <a:bodyPr/>
        <a:lstStyle/>
        <a:p>
          <a:r>
            <a:rPr lang="en-US" sz="2800" dirty="0"/>
            <a:t>Faith</a:t>
          </a:r>
        </a:p>
      </dgm:t>
    </dgm:pt>
    <dgm:pt modelId="{05694EB0-862B-43CE-AD05-9A069C3797C7}" type="parTrans" cxnId="{570CB733-E1ED-4437-9BC3-0D2F8C97FE25}">
      <dgm:prSet/>
      <dgm:spPr/>
      <dgm:t>
        <a:bodyPr/>
        <a:lstStyle/>
        <a:p>
          <a:endParaRPr lang="en-US" sz="2800"/>
        </a:p>
      </dgm:t>
    </dgm:pt>
    <dgm:pt modelId="{BA007300-4A19-4507-872C-7614DFCCA0F5}" type="sibTrans" cxnId="{570CB733-E1ED-4437-9BC3-0D2F8C97FE25}">
      <dgm:prSet/>
      <dgm:spPr/>
      <dgm:t>
        <a:bodyPr/>
        <a:lstStyle/>
        <a:p>
          <a:endParaRPr lang="en-US" sz="2800"/>
        </a:p>
      </dgm:t>
    </dgm:pt>
    <dgm:pt modelId="{E8930914-7E38-4542-9BDF-59A19B69975F}">
      <dgm:prSet phldrT="[Text]" custT="1"/>
      <dgm:spPr>
        <a:solidFill>
          <a:schemeClr val="bg1">
            <a:lumMod val="75000"/>
          </a:schemeClr>
        </a:solidFill>
      </dgm:spPr>
      <dgm:t>
        <a:bodyPr/>
        <a:lstStyle/>
        <a:p>
          <a:r>
            <a:rPr lang="en-US" sz="2800" dirty="0"/>
            <a:t>Reason</a:t>
          </a:r>
        </a:p>
      </dgm:t>
    </dgm:pt>
    <dgm:pt modelId="{32FC5638-16F8-4D53-983E-48A3D67D6E97}" type="parTrans" cxnId="{3E4B08E0-A8CB-46F5-921F-2E334C6C0314}">
      <dgm:prSet/>
      <dgm:spPr/>
      <dgm:t>
        <a:bodyPr/>
        <a:lstStyle/>
        <a:p>
          <a:endParaRPr lang="en-US" sz="2800"/>
        </a:p>
      </dgm:t>
    </dgm:pt>
    <dgm:pt modelId="{9C3F914B-FA0F-4107-AFA4-5BFE1DB7DF9D}" type="sibTrans" cxnId="{3E4B08E0-A8CB-46F5-921F-2E334C6C0314}">
      <dgm:prSet/>
      <dgm:spPr/>
      <dgm:t>
        <a:bodyPr/>
        <a:lstStyle/>
        <a:p>
          <a:endParaRPr lang="en-US" sz="2800"/>
        </a:p>
      </dgm:t>
    </dgm:pt>
    <dgm:pt modelId="{F2569979-2421-4179-8A3F-44E21C4A83DA}">
      <dgm:prSet phldrT="[Text]" custT="1"/>
      <dgm:spPr>
        <a:solidFill>
          <a:schemeClr val="bg1">
            <a:lumMod val="50000"/>
          </a:schemeClr>
        </a:solidFill>
      </dgm:spPr>
      <dgm:t>
        <a:bodyPr/>
        <a:lstStyle/>
        <a:p>
          <a:r>
            <a:rPr lang="en-US" sz="2800" dirty="0"/>
            <a:t>Instincts</a:t>
          </a:r>
        </a:p>
      </dgm:t>
    </dgm:pt>
    <dgm:pt modelId="{419DD342-A142-4FC6-A333-56947449B489}" type="parTrans" cxnId="{5DD98437-66D6-457F-8403-28B1E82B4754}">
      <dgm:prSet/>
      <dgm:spPr/>
      <dgm:t>
        <a:bodyPr/>
        <a:lstStyle/>
        <a:p>
          <a:endParaRPr lang="en-US" sz="2800"/>
        </a:p>
      </dgm:t>
    </dgm:pt>
    <dgm:pt modelId="{E0162737-101A-4146-B1C3-8F4F97D45E03}" type="sibTrans" cxnId="{5DD98437-66D6-457F-8403-28B1E82B4754}">
      <dgm:prSet/>
      <dgm:spPr/>
      <dgm:t>
        <a:bodyPr/>
        <a:lstStyle/>
        <a:p>
          <a:endParaRPr lang="en-US" sz="2800"/>
        </a:p>
      </dgm:t>
    </dgm:pt>
    <dgm:pt modelId="{6B3C96EE-9C02-44A8-A49E-7876DBC52A54}" type="pres">
      <dgm:prSet presAssocID="{33B01A69-A9A8-4A92-9AF0-F790A22E99A2}" presName="Name0" presStyleCnt="0">
        <dgm:presLayoutVars>
          <dgm:dir/>
          <dgm:animLvl val="lvl"/>
          <dgm:resizeHandles val="exact"/>
        </dgm:presLayoutVars>
      </dgm:prSet>
      <dgm:spPr/>
    </dgm:pt>
    <dgm:pt modelId="{92E2EBF2-3A92-4D3E-9882-FC85E63633FB}" type="pres">
      <dgm:prSet presAssocID="{BA0F5A41-47B3-427E-8450-251495B2877A}" presName="Name8" presStyleCnt="0"/>
      <dgm:spPr/>
    </dgm:pt>
    <dgm:pt modelId="{535F38DB-1C6D-4618-8829-A80EEA4F1DF2}" type="pres">
      <dgm:prSet presAssocID="{BA0F5A41-47B3-427E-8450-251495B2877A}" presName="level" presStyleLbl="node1" presStyleIdx="0" presStyleCnt="3">
        <dgm:presLayoutVars>
          <dgm:chMax val="1"/>
          <dgm:bulletEnabled val="1"/>
        </dgm:presLayoutVars>
      </dgm:prSet>
      <dgm:spPr/>
    </dgm:pt>
    <dgm:pt modelId="{348E0CDF-0623-4823-9B38-C8CBDB5551EB}" type="pres">
      <dgm:prSet presAssocID="{BA0F5A41-47B3-427E-8450-251495B2877A}" presName="levelTx" presStyleLbl="revTx" presStyleIdx="0" presStyleCnt="0">
        <dgm:presLayoutVars>
          <dgm:chMax val="1"/>
          <dgm:bulletEnabled val="1"/>
        </dgm:presLayoutVars>
      </dgm:prSet>
      <dgm:spPr/>
    </dgm:pt>
    <dgm:pt modelId="{1E270F5C-D109-478E-A816-2204AD31DE38}" type="pres">
      <dgm:prSet presAssocID="{E8930914-7E38-4542-9BDF-59A19B69975F}" presName="Name8" presStyleCnt="0"/>
      <dgm:spPr/>
    </dgm:pt>
    <dgm:pt modelId="{96D52A4C-38CA-4714-BB51-08D6743EF1FF}" type="pres">
      <dgm:prSet presAssocID="{E8930914-7E38-4542-9BDF-59A19B69975F}" presName="level" presStyleLbl="node1" presStyleIdx="1" presStyleCnt="3">
        <dgm:presLayoutVars>
          <dgm:chMax val="1"/>
          <dgm:bulletEnabled val="1"/>
        </dgm:presLayoutVars>
      </dgm:prSet>
      <dgm:spPr/>
    </dgm:pt>
    <dgm:pt modelId="{91B4ECA1-4334-4EE2-8146-E03D9F9271FA}" type="pres">
      <dgm:prSet presAssocID="{E8930914-7E38-4542-9BDF-59A19B69975F}" presName="levelTx" presStyleLbl="revTx" presStyleIdx="0" presStyleCnt="0">
        <dgm:presLayoutVars>
          <dgm:chMax val="1"/>
          <dgm:bulletEnabled val="1"/>
        </dgm:presLayoutVars>
      </dgm:prSet>
      <dgm:spPr/>
    </dgm:pt>
    <dgm:pt modelId="{8F395FAA-E751-477A-B0D5-50FE1474DBA2}" type="pres">
      <dgm:prSet presAssocID="{F2569979-2421-4179-8A3F-44E21C4A83DA}" presName="Name8" presStyleCnt="0"/>
      <dgm:spPr/>
    </dgm:pt>
    <dgm:pt modelId="{B8DFD24C-7281-4FD6-8623-DAC35DB37986}" type="pres">
      <dgm:prSet presAssocID="{F2569979-2421-4179-8A3F-44E21C4A83DA}" presName="level" presStyleLbl="node1" presStyleIdx="2" presStyleCnt="3">
        <dgm:presLayoutVars>
          <dgm:chMax val="1"/>
          <dgm:bulletEnabled val="1"/>
        </dgm:presLayoutVars>
      </dgm:prSet>
      <dgm:spPr/>
    </dgm:pt>
    <dgm:pt modelId="{45BE3DAB-F231-4B77-8E57-3F19D6FF9468}" type="pres">
      <dgm:prSet presAssocID="{F2569979-2421-4179-8A3F-44E21C4A83DA}" presName="levelTx" presStyleLbl="revTx" presStyleIdx="0" presStyleCnt="0">
        <dgm:presLayoutVars>
          <dgm:chMax val="1"/>
          <dgm:bulletEnabled val="1"/>
        </dgm:presLayoutVars>
      </dgm:prSet>
      <dgm:spPr/>
    </dgm:pt>
  </dgm:ptLst>
  <dgm:cxnLst>
    <dgm:cxn modelId="{3B5E22EF-E90A-4EF1-B394-1947350D1488}" type="presOf" srcId="{33B01A69-A9A8-4A92-9AF0-F790A22E99A2}" destId="{6B3C96EE-9C02-44A8-A49E-7876DBC52A54}" srcOrd="0" destOrd="0" presId="urn:microsoft.com/office/officeart/2005/8/layout/pyramid1"/>
    <dgm:cxn modelId="{186F7972-8C88-4D2E-A445-BFA2F7EE52DB}" type="presOf" srcId="{F2569979-2421-4179-8A3F-44E21C4A83DA}" destId="{45BE3DAB-F231-4B77-8E57-3F19D6FF9468}" srcOrd="1" destOrd="0" presId="urn:microsoft.com/office/officeart/2005/8/layout/pyramid1"/>
    <dgm:cxn modelId="{5DD98437-66D6-457F-8403-28B1E82B4754}" srcId="{33B01A69-A9A8-4A92-9AF0-F790A22E99A2}" destId="{F2569979-2421-4179-8A3F-44E21C4A83DA}" srcOrd="2" destOrd="0" parTransId="{419DD342-A142-4FC6-A333-56947449B489}" sibTransId="{E0162737-101A-4146-B1C3-8F4F97D45E03}"/>
    <dgm:cxn modelId="{B99AAAF3-E60B-497A-9036-0718046EE402}" type="presOf" srcId="{F2569979-2421-4179-8A3F-44E21C4A83DA}" destId="{B8DFD24C-7281-4FD6-8623-DAC35DB37986}" srcOrd="0" destOrd="0" presId="urn:microsoft.com/office/officeart/2005/8/layout/pyramid1"/>
    <dgm:cxn modelId="{E587855A-FF72-433D-82FE-44E4F4E2F711}" type="presOf" srcId="{BA0F5A41-47B3-427E-8450-251495B2877A}" destId="{348E0CDF-0623-4823-9B38-C8CBDB5551EB}" srcOrd="1" destOrd="0" presId="urn:microsoft.com/office/officeart/2005/8/layout/pyramid1"/>
    <dgm:cxn modelId="{844E7BBC-DE0F-490A-A4FF-DAA21100DB80}" type="presOf" srcId="{E8930914-7E38-4542-9BDF-59A19B69975F}" destId="{96D52A4C-38CA-4714-BB51-08D6743EF1FF}" srcOrd="0" destOrd="0" presId="urn:microsoft.com/office/officeart/2005/8/layout/pyramid1"/>
    <dgm:cxn modelId="{570CB733-E1ED-4437-9BC3-0D2F8C97FE25}" srcId="{33B01A69-A9A8-4A92-9AF0-F790A22E99A2}" destId="{BA0F5A41-47B3-427E-8450-251495B2877A}" srcOrd="0" destOrd="0" parTransId="{05694EB0-862B-43CE-AD05-9A069C3797C7}" sibTransId="{BA007300-4A19-4507-872C-7614DFCCA0F5}"/>
    <dgm:cxn modelId="{E71726EC-7E30-448E-9014-6A7F8009F8CF}" type="presOf" srcId="{BA0F5A41-47B3-427E-8450-251495B2877A}" destId="{535F38DB-1C6D-4618-8829-A80EEA4F1DF2}" srcOrd="0" destOrd="0" presId="urn:microsoft.com/office/officeart/2005/8/layout/pyramid1"/>
    <dgm:cxn modelId="{3E4B08E0-A8CB-46F5-921F-2E334C6C0314}" srcId="{33B01A69-A9A8-4A92-9AF0-F790A22E99A2}" destId="{E8930914-7E38-4542-9BDF-59A19B69975F}" srcOrd="1" destOrd="0" parTransId="{32FC5638-16F8-4D53-983E-48A3D67D6E97}" sibTransId="{9C3F914B-FA0F-4107-AFA4-5BFE1DB7DF9D}"/>
    <dgm:cxn modelId="{9F71ADC1-DC90-4EA3-8BF3-D84D9AD31CE9}" type="presOf" srcId="{E8930914-7E38-4542-9BDF-59A19B69975F}" destId="{91B4ECA1-4334-4EE2-8146-E03D9F9271FA}" srcOrd="1" destOrd="0" presId="urn:microsoft.com/office/officeart/2005/8/layout/pyramid1"/>
    <dgm:cxn modelId="{A919A23E-16C7-4221-8067-BB649D824931}" type="presParOf" srcId="{6B3C96EE-9C02-44A8-A49E-7876DBC52A54}" destId="{92E2EBF2-3A92-4D3E-9882-FC85E63633FB}" srcOrd="0" destOrd="0" presId="urn:microsoft.com/office/officeart/2005/8/layout/pyramid1"/>
    <dgm:cxn modelId="{7E4C0D60-65A6-459E-A5EE-11FD48E2DB30}" type="presParOf" srcId="{92E2EBF2-3A92-4D3E-9882-FC85E63633FB}" destId="{535F38DB-1C6D-4618-8829-A80EEA4F1DF2}" srcOrd="0" destOrd="0" presId="urn:microsoft.com/office/officeart/2005/8/layout/pyramid1"/>
    <dgm:cxn modelId="{1D5680E7-450E-4053-9B2D-F0B26C8AFA8A}" type="presParOf" srcId="{92E2EBF2-3A92-4D3E-9882-FC85E63633FB}" destId="{348E0CDF-0623-4823-9B38-C8CBDB5551EB}" srcOrd="1" destOrd="0" presId="urn:microsoft.com/office/officeart/2005/8/layout/pyramid1"/>
    <dgm:cxn modelId="{7BE55153-E384-4736-B8DA-EA5F861C010E}" type="presParOf" srcId="{6B3C96EE-9C02-44A8-A49E-7876DBC52A54}" destId="{1E270F5C-D109-478E-A816-2204AD31DE38}" srcOrd="1" destOrd="0" presId="urn:microsoft.com/office/officeart/2005/8/layout/pyramid1"/>
    <dgm:cxn modelId="{FA3B28C9-7DE3-44D5-8A8E-0CF5A0CE740F}" type="presParOf" srcId="{1E270F5C-D109-478E-A816-2204AD31DE38}" destId="{96D52A4C-38CA-4714-BB51-08D6743EF1FF}" srcOrd="0" destOrd="0" presId="urn:microsoft.com/office/officeart/2005/8/layout/pyramid1"/>
    <dgm:cxn modelId="{D9E5BA56-AABF-4ADA-A076-E8CEF2D5082C}" type="presParOf" srcId="{1E270F5C-D109-478E-A816-2204AD31DE38}" destId="{91B4ECA1-4334-4EE2-8146-E03D9F9271FA}" srcOrd="1" destOrd="0" presId="urn:microsoft.com/office/officeart/2005/8/layout/pyramid1"/>
    <dgm:cxn modelId="{9793D856-5AC9-4C57-BF03-598962530447}" type="presParOf" srcId="{6B3C96EE-9C02-44A8-A49E-7876DBC52A54}" destId="{8F395FAA-E751-477A-B0D5-50FE1474DBA2}" srcOrd="2" destOrd="0" presId="urn:microsoft.com/office/officeart/2005/8/layout/pyramid1"/>
    <dgm:cxn modelId="{8E667774-82DC-43E0-AE46-C5F5FC456F82}" type="presParOf" srcId="{8F395FAA-E751-477A-B0D5-50FE1474DBA2}" destId="{B8DFD24C-7281-4FD6-8623-DAC35DB37986}" srcOrd="0" destOrd="0" presId="urn:microsoft.com/office/officeart/2005/8/layout/pyramid1"/>
    <dgm:cxn modelId="{2B44391E-ACEC-4D63-8C6D-E1734B851FB0}" type="presParOf" srcId="{8F395FAA-E751-477A-B0D5-50FE1474DBA2}" destId="{45BE3DAB-F231-4B77-8E57-3F19D6FF946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29CE0-A733-4CDD-8DF8-575185C1C03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A9464F9-ACC2-4028-96FE-368481978EB0}">
      <dgm:prSet phldrT="[Text]" custT="1"/>
      <dgm:spPr>
        <a:solidFill>
          <a:schemeClr val="bg1">
            <a:lumMod val="85000"/>
          </a:schemeClr>
        </a:solidFill>
      </dgm:spPr>
      <dgm:t>
        <a:bodyPr/>
        <a:lstStyle/>
        <a:p>
          <a:r>
            <a:rPr lang="en-US" sz="2800" dirty="0">
              <a:solidFill>
                <a:schemeClr val="tx1"/>
              </a:solidFill>
            </a:rPr>
            <a:t>Beatitudes</a:t>
          </a:r>
          <a:br>
            <a:rPr lang="en-US" sz="2800" dirty="0">
              <a:solidFill>
                <a:schemeClr val="tx1"/>
              </a:solidFill>
            </a:rPr>
          </a:br>
          <a:r>
            <a:rPr lang="en-US" sz="1600" dirty="0">
              <a:solidFill>
                <a:schemeClr val="tx1"/>
              </a:solidFill>
            </a:rPr>
            <a:t>(poor inspirit, merciful, peacemaker, …)</a:t>
          </a:r>
          <a:endParaRPr lang="en-US" sz="2000" dirty="0">
            <a:solidFill>
              <a:schemeClr val="tx1"/>
            </a:solidFill>
          </a:endParaRPr>
        </a:p>
      </dgm:t>
    </dgm:pt>
    <dgm:pt modelId="{0CA4B186-1AC4-4DC1-80D5-C8E0CB566B89}" type="parTrans" cxnId="{CB851DC7-CCDD-48D9-BD49-4E239037F08A}">
      <dgm:prSet/>
      <dgm:spPr/>
      <dgm:t>
        <a:bodyPr/>
        <a:lstStyle/>
        <a:p>
          <a:endParaRPr lang="en-US" sz="1000">
            <a:solidFill>
              <a:schemeClr val="tx1"/>
            </a:solidFill>
          </a:endParaRPr>
        </a:p>
      </dgm:t>
    </dgm:pt>
    <dgm:pt modelId="{B2D20B69-ECE9-4287-A6AC-70787B7106D3}" type="sibTrans" cxnId="{CB851DC7-CCDD-48D9-BD49-4E239037F08A}">
      <dgm:prSet/>
      <dgm:spPr/>
      <dgm:t>
        <a:bodyPr/>
        <a:lstStyle/>
        <a:p>
          <a:endParaRPr lang="en-US" sz="1000">
            <a:solidFill>
              <a:schemeClr val="tx1"/>
            </a:solidFill>
          </a:endParaRPr>
        </a:p>
      </dgm:t>
    </dgm:pt>
    <dgm:pt modelId="{6F0A0A8C-5C3F-472A-8DBF-1363F0CCC85D}">
      <dgm:prSet phldrT="[Text]" custT="1"/>
      <dgm:spPr>
        <a:solidFill>
          <a:schemeClr val="bg1">
            <a:lumMod val="85000"/>
          </a:schemeClr>
        </a:solidFill>
      </dgm:spPr>
      <dgm:t>
        <a:bodyPr/>
        <a:lstStyle/>
        <a:p>
          <a:r>
            <a:rPr lang="en-US" sz="2800" dirty="0">
              <a:solidFill>
                <a:schemeClr val="tx1"/>
              </a:solidFill>
            </a:rPr>
            <a:t>Capital Sins</a:t>
          </a:r>
        </a:p>
        <a:p>
          <a:r>
            <a:rPr lang="en-US" sz="1600" dirty="0">
              <a:solidFill>
                <a:schemeClr val="tx1"/>
              </a:solidFill>
            </a:rPr>
            <a:t>(pride, greed, envy,  lust, …) </a:t>
          </a:r>
        </a:p>
      </dgm:t>
    </dgm:pt>
    <dgm:pt modelId="{24B06E9F-8F5B-438E-B1EB-7ECAC00BF93B}" type="parTrans" cxnId="{14B5EAFB-3E8E-482B-B795-0FB9A995E5FD}">
      <dgm:prSet/>
      <dgm:spPr/>
      <dgm:t>
        <a:bodyPr/>
        <a:lstStyle/>
        <a:p>
          <a:endParaRPr lang="en-US" sz="1000">
            <a:solidFill>
              <a:schemeClr val="tx1"/>
            </a:solidFill>
          </a:endParaRPr>
        </a:p>
      </dgm:t>
    </dgm:pt>
    <dgm:pt modelId="{5975B0E4-A5F9-4562-997F-FD580C0FC7C1}" type="sibTrans" cxnId="{14B5EAFB-3E8E-482B-B795-0FB9A995E5FD}">
      <dgm:prSet/>
      <dgm:spPr/>
      <dgm:t>
        <a:bodyPr/>
        <a:lstStyle/>
        <a:p>
          <a:endParaRPr lang="en-US" sz="1000">
            <a:solidFill>
              <a:schemeClr val="tx1"/>
            </a:solidFill>
          </a:endParaRPr>
        </a:p>
      </dgm:t>
    </dgm:pt>
    <dgm:pt modelId="{46D328F6-5FD1-40AF-A5B1-31D18A21094F}">
      <dgm:prSet phldrT="[Text]" custT="1"/>
      <dgm:spPr>
        <a:solidFill>
          <a:schemeClr val="bg1">
            <a:lumMod val="85000"/>
          </a:schemeClr>
        </a:solidFill>
      </dgm:spPr>
      <dgm:t>
        <a:bodyPr/>
        <a:lstStyle/>
        <a:p>
          <a:r>
            <a:rPr lang="en-US" sz="2800" dirty="0">
              <a:solidFill>
                <a:schemeClr val="tx1"/>
              </a:solidFill>
            </a:rPr>
            <a:t>10 Commandments</a:t>
          </a:r>
        </a:p>
        <a:p>
          <a:r>
            <a:rPr lang="en-US" sz="1600" dirty="0">
              <a:solidFill>
                <a:schemeClr val="tx1"/>
              </a:solidFill>
            </a:rPr>
            <a:t>(kill, steal, honor, covet, …)</a:t>
          </a:r>
        </a:p>
      </dgm:t>
    </dgm:pt>
    <dgm:pt modelId="{1A978DA7-1155-4748-A368-A91FC3535ADB}" type="parTrans" cxnId="{DC6841A5-D356-4223-908E-5471A6D66BF7}">
      <dgm:prSet/>
      <dgm:spPr/>
      <dgm:t>
        <a:bodyPr/>
        <a:lstStyle/>
        <a:p>
          <a:endParaRPr lang="en-US" sz="1000">
            <a:solidFill>
              <a:schemeClr val="tx1"/>
            </a:solidFill>
          </a:endParaRPr>
        </a:p>
      </dgm:t>
    </dgm:pt>
    <dgm:pt modelId="{0DA2E580-E179-450D-8DD0-1B4F80A8BDD7}" type="sibTrans" cxnId="{DC6841A5-D356-4223-908E-5471A6D66BF7}">
      <dgm:prSet/>
      <dgm:spPr/>
      <dgm:t>
        <a:bodyPr/>
        <a:lstStyle/>
        <a:p>
          <a:endParaRPr lang="en-US" sz="1000">
            <a:solidFill>
              <a:schemeClr val="tx1"/>
            </a:solidFill>
          </a:endParaRPr>
        </a:p>
      </dgm:t>
    </dgm:pt>
    <dgm:pt modelId="{776D52F0-F261-4F90-A5F6-48F56C351175}" type="pres">
      <dgm:prSet presAssocID="{96429CE0-A733-4CDD-8DF8-575185C1C03A}" presName="Name0" presStyleCnt="0">
        <dgm:presLayoutVars>
          <dgm:chPref val="1"/>
          <dgm:dir/>
          <dgm:animOne val="branch"/>
          <dgm:animLvl val="lvl"/>
          <dgm:resizeHandles/>
        </dgm:presLayoutVars>
      </dgm:prSet>
      <dgm:spPr/>
    </dgm:pt>
    <dgm:pt modelId="{5351698F-A7EA-4C2B-952D-86D9700A8A24}" type="pres">
      <dgm:prSet presAssocID="{AA9464F9-ACC2-4028-96FE-368481978EB0}" presName="vertOne" presStyleCnt="0"/>
      <dgm:spPr/>
    </dgm:pt>
    <dgm:pt modelId="{E63AB878-94C9-4D7B-86B9-DABC8B8C3913}" type="pres">
      <dgm:prSet presAssocID="{AA9464F9-ACC2-4028-96FE-368481978EB0}" presName="txOne" presStyleLbl="node0" presStyleIdx="0" presStyleCnt="1" custLinFactNeighborX="-311">
        <dgm:presLayoutVars>
          <dgm:chPref val="3"/>
        </dgm:presLayoutVars>
      </dgm:prSet>
      <dgm:spPr/>
    </dgm:pt>
    <dgm:pt modelId="{A5304D93-15BB-412C-9655-DB3BC819A13D}" type="pres">
      <dgm:prSet presAssocID="{AA9464F9-ACC2-4028-96FE-368481978EB0}" presName="parTransOne" presStyleCnt="0"/>
      <dgm:spPr/>
    </dgm:pt>
    <dgm:pt modelId="{7D8745CF-1888-4431-97D2-57E031065248}" type="pres">
      <dgm:prSet presAssocID="{AA9464F9-ACC2-4028-96FE-368481978EB0}" presName="horzOne" presStyleCnt="0"/>
      <dgm:spPr/>
    </dgm:pt>
    <dgm:pt modelId="{4AE2BDE9-D90F-44D5-849E-B6298A9A7915}" type="pres">
      <dgm:prSet presAssocID="{6F0A0A8C-5C3F-472A-8DBF-1363F0CCC85D}" presName="vertTwo" presStyleCnt="0"/>
      <dgm:spPr/>
    </dgm:pt>
    <dgm:pt modelId="{43C6A6F9-BD4F-46F6-B680-B07709611C9E}" type="pres">
      <dgm:prSet presAssocID="{6F0A0A8C-5C3F-472A-8DBF-1363F0CCC85D}" presName="txTwo" presStyleLbl="node2" presStyleIdx="0" presStyleCnt="1" custLinFactNeighborX="-311">
        <dgm:presLayoutVars>
          <dgm:chPref val="3"/>
        </dgm:presLayoutVars>
      </dgm:prSet>
      <dgm:spPr/>
    </dgm:pt>
    <dgm:pt modelId="{774F1892-FC44-4924-A9B3-F5AB06EDB40B}" type="pres">
      <dgm:prSet presAssocID="{6F0A0A8C-5C3F-472A-8DBF-1363F0CCC85D}" presName="parTransTwo" presStyleCnt="0"/>
      <dgm:spPr/>
    </dgm:pt>
    <dgm:pt modelId="{FCDB7B64-41AB-401C-871F-89E889C46D59}" type="pres">
      <dgm:prSet presAssocID="{6F0A0A8C-5C3F-472A-8DBF-1363F0CCC85D}" presName="horzTwo" presStyleCnt="0"/>
      <dgm:spPr/>
    </dgm:pt>
    <dgm:pt modelId="{3AB541C8-D1A5-4698-8EEF-A6B0A4FE6148}" type="pres">
      <dgm:prSet presAssocID="{46D328F6-5FD1-40AF-A5B1-31D18A21094F}" presName="vertThree" presStyleCnt="0"/>
      <dgm:spPr/>
    </dgm:pt>
    <dgm:pt modelId="{DB8BC409-ACEB-42CF-B7CE-F0A344C32EB6}" type="pres">
      <dgm:prSet presAssocID="{46D328F6-5FD1-40AF-A5B1-31D18A21094F}" presName="txThree" presStyleLbl="node3" presStyleIdx="0" presStyleCnt="1">
        <dgm:presLayoutVars>
          <dgm:chPref val="3"/>
        </dgm:presLayoutVars>
      </dgm:prSet>
      <dgm:spPr/>
    </dgm:pt>
    <dgm:pt modelId="{18529808-6AEA-4526-B490-04B96C69AF24}" type="pres">
      <dgm:prSet presAssocID="{46D328F6-5FD1-40AF-A5B1-31D18A21094F}" presName="horzThree" presStyleCnt="0"/>
      <dgm:spPr/>
    </dgm:pt>
  </dgm:ptLst>
  <dgm:cxnLst>
    <dgm:cxn modelId="{14B5EAFB-3E8E-482B-B795-0FB9A995E5FD}" srcId="{AA9464F9-ACC2-4028-96FE-368481978EB0}" destId="{6F0A0A8C-5C3F-472A-8DBF-1363F0CCC85D}" srcOrd="0" destOrd="0" parTransId="{24B06E9F-8F5B-438E-B1EB-7ECAC00BF93B}" sibTransId="{5975B0E4-A5F9-4562-997F-FD580C0FC7C1}"/>
    <dgm:cxn modelId="{B90180E9-ECF5-4CA0-9497-662C28F42CF9}" type="presOf" srcId="{6F0A0A8C-5C3F-472A-8DBF-1363F0CCC85D}" destId="{43C6A6F9-BD4F-46F6-B680-B07709611C9E}" srcOrd="0" destOrd="0" presId="urn:microsoft.com/office/officeart/2005/8/layout/hierarchy4"/>
    <dgm:cxn modelId="{CB851DC7-CCDD-48D9-BD49-4E239037F08A}" srcId="{96429CE0-A733-4CDD-8DF8-575185C1C03A}" destId="{AA9464F9-ACC2-4028-96FE-368481978EB0}" srcOrd="0" destOrd="0" parTransId="{0CA4B186-1AC4-4DC1-80D5-C8E0CB566B89}" sibTransId="{B2D20B69-ECE9-4287-A6AC-70787B7106D3}"/>
    <dgm:cxn modelId="{F4F92DD6-1D4D-4C56-B12D-EA352C29A076}" type="presOf" srcId="{96429CE0-A733-4CDD-8DF8-575185C1C03A}" destId="{776D52F0-F261-4F90-A5F6-48F56C351175}" srcOrd="0" destOrd="0" presId="urn:microsoft.com/office/officeart/2005/8/layout/hierarchy4"/>
    <dgm:cxn modelId="{A8898CC5-0D0D-44F0-B9C2-135D57C42B6F}" type="presOf" srcId="{46D328F6-5FD1-40AF-A5B1-31D18A21094F}" destId="{DB8BC409-ACEB-42CF-B7CE-F0A344C32EB6}" srcOrd="0" destOrd="0" presId="urn:microsoft.com/office/officeart/2005/8/layout/hierarchy4"/>
    <dgm:cxn modelId="{FCF1D592-5DAE-459A-ABA6-F9A62AC2DB1A}" type="presOf" srcId="{AA9464F9-ACC2-4028-96FE-368481978EB0}" destId="{E63AB878-94C9-4D7B-86B9-DABC8B8C3913}" srcOrd="0" destOrd="0" presId="urn:microsoft.com/office/officeart/2005/8/layout/hierarchy4"/>
    <dgm:cxn modelId="{DC6841A5-D356-4223-908E-5471A6D66BF7}" srcId="{6F0A0A8C-5C3F-472A-8DBF-1363F0CCC85D}" destId="{46D328F6-5FD1-40AF-A5B1-31D18A21094F}" srcOrd="0" destOrd="0" parTransId="{1A978DA7-1155-4748-A368-A91FC3535ADB}" sibTransId="{0DA2E580-E179-450D-8DD0-1B4F80A8BDD7}"/>
    <dgm:cxn modelId="{921D6787-55E6-4534-A860-81997A2581D1}" type="presParOf" srcId="{776D52F0-F261-4F90-A5F6-48F56C351175}" destId="{5351698F-A7EA-4C2B-952D-86D9700A8A24}" srcOrd="0" destOrd="0" presId="urn:microsoft.com/office/officeart/2005/8/layout/hierarchy4"/>
    <dgm:cxn modelId="{93158728-2370-4D79-8814-63439EABE97C}" type="presParOf" srcId="{5351698F-A7EA-4C2B-952D-86D9700A8A24}" destId="{E63AB878-94C9-4D7B-86B9-DABC8B8C3913}" srcOrd="0" destOrd="0" presId="urn:microsoft.com/office/officeart/2005/8/layout/hierarchy4"/>
    <dgm:cxn modelId="{40735AE1-C920-4E93-95D4-961D48965B07}" type="presParOf" srcId="{5351698F-A7EA-4C2B-952D-86D9700A8A24}" destId="{A5304D93-15BB-412C-9655-DB3BC819A13D}" srcOrd="1" destOrd="0" presId="urn:microsoft.com/office/officeart/2005/8/layout/hierarchy4"/>
    <dgm:cxn modelId="{B7E9485A-F11A-4C96-A96E-753EB818A45D}" type="presParOf" srcId="{5351698F-A7EA-4C2B-952D-86D9700A8A24}" destId="{7D8745CF-1888-4431-97D2-57E031065248}" srcOrd="2" destOrd="0" presId="urn:microsoft.com/office/officeart/2005/8/layout/hierarchy4"/>
    <dgm:cxn modelId="{953C6E1D-0CB9-4149-8CF7-F0D4A0CBC837}" type="presParOf" srcId="{7D8745CF-1888-4431-97D2-57E031065248}" destId="{4AE2BDE9-D90F-44D5-849E-B6298A9A7915}" srcOrd="0" destOrd="0" presId="urn:microsoft.com/office/officeart/2005/8/layout/hierarchy4"/>
    <dgm:cxn modelId="{5B1EFAC4-8A23-4ABD-ABAD-5A34D2CC9098}" type="presParOf" srcId="{4AE2BDE9-D90F-44D5-849E-B6298A9A7915}" destId="{43C6A6F9-BD4F-46F6-B680-B07709611C9E}" srcOrd="0" destOrd="0" presId="urn:microsoft.com/office/officeart/2005/8/layout/hierarchy4"/>
    <dgm:cxn modelId="{4D8EE275-1A42-4DEB-BCE4-5E3C46264F2F}" type="presParOf" srcId="{4AE2BDE9-D90F-44D5-849E-B6298A9A7915}" destId="{774F1892-FC44-4924-A9B3-F5AB06EDB40B}" srcOrd="1" destOrd="0" presId="urn:microsoft.com/office/officeart/2005/8/layout/hierarchy4"/>
    <dgm:cxn modelId="{1A251A73-D2DC-4398-978C-FE3D8EBB363C}" type="presParOf" srcId="{4AE2BDE9-D90F-44D5-849E-B6298A9A7915}" destId="{FCDB7B64-41AB-401C-871F-89E889C46D59}" srcOrd="2" destOrd="0" presId="urn:microsoft.com/office/officeart/2005/8/layout/hierarchy4"/>
    <dgm:cxn modelId="{64507831-6EDF-47A7-8367-ADDD66AAD167}" type="presParOf" srcId="{FCDB7B64-41AB-401C-871F-89E889C46D59}" destId="{3AB541C8-D1A5-4698-8EEF-A6B0A4FE6148}" srcOrd="0" destOrd="0" presId="urn:microsoft.com/office/officeart/2005/8/layout/hierarchy4"/>
    <dgm:cxn modelId="{A847B97D-78B7-4E04-86D0-60E0631D0669}" type="presParOf" srcId="{3AB541C8-D1A5-4698-8EEF-A6B0A4FE6148}" destId="{DB8BC409-ACEB-42CF-B7CE-F0A344C32EB6}" srcOrd="0" destOrd="0" presId="urn:microsoft.com/office/officeart/2005/8/layout/hierarchy4"/>
    <dgm:cxn modelId="{7F1D676F-ABD6-408E-85EE-AF7130C4F7EF}" type="presParOf" srcId="{3AB541C8-D1A5-4698-8EEF-A6B0A4FE6148}" destId="{18529808-6AEA-4526-B490-04B96C69AF24}" srcOrd="1" destOrd="0" presId="urn:microsoft.com/office/officeart/2005/8/layout/hierarchy4"/>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F38DB-1C6D-4618-8829-A80EEA4F1DF2}">
      <dsp:nvSpPr>
        <dsp:cNvPr id="0" name=""/>
        <dsp:cNvSpPr/>
      </dsp:nvSpPr>
      <dsp:spPr>
        <a:xfrm>
          <a:off x="1491328" y="0"/>
          <a:ext cx="1491328" cy="1349828"/>
        </a:xfrm>
        <a:prstGeom prst="trapezoid">
          <a:avLst>
            <a:gd name="adj" fmla="val 55241"/>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Faith</a:t>
          </a:r>
        </a:p>
      </dsp:txBody>
      <dsp:txXfrm>
        <a:off x="1491328" y="0"/>
        <a:ext cx="1491328" cy="1349828"/>
      </dsp:txXfrm>
    </dsp:sp>
    <dsp:sp modelId="{96D52A4C-38CA-4714-BB51-08D6743EF1FF}">
      <dsp:nvSpPr>
        <dsp:cNvPr id="0" name=""/>
        <dsp:cNvSpPr/>
      </dsp:nvSpPr>
      <dsp:spPr>
        <a:xfrm>
          <a:off x="745664" y="1349828"/>
          <a:ext cx="2982657" cy="1349828"/>
        </a:xfrm>
        <a:prstGeom prst="trapezoid">
          <a:avLst>
            <a:gd name="adj" fmla="val 55241"/>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Reason</a:t>
          </a:r>
        </a:p>
      </dsp:txBody>
      <dsp:txXfrm>
        <a:off x="1267629" y="1349828"/>
        <a:ext cx="1938727" cy="1349828"/>
      </dsp:txXfrm>
    </dsp:sp>
    <dsp:sp modelId="{B8DFD24C-7281-4FD6-8623-DAC35DB37986}">
      <dsp:nvSpPr>
        <dsp:cNvPr id="0" name=""/>
        <dsp:cNvSpPr/>
      </dsp:nvSpPr>
      <dsp:spPr>
        <a:xfrm>
          <a:off x="0" y="2699656"/>
          <a:ext cx="4473986" cy="1349828"/>
        </a:xfrm>
        <a:prstGeom prst="trapezoid">
          <a:avLst>
            <a:gd name="adj" fmla="val 55241"/>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Instincts</a:t>
          </a:r>
        </a:p>
      </dsp:txBody>
      <dsp:txXfrm>
        <a:off x="782947" y="2699656"/>
        <a:ext cx="2908090" cy="1349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AB878-94C9-4D7B-86B9-DABC8B8C3913}">
      <dsp:nvSpPr>
        <dsp:cNvPr id="0" name=""/>
        <dsp:cNvSpPr/>
      </dsp:nvSpPr>
      <dsp:spPr>
        <a:xfrm>
          <a:off x="0" y="2585"/>
          <a:ext cx="3578420" cy="1305009"/>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Beatitudes</a:t>
          </a:r>
          <a:br>
            <a:rPr lang="en-US" sz="2800" kern="1200" dirty="0">
              <a:solidFill>
                <a:schemeClr val="tx1"/>
              </a:solidFill>
            </a:rPr>
          </a:br>
          <a:r>
            <a:rPr lang="en-US" sz="1600" kern="1200" dirty="0">
              <a:solidFill>
                <a:schemeClr val="tx1"/>
              </a:solidFill>
            </a:rPr>
            <a:t>(poor inspirit, merciful, peacemaker, …)</a:t>
          </a:r>
          <a:endParaRPr lang="en-US" sz="2000" kern="1200" dirty="0">
            <a:solidFill>
              <a:schemeClr val="tx1"/>
            </a:solidFill>
          </a:endParaRPr>
        </a:p>
      </dsp:txBody>
      <dsp:txXfrm>
        <a:off x="38222" y="40807"/>
        <a:ext cx="3501976" cy="1228565"/>
      </dsp:txXfrm>
    </dsp:sp>
    <dsp:sp modelId="{43C6A6F9-BD4F-46F6-B680-B07709611C9E}">
      <dsp:nvSpPr>
        <dsp:cNvPr id="0" name=""/>
        <dsp:cNvSpPr/>
      </dsp:nvSpPr>
      <dsp:spPr>
        <a:xfrm>
          <a:off x="0" y="1372237"/>
          <a:ext cx="3578420" cy="1305009"/>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Capital Sins</a:t>
          </a:r>
        </a:p>
        <a:p>
          <a:pPr marL="0" lvl="0" indent="0" algn="ctr" defTabSz="1244600">
            <a:lnSpc>
              <a:spcPct val="90000"/>
            </a:lnSpc>
            <a:spcBef>
              <a:spcPct val="0"/>
            </a:spcBef>
            <a:spcAft>
              <a:spcPct val="35000"/>
            </a:spcAft>
            <a:buNone/>
          </a:pPr>
          <a:r>
            <a:rPr lang="en-US" sz="1600" kern="1200" dirty="0">
              <a:solidFill>
                <a:schemeClr val="tx1"/>
              </a:solidFill>
            </a:rPr>
            <a:t>(pride, greed, envy,  lust, …) </a:t>
          </a:r>
        </a:p>
      </dsp:txBody>
      <dsp:txXfrm>
        <a:off x="38222" y="1410459"/>
        <a:ext cx="3501976" cy="1228565"/>
      </dsp:txXfrm>
    </dsp:sp>
    <dsp:sp modelId="{DB8BC409-ACEB-42CF-B7CE-F0A344C32EB6}">
      <dsp:nvSpPr>
        <dsp:cNvPr id="0" name=""/>
        <dsp:cNvSpPr/>
      </dsp:nvSpPr>
      <dsp:spPr>
        <a:xfrm>
          <a:off x="1748" y="2741889"/>
          <a:ext cx="3578420" cy="1305009"/>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10 Commandments</a:t>
          </a:r>
        </a:p>
        <a:p>
          <a:pPr marL="0" lvl="0" indent="0" algn="ctr" defTabSz="1244600">
            <a:lnSpc>
              <a:spcPct val="90000"/>
            </a:lnSpc>
            <a:spcBef>
              <a:spcPct val="0"/>
            </a:spcBef>
            <a:spcAft>
              <a:spcPct val="35000"/>
            </a:spcAft>
            <a:buNone/>
          </a:pPr>
          <a:r>
            <a:rPr lang="en-US" sz="1600" kern="1200" dirty="0">
              <a:solidFill>
                <a:schemeClr val="tx1"/>
              </a:solidFill>
            </a:rPr>
            <a:t>(kill, steal, honor, covet, …)</a:t>
          </a:r>
        </a:p>
      </dsp:txBody>
      <dsp:txXfrm>
        <a:off x="39970" y="2780111"/>
        <a:ext cx="3501976" cy="12285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D29CE4A7-8D0A-478B-8668-33C8AC5A8D7A}" type="datetimeFigureOut">
              <a:rPr lang="en-US" smtClean="0"/>
              <a:t>2/24/2017</a:t>
            </a:fld>
            <a:endParaRPr lang="en-US"/>
          </a:p>
        </p:txBody>
      </p:sp>
      <p:sp>
        <p:nvSpPr>
          <p:cNvPr id="4" name="Slide Image Placeholder 3"/>
          <p:cNvSpPr>
            <a:spLocks noGrp="1" noRot="1" noChangeAspect="1"/>
          </p:cNvSpPr>
          <p:nvPr>
            <p:ph type="sldImg" idx="2"/>
          </p:nvPr>
        </p:nvSpPr>
        <p:spPr>
          <a:xfrm>
            <a:off x="1433513" y="1171575"/>
            <a:ext cx="4219575"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60B725AB-CC0F-4C9F-85D1-89F313DC5730}" type="slidenum">
              <a:rPr lang="en-US" smtClean="0"/>
              <a:t>‹#›</a:t>
            </a:fld>
            <a:endParaRPr lang="en-US"/>
          </a:p>
        </p:txBody>
      </p:sp>
    </p:spTree>
    <p:extLst>
      <p:ext uri="{BB962C8B-B14F-4D97-AF65-F5344CB8AC3E}">
        <p14:creationId xmlns:p14="http://schemas.microsoft.com/office/powerpoint/2010/main" val="423661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12</a:t>
            </a:fld>
            <a:endParaRPr lang="en-US" dirty="0"/>
          </a:p>
        </p:txBody>
      </p:sp>
    </p:spTree>
    <p:extLst>
      <p:ext uri="{BB962C8B-B14F-4D97-AF65-F5344CB8AC3E}">
        <p14:creationId xmlns:p14="http://schemas.microsoft.com/office/powerpoint/2010/main" val="176371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27411EF-1BC8-4B47-A597-D33E84D1D25E}"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20519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7411EF-1BC8-4B47-A597-D33E84D1D25E}"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40761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7411EF-1BC8-4B47-A597-D33E84D1D25E}"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363200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DAB86"/>
          </a:solidFill>
          <a:ln>
            <a:solidFill>
              <a:srgbClr val="B393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54150" y="0"/>
            <a:ext cx="6288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0" y="500063"/>
            <a:ext cx="91440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Tahoma" panose="020B0604030504040204" pitchFamily="34" charset="0"/>
              </a:defRPr>
            </a:lvl1pPr>
            <a:lvl2pPr marL="742950" indent="-285750">
              <a:defRPr>
                <a:solidFill>
                  <a:schemeClr val="tx1"/>
                </a:solidFill>
                <a:latin typeface="Tahoma" panose="020B0604030504040204" pitchFamily="34" charset="0"/>
                <a:cs typeface="Tahoma" panose="020B0604030504040204" pitchFamily="34" charset="0"/>
              </a:defRPr>
            </a:lvl2pPr>
            <a:lvl3pPr marL="1143000" indent="-228600">
              <a:defRPr>
                <a:solidFill>
                  <a:schemeClr val="tx1"/>
                </a:solidFill>
                <a:latin typeface="Tahoma" panose="020B0604030504040204" pitchFamily="34" charset="0"/>
                <a:cs typeface="Tahoma" panose="020B0604030504040204" pitchFamily="34" charset="0"/>
              </a:defRPr>
            </a:lvl3pPr>
            <a:lvl4pPr marL="1600200" indent="-228600">
              <a:defRPr>
                <a:solidFill>
                  <a:schemeClr val="tx1"/>
                </a:solidFill>
                <a:latin typeface="Tahoma" panose="020B0604030504040204" pitchFamily="34" charset="0"/>
                <a:cs typeface="Tahoma" panose="020B0604030504040204" pitchFamily="34" charset="0"/>
              </a:defRPr>
            </a:lvl4pPr>
            <a:lvl5pPr marL="2057400" indent="-228600">
              <a:defRPr>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pPr algn="ctr">
              <a:defRPr/>
            </a:pPr>
            <a:r>
              <a:rPr lang="en-US" altLang="en-US" sz="6600">
                <a:latin typeface="Helvetica" panose="020B0500000000000000" pitchFamily="34" charset="0"/>
              </a:rPr>
              <a:t>Announcing the Gospel</a:t>
            </a:r>
            <a:endParaRPr lang="en-US" altLang="en-US" sz="8000">
              <a:latin typeface="Helvetica" panose="020B0500000000000000" pitchFamily="34" charset="0"/>
            </a:endParaRPr>
          </a:p>
        </p:txBody>
      </p:sp>
      <p:sp>
        <p:nvSpPr>
          <p:cNvPr id="5" name="TextBox 4"/>
          <p:cNvSpPr txBox="1"/>
          <p:nvPr userDrawn="1"/>
        </p:nvSpPr>
        <p:spPr>
          <a:xfrm>
            <a:off x="457200" y="5226050"/>
            <a:ext cx="8229600" cy="1323975"/>
          </a:xfrm>
          <a:prstGeom prst="rect">
            <a:avLst/>
          </a:prstGeom>
          <a:solidFill>
            <a:srgbClr val="FDAB86"/>
          </a:solidFill>
          <a:ln w="38100">
            <a:solidFill>
              <a:schemeClr val="tx1">
                <a:lumMod val="95000"/>
                <a:lumOff val="5000"/>
              </a:schemeClr>
            </a:solidFill>
          </a:ln>
        </p:spPr>
        <p:txBody>
          <a:bodyPr>
            <a:spAutoFit/>
          </a:bodyPr>
          <a:lstStyle/>
          <a:p>
            <a:pPr algn="ctr">
              <a:defRPr/>
            </a:pPr>
            <a:endParaRPr lang="en-US" sz="8000" b="1" dirty="0">
              <a:latin typeface="+mn-lt"/>
            </a:endParaRPr>
          </a:p>
        </p:txBody>
      </p:sp>
      <p:sp>
        <p:nvSpPr>
          <p:cNvPr id="6" name="Rectangle 95"/>
          <p:cNvSpPr>
            <a:spLocks noGrp="1" noChangeArrowheads="1"/>
          </p:cNvSpPr>
          <p:nvPr>
            <p:ph type="ftr" sz="quarter" idx="10"/>
          </p:nvPr>
        </p:nvSpPr>
        <p:spPr>
          <a:xfrm>
            <a:off x="2362200" y="6553200"/>
            <a:ext cx="4419600" cy="228600"/>
          </a:xfrm>
        </p:spPr>
        <p:txBody>
          <a:bodyPr/>
          <a:lstStyle>
            <a:lvl1pPr algn="ctr">
              <a:defRPr sz="1400" b="1"/>
            </a:lvl1pPr>
          </a:lstStyle>
          <a:p>
            <a:pPr>
              <a:defRPr/>
            </a:pPr>
            <a:r>
              <a:rPr lang="en-US"/>
              <a:t>© LUMEN FIDEI - pjc</a:t>
            </a:r>
            <a:endParaRPr lang="en-US" dirty="0"/>
          </a:p>
        </p:txBody>
      </p:sp>
    </p:spTree>
    <p:extLst>
      <p:ext uri="{BB962C8B-B14F-4D97-AF65-F5344CB8AC3E}">
        <p14:creationId xmlns:p14="http://schemas.microsoft.com/office/powerpoint/2010/main" val="1886637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1"/>
          <p:cNvSpPr>
            <a:spLocks noGrp="1" noChangeArrowheads="1"/>
          </p:cNvSpPr>
          <p:nvPr>
            <p:ph type="ftr" sz="quarter" idx="10"/>
          </p:nvPr>
        </p:nvSpPr>
        <p:spPr/>
        <p:txBody>
          <a:bodyPr/>
          <a:lstStyle>
            <a:lvl1pPr algn="r">
              <a:defRPr>
                <a:latin typeface="+mn-lt"/>
              </a:defRPr>
            </a:lvl1pPr>
          </a:lstStyle>
          <a:p>
            <a:pPr>
              <a:defRPr/>
            </a:pPr>
            <a:r>
              <a:rPr lang="en-US"/>
              <a:t>© LUMEN FIDEI - pjc</a:t>
            </a:r>
            <a:endParaRPr lang="en-US" dirty="0"/>
          </a:p>
        </p:txBody>
      </p:sp>
      <p:sp>
        <p:nvSpPr>
          <p:cNvPr id="5" name="Rectangle 172"/>
          <p:cNvSpPr>
            <a:spLocks noGrp="1" noChangeArrowheads="1"/>
          </p:cNvSpPr>
          <p:nvPr>
            <p:ph type="sldNum" sz="quarter" idx="11"/>
          </p:nvPr>
        </p:nvSpPr>
        <p:spPr/>
        <p:txBody>
          <a:bodyPr/>
          <a:lstStyle>
            <a:lvl1pPr algn="ctr" eaLnBrk="0" hangingPunct="0">
              <a:defRPr sz="1000" b="0">
                <a:latin typeface="+mn-lt"/>
              </a:defRPr>
            </a:lvl1pPr>
          </a:lstStyle>
          <a:p>
            <a:pPr>
              <a:defRPr/>
            </a:pPr>
            <a:r>
              <a:rPr lang="en-US" altLang="en-US"/>
              <a:t>Page-</a:t>
            </a:r>
            <a:fld id="{29B60DEF-EEF1-4CE0-AD47-D0CE7120BEC9}" type="slidenum">
              <a:rPr lang="en-US" altLang="en-US" smtClean="0"/>
              <a:pPr>
                <a:defRPr/>
              </a:pPr>
              <a:t>‹#›</a:t>
            </a:fld>
            <a:endParaRPr lang="en-US" altLang="en-US" dirty="0"/>
          </a:p>
        </p:txBody>
      </p:sp>
    </p:spTree>
    <p:extLst>
      <p:ext uri="{BB962C8B-B14F-4D97-AF65-F5344CB8AC3E}">
        <p14:creationId xmlns:p14="http://schemas.microsoft.com/office/powerpoint/2010/main" val="406268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atin typeface="Helvetica" panose="020B0500000000000000"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Helvetica" panose="020B0500000000000000"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71"/>
          <p:cNvSpPr>
            <a:spLocks noGrp="1" noChangeArrowheads="1"/>
          </p:cNvSpPr>
          <p:nvPr>
            <p:ph type="ftr" sz="quarter" idx="10"/>
          </p:nvPr>
        </p:nvSpPr>
        <p:spPr>
          <a:ln/>
        </p:spPr>
        <p:txBody>
          <a:bodyPr/>
          <a:lstStyle>
            <a:lvl1pPr>
              <a:defRPr/>
            </a:lvl1pPr>
          </a:lstStyle>
          <a:p>
            <a:pPr>
              <a:defRPr/>
            </a:pPr>
            <a:r>
              <a:rPr lang="en-US"/>
              <a:t>© LUMEN FIDEI - pjc</a:t>
            </a:r>
            <a:endParaRPr lang="en-US" dirty="0"/>
          </a:p>
        </p:txBody>
      </p:sp>
      <p:sp>
        <p:nvSpPr>
          <p:cNvPr id="5" name="Rectangle 172"/>
          <p:cNvSpPr>
            <a:spLocks noGrp="1" noChangeArrowheads="1"/>
          </p:cNvSpPr>
          <p:nvPr>
            <p:ph type="sldNum" sz="quarter" idx="11"/>
          </p:nvPr>
        </p:nvSpPr>
        <p:spPr>
          <a:ln/>
        </p:spPr>
        <p:txBody>
          <a:bodyPr/>
          <a:lstStyle>
            <a:lvl1pPr>
              <a:defRPr/>
            </a:lvl1pPr>
          </a:lstStyle>
          <a:p>
            <a:pPr>
              <a:defRPr/>
            </a:pPr>
            <a:r>
              <a:rPr lang="en-US" altLang="en-US"/>
              <a:t>Page-</a:t>
            </a:r>
            <a:fld id="{4FC5DB33-65DC-4766-B851-D4F18A376487}" type="slidenum">
              <a:rPr lang="en-US" altLang="en-US" smtClean="0"/>
              <a:pPr>
                <a:defRPr/>
              </a:pPr>
              <a:t>‹#›</a:t>
            </a:fld>
            <a:endParaRPr lang="en-US" altLang="en-US" dirty="0"/>
          </a:p>
        </p:txBody>
      </p:sp>
    </p:spTree>
    <p:extLst>
      <p:ext uri="{BB962C8B-B14F-4D97-AF65-F5344CB8AC3E}">
        <p14:creationId xmlns:p14="http://schemas.microsoft.com/office/powerpoint/2010/main" val="320648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2192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2192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2"/>
          <p:cNvSpPr>
            <a:spLocks noGrp="1" noChangeArrowheads="1"/>
          </p:cNvSpPr>
          <p:nvPr>
            <p:ph type="sldNum" sz="quarter" idx="10"/>
          </p:nvPr>
        </p:nvSpPr>
        <p:spPr/>
        <p:txBody>
          <a:bodyPr/>
          <a:lstStyle>
            <a:lvl1pPr algn="ctr" eaLnBrk="0" hangingPunct="0">
              <a:defRPr sz="1000" b="0">
                <a:latin typeface="+mn-lt"/>
              </a:defRPr>
            </a:lvl1pPr>
          </a:lstStyle>
          <a:p>
            <a:pPr>
              <a:defRPr/>
            </a:pPr>
            <a:r>
              <a:rPr lang="en-US" altLang="en-US"/>
              <a:t>Page-</a:t>
            </a:r>
            <a:fld id="{45561FFA-1D99-464F-AFE2-44AA3F3982D0}" type="slidenum">
              <a:rPr lang="en-US" altLang="en-US" smtClean="0"/>
              <a:pPr>
                <a:defRPr/>
              </a:pPr>
              <a:t>‹#›</a:t>
            </a:fld>
            <a:endParaRPr lang="en-US" altLang="en-US" dirty="0"/>
          </a:p>
        </p:txBody>
      </p:sp>
      <p:sp>
        <p:nvSpPr>
          <p:cNvPr id="6" name="Rectangle 171"/>
          <p:cNvSpPr>
            <a:spLocks noGrp="1" noChangeArrowheads="1"/>
          </p:cNvSpPr>
          <p:nvPr>
            <p:ph type="ftr" sz="quarter" idx="11"/>
          </p:nvPr>
        </p:nvSpPr>
        <p:spPr/>
        <p:txBody>
          <a:bodyPr/>
          <a:lstStyle>
            <a:lvl1pPr algn="r">
              <a:defRPr>
                <a:latin typeface="+mn-lt"/>
              </a:defRPr>
            </a:lvl1pPr>
          </a:lstStyle>
          <a:p>
            <a:pPr>
              <a:defRPr/>
            </a:pPr>
            <a:r>
              <a:rPr lang="en-US"/>
              <a:t>© LUMEN FIDEI - pjc</a:t>
            </a:r>
            <a:endParaRPr lang="en-US" dirty="0"/>
          </a:p>
        </p:txBody>
      </p:sp>
    </p:spTree>
    <p:extLst>
      <p:ext uri="{BB962C8B-B14F-4D97-AF65-F5344CB8AC3E}">
        <p14:creationId xmlns:p14="http://schemas.microsoft.com/office/powerpoint/2010/main" val="283765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2"/>
          <p:cNvSpPr>
            <a:spLocks noGrp="1" noChangeArrowheads="1"/>
          </p:cNvSpPr>
          <p:nvPr>
            <p:ph type="sldNum" sz="quarter" idx="10"/>
          </p:nvPr>
        </p:nvSpPr>
        <p:spPr/>
        <p:txBody>
          <a:bodyPr/>
          <a:lstStyle>
            <a:lvl1pPr algn="ctr" eaLnBrk="0" hangingPunct="0">
              <a:defRPr sz="1000" b="0">
                <a:latin typeface="+mn-lt"/>
              </a:defRPr>
            </a:lvl1pPr>
          </a:lstStyle>
          <a:p>
            <a:pPr>
              <a:defRPr/>
            </a:pPr>
            <a:r>
              <a:rPr lang="en-US" altLang="en-US"/>
              <a:t>Page-</a:t>
            </a:r>
            <a:fld id="{C5DFC8BB-7065-4A3B-B6EC-B57A574422A6}" type="slidenum">
              <a:rPr lang="en-US" altLang="en-US" smtClean="0"/>
              <a:pPr>
                <a:defRPr/>
              </a:pPr>
              <a:t>‹#›</a:t>
            </a:fld>
            <a:endParaRPr lang="en-US" altLang="en-US" dirty="0"/>
          </a:p>
        </p:txBody>
      </p:sp>
      <p:sp>
        <p:nvSpPr>
          <p:cNvPr id="4" name="Rectangle 171"/>
          <p:cNvSpPr>
            <a:spLocks noGrp="1" noChangeArrowheads="1"/>
          </p:cNvSpPr>
          <p:nvPr>
            <p:ph type="ftr" sz="quarter" idx="11"/>
          </p:nvPr>
        </p:nvSpPr>
        <p:spPr/>
        <p:txBody>
          <a:bodyPr/>
          <a:lstStyle>
            <a:lvl1pPr algn="r">
              <a:defRPr>
                <a:latin typeface="+mn-lt"/>
              </a:defRPr>
            </a:lvl1pPr>
          </a:lstStyle>
          <a:p>
            <a:pPr>
              <a:defRPr/>
            </a:pPr>
            <a:r>
              <a:rPr lang="en-US"/>
              <a:t>© LUMEN FIDEI - pjc</a:t>
            </a:r>
            <a:endParaRPr lang="en-US" dirty="0"/>
          </a:p>
        </p:txBody>
      </p:sp>
    </p:spTree>
    <p:extLst>
      <p:ext uri="{BB962C8B-B14F-4D97-AF65-F5344CB8AC3E}">
        <p14:creationId xmlns:p14="http://schemas.microsoft.com/office/powerpoint/2010/main" val="3503328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2"/>
          <p:cNvSpPr>
            <a:spLocks noGrp="1" noChangeArrowheads="1"/>
          </p:cNvSpPr>
          <p:nvPr>
            <p:ph type="sldNum" sz="quarter" idx="10"/>
          </p:nvPr>
        </p:nvSpPr>
        <p:spPr/>
        <p:txBody>
          <a:bodyPr/>
          <a:lstStyle>
            <a:lvl1pPr algn="ctr" eaLnBrk="0" hangingPunct="0">
              <a:defRPr sz="1000" b="0">
                <a:latin typeface="+mn-lt"/>
              </a:defRPr>
            </a:lvl1pPr>
          </a:lstStyle>
          <a:p>
            <a:pPr>
              <a:defRPr/>
            </a:pPr>
            <a:r>
              <a:rPr lang="en-US" altLang="en-US"/>
              <a:t>Page-</a:t>
            </a:r>
            <a:fld id="{760F8180-9D29-4FFA-A08C-C8AE74F0AE1B}" type="slidenum">
              <a:rPr lang="en-US" altLang="en-US" smtClean="0"/>
              <a:pPr>
                <a:defRPr/>
              </a:pPr>
              <a:t>‹#›</a:t>
            </a:fld>
            <a:endParaRPr lang="en-US" altLang="en-US" dirty="0"/>
          </a:p>
        </p:txBody>
      </p:sp>
      <p:sp>
        <p:nvSpPr>
          <p:cNvPr id="3" name="Rectangle 171"/>
          <p:cNvSpPr>
            <a:spLocks noGrp="1" noChangeArrowheads="1"/>
          </p:cNvSpPr>
          <p:nvPr>
            <p:ph type="ftr" sz="quarter" idx="11"/>
          </p:nvPr>
        </p:nvSpPr>
        <p:spPr/>
        <p:txBody>
          <a:bodyPr/>
          <a:lstStyle>
            <a:lvl1pPr algn="r">
              <a:defRPr>
                <a:latin typeface="+mn-lt"/>
              </a:defRPr>
            </a:lvl1pPr>
          </a:lstStyle>
          <a:p>
            <a:pPr>
              <a:defRPr/>
            </a:pPr>
            <a:r>
              <a:rPr lang="en-US"/>
              <a:t>© LUMEN FIDEI - pjc</a:t>
            </a:r>
            <a:endParaRPr lang="en-US" dirty="0"/>
          </a:p>
        </p:txBody>
      </p:sp>
    </p:spTree>
    <p:extLst>
      <p:ext uri="{BB962C8B-B14F-4D97-AF65-F5344CB8AC3E}">
        <p14:creationId xmlns:p14="http://schemas.microsoft.com/office/powerpoint/2010/main" val="1010991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2"/>
          <p:cNvSpPr>
            <a:spLocks noGrp="1" noChangeArrowheads="1"/>
          </p:cNvSpPr>
          <p:nvPr>
            <p:ph type="sldNum" sz="quarter" idx="10"/>
          </p:nvPr>
        </p:nvSpPr>
        <p:spPr/>
        <p:txBody>
          <a:bodyPr/>
          <a:lstStyle>
            <a:lvl1pPr algn="ctr" eaLnBrk="0" hangingPunct="0">
              <a:defRPr sz="1000" b="0">
                <a:latin typeface="+mn-lt"/>
              </a:defRPr>
            </a:lvl1pPr>
          </a:lstStyle>
          <a:p>
            <a:pPr>
              <a:defRPr/>
            </a:pPr>
            <a:r>
              <a:rPr lang="en-US" altLang="en-US"/>
              <a:t>Page-</a:t>
            </a:r>
            <a:fld id="{96214019-9B12-40E4-9FA1-B0A6CE67275B}" type="slidenum">
              <a:rPr lang="en-US" altLang="en-US" smtClean="0"/>
              <a:pPr>
                <a:defRPr/>
              </a:pPr>
              <a:t>‹#›</a:t>
            </a:fld>
            <a:endParaRPr lang="en-US" altLang="en-US" dirty="0"/>
          </a:p>
        </p:txBody>
      </p:sp>
      <p:sp>
        <p:nvSpPr>
          <p:cNvPr id="6" name="Rectangle 171"/>
          <p:cNvSpPr>
            <a:spLocks noGrp="1" noChangeArrowheads="1"/>
          </p:cNvSpPr>
          <p:nvPr>
            <p:ph type="ftr" sz="quarter" idx="11"/>
          </p:nvPr>
        </p:nvSpPr>
        <p:spPr/>
        <p:txBody>
          <a:bodyPr/>
          <a:lstStyle>
            <a:lvl1pPr algn="r">
              <a:defRPr>
                <a:latin typeface="+mn-lt"/>
              </a:defRPr>
            </a:lvl1pPr>
          </a:lstStyle>
          <a:p>
            <a:pPr>
              <a:defRPr/>
            </a:pPr>
            <a:r>
              <a:rPr lang="en-US"/>
              <a:t>© LUMEN FIDEI - pjc</a:t>
            </a:r>
            <a:endParaRPr lang="en-US" dirty="0"/>
          </a:p>
        </p:txBody>
      </p:sp>
    </p:spTree>
    <p:extLst>
      <p:ext uri="{BB962C8B-B14F-4D97-AF65-F5344CB8AC3E}">
        <p14:creationId xmlns:p14="http://schemas.microsoft.com/office/powerpoint/2010/main" val="667035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Narrow"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6549250" y="6651792"/>
            <a:ext cx="2626040" cy="215444"/>
          </a:xfrm>
          <a:prstGeom prst="rect">
            <a:avLst/>
          </a:prstGeom>
        </p:spPr>
        <p:txBody>
          <a:bodyPr wrap="none">
            <a:spAutoFit/>
          </a:bodyPr>
          <a:lstStyle/>
          <a:p>
            <a:pPr algn="r"/>
            <a:r>
              <a:rPr lang="en-US" sz="800" dirty="0">
                <a:solidFill>
                  <a:schemeClr val="bg1"/>
                </a:solidFill>
                <a:latin typeface="Arial Narrow" pitchFamily="34" charset="0"/>
              </a:rPr>
              <a:t>The Essentials of Apologetics</a:t>
            </a:r>
            <a:r>
              <a:rPr lang="en-US" sz="800" dirty="0">
                <a:solidFill>
                  <a:srgbClr val="FF0000"/>
                </a:solidFill>
                <a:latin typeface="Arial Narrow" pitchFamily="34" charset="0"/>
              </a:rPr>
              <a:t> </a:t>
            </a:r>
            <a:r>
              <a:rPr lang="en-US" sz="800" dirty="0">
                <a:solidFill>
                  <a:srgbClr val="FF5050"/>
                </a:solidFill>
                <a:latin typeface="Arial Narrow" pitchFamily="34" charset="0"/>
              </a:rPr>
              <a:t>–  Why Jesus: The God-Man Jesus</a:t>
            </a:r>
          </a:p>
        </p:txBody>
      </p:sp>
    </p:spTree>
    <p:extLst>
      <p:ext uri="{BB962C8B-B14F-4D97-AF65-F5344CB8AC3E}">
        <p14:creationId xmlns:p14="http://schemas.microsoft.com/office/powerpoint/2010/main" val="84748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785" y="105815"/>
            <a:ext cx="8407021" cy="691656"/>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395785" y="1113212"/>
            <a:ext cx="8407021" cy="5063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96634" y="6438239"/>
            <a:ext cx="2057400" cy="365125"/>
          </a:xfrm>
        </p:spPr>
        <p:txBody>
          <a:bodyPr/>
          <a:lstStyle/>
          <a:p>
            <a:fld id="{F27411EF-1BC8-4B47-A597-D33E84D1D25E}" type="datetimeFigureOut">
              <a:rPr lang="en-US" smtClean="0"/>
              <a:t>2/24/2017</a:t>
            </a:fld>
            <a:endParaRPr lang="en-US"/>
          </a:p>
        </p:txBody>
      </p:sp>
      <p:sp>
        <p:nvSpPr>
          <p:cNvPr id="5" name="Footer Placeholder 4"/>
          <p:cNvSpPr>
            <a:spLocks noGrp="1"/>
          </p:cNvSpPr>
          <p:nvPr>
            <p:ph type="ftr" sz="quarter" idx="11"/>
          </p:nvPr>
        </p:nvSpPr>
        <p:spPr>
          <a:xfrm>
            <a:off x="2634018" y="6438239"/>
            <a:ext cx="3985146" cy="365125"/>
          </a:xfrm>
        </p:spPr>
        <p:txBody>
          <a:bodyPr/>
          <a:lstStyle/>
          <a:p>
            <a:endParaRPr lang="en-US" dirty="0"/>
          </a:p>
        </p:txBody>
      </p:sp>
      <p:sp>
        <p:nvSpPr>
          <p:cNvPr id="6" name="Slide Number Placeholder 5"/>
          <p:cNvSpPr>
            <a:spLocks noGrp="1"/>
          </p:cNvSpPr>
          <p:nvPr>
            <p:ph type="sldNum" sz="quarter" idx="12"/>
          </p:nvPr>
        </p:nvSpPr>
        <p:spPr>
          <a:xfrm>
            <a:off x="6785499" y="6438239"/>
            <a:ext cx="2057400" cy="365125"/>
          </a:xfrm>
        </p:spPr>
        <p:txBody>
          <a:bodyPr/>
          <a:lstStyle/>
          <a:p>
            <a:fld id="{353A7F7A-5AC2-4A40-B1AD-8277963583FB}" type="slidenum">
              <a:rPr lang="en-US" smtClean="0"/>
              <a:t>‹#›</a:t>
            </a:fld>
            <a:endParaRPr lang="en-US"/>
          </a:p>
        </p:txBody>
      </p:sp>
      <p:cxnSp>
        <p:nvCxnSpPr>
          <p:cNvPr id="7" name="Straight Connector 6"/>
          <p:cNvCxnSpPr/>
          <p:nvPr userDrawn="1"/>
        </p:nvCxnSpPr>
        <p:spPr>
          <a:xfrm>
            <a:off x="0" y="95534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33483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01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7411EF-1BC8-4B47-A597-D33E84D1D25E}"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316061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7411EF-1BC8-4B47-A597-D33E84D1D25E}"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155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7411EF-1BC8-4B47-A597-D33E84D1D25E}"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270974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7411EF-1BC8-4B47-A597-D33E84D1D25E}"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56026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411EF-1BC8-4B47-A597-D33E84D1D25E}"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251331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27411EF-1BC8-4B47-A597-D33E84D1D25E}"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9461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27411EF-1BC8-4B47-A597-D33E84D1D25E}"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A7F7A-5AC2-4A40-B1AD-8277963583FB}" type="slidenum">
              <a:rPr lang="en-US" smtClean="0"/>
              <a:t>‹#›</a:t>
            </a:fld>
            <a:endParaRPr lang="en-US"/>
          </a:p>
        </p:txBody>
      </p:sp>
    </p:spTree>
    <p:extLst>
      <p:ext uri="{BB962C8B-B14F-4D97-AF65-F5344CB8AC3E}">
        <p14:creationId xmlns:p14="http://schemas.microsoft.com/office/powerpoint/2010/main" val="199755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7411EF-1BC8-4B47-A597-D33E84D1D25E}" type="datetimeFigureOut">
              <a:rPr lang="en-US" smtClean="0"/>
              <a:t>2/24/2017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3A7F7A-5AC2-4A40-B1AD-8277963583FB}" type="slidenum">
              <a:rPr lang="en-US" smtClean="0"/>
              <a:t>‹#›</a:t>
            </a:fld>
            <a:endParaRPr lang="en-US"/>
          </a:p>
        </p:txBody>
      </p:sp>
    </p:spTree>
    <p:extLst>
      <p:ext uri="{BB962C8B-B14F-4D97-AF65-F5344CB8AC3E}">
        <p14:creationId xmlns:p14="http://schemas.microsoft.com/office/powerpoint/2010/main" val="27888189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grpSp>
        <p:nvGrpSpPr>
          <p:cNvPr id="1026" name="Group 11"/>
          <p:cNvGrpSpPr>
            <a:grpSpLocks/>
          </p:cNvGrpSpPr>
          <p:nvPr userDrawn="1"/>
        </p:nvGrpSpPr>
        <p:grpSpPr bwMode="auto">
          <a:xfrm>
            <a:off x="0" y="-17463"/>
            <a:ext cx="9144000" cy="6875463"/>
            <a:chOff x="0" y="-18143"/>
            <a:chExt cx="9144000" cy="6876143"/>
          </a:xfrm>
        </p:grpSpPr>
        <p:pic>
          <p:nvPicPr>
            <p:cNvPr id="1032" name="Picture 12"/>
            <p:cNvPicPr>
              <a:picLocks noChangeAspect="1"/>
            </p:cNvPicPr>
            <p:nvPr/>
          </p:nvPicPr>
          <p:blipFill>
            <a:blip r:embed="rId10">
              <a:extLst>
                <a:ext uri="{28A0092B-C50C-407E-A947-70E740481C1C}">
                  <a14:useLocalDpi xmlns:a14="http://schemas.microsoft.com/office/drawing/2010/main" val="0"/>
                </a:ext>
              </a:extLst>
            </a:blip>
            <a:srcRect l="8839" t="5853" b="29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153400" y="-18143"/>
              <a:ext cx="990600" cy="10849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027" name="Rectangle 2"/>
          <p:cNvSpPr>
            <a:spLocks noGrp="1" noChangeArrowheads="1"/>
          </p:cNvSpPr>
          <p:nvPr>
            <p:ph type="title"/>
          </p:nvPr>
        </p:nvSpPr>
        <p:spPr bwMode="auto">
          <a:xfrm>
            <a:off x="990600" y="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90600" y="1219200"/>
            <a:ext cx="8001000"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164"/>
          <p:cNvSpPr>
            <a:spLocks noChangeShapeType="1"/>
          </p:cNvSpPr>
          <p:nvPr userDrawn="1"/>
        </p:nvSpPr>
        <p:spPr bwMode="auto">
          <a:xfrm>
            <a:off x="0" y="1066800"/>
            <a:ext cx="9144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355" name="Rectangle 171"/>
          <p:cNvSpPr>
            <a:spLocks noGrp="1" noChangeArrowheads="1"/>
          </p:cNvSpPr>
          <p:nvPr>
            <p:ph type="ftr" sz="quarter" idx="3"/>
          </p:nvPr>
        </p:nvSpPr>
        <p:spPr bwMode="auto">
          <a:xfrm>
            <a:off x="7683500" y="6602413"/>
            <a:ext cx="1460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latin typeface="+mj-lt"/>
                <a:cs typeface="+mn-cs"/>
              </a:defRPr>
            </a:lvl1pPr>
          </a:lstStyle>
          <a:p>
            <a:pPr>
              <a:defRPr/>
            </a:pPr>
            <a:r>
              <a:rPr lang="en-US"/>
              <a:t>© LUMEN FIDEI - pjc</a:t>
            </a:r>
            <a:endParaRPr lang="en-US" dirty="0"/>
          </a:p>
        </p:txBody>
      </p:sp>
      <p:sp>
        <p:nvSpPr>
          <p:cNvPr id="93356" name="Rectangle 172"/>
          <p:cNvSpPr>
            <a:spLocks noGrp="1" noChangeArrowheads="1"/>
          </p:cNvSpPr>
          <p:nvPr>
            <p:ph type="sldNum" sz="quarter" idx="4"/>
          </p:nvPr>
        </p:nvSpPr>
        <p:spPr bwMode="auto">
          <a:xfrm>
            <a:off x="0" y="6564313"/>
            <a:ext cx="76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b="0">
                <a:latin typeface="+mn-lt"/>
              </a:defRPr>
            </a:lvl1pPr>
          </a:lstStyle>
          <a:p>
            <a:pPr>
              <a:defRPr/>
            </a:pPr>
            <a:r>
              <a:rPr lang="en-US" altLang="en-US"/>
              <a:t>Page-</a:t>
            </a:r>
            <a:fld id="{5624BCAF-0B65-44F1-A3AA-635D0E3D85A5}" type="slidenum">
              <a:rPr lang="en-US" altLang="en-US" smtClean="0"/>
              <a:pPr>
                <a:defRPr/>
              </a:pPr>
              <a:t>‹#›</a:t>
            </a:fld>
            <a:endParaRPr lang="en-US" altLang="en-US" dirty="0"/>
          </a:p>
        </p:txBody>
      </p:sp>
    </p:spTree>
    <p:extLst>
      <p:ext uri="{BB962C8B-B14F-4D97-AF65-F5344CB8AC3E}">
        <p14:creationId xmlns:p14="http://schemas.microsoft.com/office/powerpoint/2010/main" val="401575400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dt="0"/>
  <p:txStyles>
    <p:titleStyle>
      <a:lvl1pPr algn="ctr" rtl="0" eaLnBrk="0" fontAlgn="base" hangingPunct="0">
        <a:spcBef>
          <a:spcPct val="0"/>
        </a:spcBef>
        <a:spcAft>
          <a:spcPct val="0"/>
        </a:spcAft>
        <a:defRPr sz="3200" b="1" i="1">
          <a:solidFill>
            <a:schemeClr val="tx1"/>
          </a:solidFill>
          <a:latin typeface="+mj-lt"/>
          <a:ea typeface="+mj-ea"/>
          <a:cs typeface="+mj-cs"/>
        </a:defRPr>
      </a:lvl1pPr>
      <a:lvl2pPr algn="ctr" rtl="0" eaLnBrk="0" fontAlgn="base" hangingPunct="0">
        <a:spcBef>
          <a:spcPct val="0"/>
        </a:spcBef>
        <a:spcAft>
          <a:spcPct val="0"/>
        </a:spcAft>
        <a:defRPr sz="3200" b="1" i="1">
          <a:solidFill>
            <a:schemeClr val="tx1"/>
          </a:solidFill>
          <a:latin typeface="Times New Roman" pitchFamily="18" charset="0"/>
          <a:cs typeface="Tahoma" pitchFamily="34" charset="0"/>
        </a:defRPr>
      </a:lvl2pPr>
      <a:lvl3pPr algn="ctr" rtl="0" eaLnBrk="0" fontAlgn="base" hangingPunct="0">
        <a:spcBef>
          <a:spcPct val="0"/>
        </a:spcBef>
        <a:spcAft>
          <a:spcPct val="0"/>
        </a:spcAft>
        <a:defRPr sz="3200" b="1" i="1">
          <a:solidFill>
            <a:schemeClr val="tx1"/>
          </a:solidFill>
          <a:latin typeface="Times New Roman" pitchFamily="18" charset="0"/>
          <a:cs typeface="Tahoma" pitchFamily="34" charset="0"/>
        </a:defRPr>
      </a:lvl3pPr>
      <a:lvl4pPr algn="ctr" rtl="0" eaLnBrk="0" fontAlgn="base" hangingPunct="0">
        <a:spcBef>
          <a:spcPct val="0"/>
        </a:spcBef>
        <a:spcAft>
          <a:spcPct val="0"/>
        </a:spcAft>
        <a:defRPr sz="3200" b="1" i="1">
          <a:solidFill>
            <a:schemeClr val="tx1"/>
          </a:solidFill>
          <a:latin typeface="Times New Roman" pitchFamily="18" charset="0"/>
          <a:cs typeface="Tahoma" pitchFamily="34" charset="0"/>
        </a:defRPr>
      </a:lvl4pPr>
      <a:lvl5pPr algn="ctr" rtl="0" eaLnBrk="0" fontAlgn="base" hangingPunct="0">
        <a:spcBef>
          <a:spcPct val="0"/>
        </a:spcBef>
        <a:spcAft>
          <a:spcPct val="0"/>
        </a:spcAft>
        <a:defRPr sz="3200" b="1" i="1">
          <a:solidFill>
            <a:schemeClr val="tx1"/>
          </a:solidFill>
          <a:latin typeface="Times New Roman" pitchFamily="18" charset="0"/>
          <a:cs typeface="Tahoma" pitchFamily="34" charset="0"/>
        </a:defRPr>
      </a:lvl5pPr>
      <a:lvl6pPr marL="457200" algn="l" rtl="0" eaLnBrk="0" fontAlgn="base" hangingPunct="0">
        <a:spcBef>
          <a:spcPct val="0"/>
        </a:spcBef>
        <a:spcAft>
          <a:spcPct val="0"/>
        </a:spcAft>
        <a:defRPr sz="3200" b="1" i="1">
          <a:solidFill>
            <a:schemeClr val="tx2"/>
          </a:solidFill>
          <a:latin typeface="Times New Roman" pitchFamily="18" charset="0"/>
          <a:cs typeface="Tahoma" pitchFamily="34" charset="0"/>
        </a:defRPr>
      </a:lvl6pPr>
      <a:lvl7pPr marL="914400" algn="l" rtl="0" eaLnBrk="0" fontAlgn="base" hangingPunct="0">
        <a:spcBef>
          <a:spcPct val="0"/>
        </a:spcBef>
        <a:spcAft>
          <a:spcPct val="0"/>
        </a:spcAft>
        <a:defRPr sz="3200" b="1" i="1">
          <a:solidFill>
            <a:schemeClr val="tx2"/>
          </a:solidFill>
          <a:latin typeface="Times New Roman" pitchFamily="18" charset="0"/>
          <a:cs typeface="Tahoma" pitchFamily="34" charset="0"/>
        </a:defRPr>
      </a:lvl7pPr>
      <a:lvl8pPr marL="1371600" algn="l" rtl="0" eaLnBrk="0" fontAlgn="base" hangingPunct="0">
        <a:spcBef>
          <a:spcPct val="0"/>
        </a:spcBef>
        <a:spcAft>
          <a:spcPct val="0"/>
        </a:spcAft>
        <a:defRPr sz="3200" b="1" i="1">
          <a:solidFill>
            <a:schemeClr val="tx2"/>
          </a:solidFill>
          <a:latin typeface="Times New Roman" pitchFamily="18" charset="0"/>
          <a:cs typeface="Tahoma" pitchFamily="34" charset="0"/>
        </a:defRPr>
      </a:lvl8pPr>
      <a:lvl9pPr marL="1828800" algn="l" rtl="0" eaLnBrk="0" fontAlgn="base" hangingPunct="0">
        <a:spcBef>
          <a:spcPct val="0"/>
        </a:spcBef>
        <a:spcAft>
          <a:spcPct val="0"/>
        </a:spcAft>
        <a:defRPr sz="3200" b="1" i="1">
          <a:solidFill>
            <a:schemeClr val="tx2"/>
          </a:solidFill>
          <a:latin typeface="Times New Roman" pitchFamily="18" charset="0"/>
          <a:cs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anose="05000000000000000000" pitchFamily="2" charset="2"/>
        <a:buChar char="Ø"/>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Wingdings" panose="05000000000000000000" pitchFamily="2" charset="2"/>
        <a:buChar char="ü"/>
        <a:defRPr sz="2000">
          <a:solidFill>
            <a:schemeClr val="tx1"/>
          </a:solidFill>
          <a:latin typeface="+mn-lt"/>
          <a:cs typeface="+mn-cs"/>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DAB86"/>
          </a:solidFill>
          <a:ln>
            <a:solidFill>
              <a:srgbClr val="B39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27" y="0"/>
            <a:ext cx="6288254" cy="6858000"/>
          </a:xfrm>
          <a:prstGeom prst="rect">
            <a:avLst/>
          </a:prstGeom>
        </p:spPr>
      </p:pic>
      <p:sp>
        <p:nvSpPr>
          <p:cNvPr id="2" name="Title 1"/>
          <p:cNvSpPr>
            <a:spLocks noGrp="1"/>
          </p:cNvSpPr>
          <p:nvPr>
            <p:ph type="ctrTitle"/>
          </p:nvPr>
        </p:nvSpPr>
        <p:spPr>
          <a:xfrm>
            <a:off x="0" y="499339"/>
            <a:ext cx="9144000" cy="818573"/>
          </a:xfrm>
        </p:spPr>
        <p:txBody>
          <a:bodyPr>
            <a:noAutofit/>
          </a:bodyPr>
          <a:lstStyle/>
          <a:p>
            <a:r>
              <a:rPr lang="en-US" sz="6600" dirty="0">
                <a:latin typeface="Helvetica" panose="020B0500000000000000" pitchFamily="34" charset="0"/>
              </a:rPr>
              <a:t>Announcing the Gospel</a:t>
            </a:r>
            <a:endParaRPr lang="en-US" sz="8000" dirty="0">
              <a:latin typeface="Helvetica" panose="020B0500000000000000" pitchFamily="34" charset="0"/>
            </a:endParaRPr>
          </a:p>
        </p:txBody>
      </p:sp>
      <p:sp>
        <p:nvSpPr>
          <p:cNvPr id="3" name="TextBox 2"/>
          <p:cNvSpPr txBox="1"/>
          <p:nvPr/>
        </p:nvSpPr>
        <p:spPr>
          <a:xfrm>
            <a:off x="457200" y="5226784"/>
            <a:ext cx="8229600" cy="1323439"/>
          </a:xfrm>
          <a:prstGeom prst="rect">
            <a:avLst/>
          </a:prstGeom>
          <a:solidFill>
            <a:srgbClr val="FDAB86"/>
          </a:solidFill>
          <a:ln w="38100">
            <a:solidFill>
              <a:schemeClr val="tx1">
                <a:lumMod val="95000"/>
                <a:lumOff val="5000"/>
              </a:schemeClr>
            </a:solidFill>
          </a:ln>
        </p:spPr>
        <p:txBody>
          <a:bodyPr wrap="square" rtlCol="0">
            <a:spAutoFit/>
          </a:bodyPr>
          <a:lstStyle/>
          <a:p>
            <a:pPr algn="ctr"/>
            <a:endParaRPr lang="en-US" sz="8000" b="1" dirty="0"/>
          </a:p>
        </p:txBody>
      </p:sp>
      <p:sp>
        <p:nvSpPr>
          <p:cNvPr id="8" name="TextBox 1"/>
          <p:cNvSpPr txBox="1"/>
          <p:nvPr/>
        </p:nvSpPr>
        <p:spPr>
          <a:xfrm>
            <a:off x="709949" y="5226783"/>
            <a:ext cx="7724102" cy="1323439"/>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Tahoma" panose="020B060403050404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Tahoma" panose="020B060403050404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Tahoma" panose="020B060403050404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Tahoma" panose="020B060403050404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Tahoma" panose="020B060403050404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Tahoma" panose="020B060403050404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Tahoma" panose="020B060403050404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Tahoma" panose="020B060403050404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Tahoma" panose="020B0604030504040204" pitchFamily="34" charset="0"/>
              </a:defRPr>
            </a:lvl9pPr>
          </a:lstStyle>
          <a:p>
            <a:pPr algn="ctr">
              <a:defRPr/>
            </a:pPr>
            <a:r>
              <a:rPr lang="en-US" sz="4000" b="1" dirty="0">
                <a:solidFill>
                  <a:srgbClr val="BA0003"/>
                </a:solidFill>
                <a:latin typeface="+mn-lt"/>
              </a:rPr>
              <a:t>THE GOD OF THE OT &amp; NT</a:t>
            </a:r>
          </a:p>
          <a:p>
            <a:pPr algn="ctr">
              <a:defRPr/>
            </a:pPr>
            <a:r>
              <a:rPr lang="en-US" sz="4000" b="1" dirty="0">
                <a:solidFill>
                  <a:srgbClr val="BA0003"/>
                </a:solidFill>
                <a:latin typeface="+mn-lt"/>
              </a:rPr>
              <a:t>under the light of the Catholic Faith</a:t>
            </a:r>
          </a:p>
        </p:txBody>
      </p:sp>
      <p:sp>
        <p:nvSpPr>
          <p:cNvPr id="9" name="TextBox 8"/>
          <p:cNvSpPr txBox="1"/>
          <p:nvPr/>
        </p:nvSpPr>
        <p:spPr>
          <a:xfrm>
            <a:off x="0" y="6571797"/>
            <a:ext cx="1252972" cy="276999"/>
          </a:xfrm>
          <a:prstGeom prst="rect">
            <a:avLst/>
          </a:prstGeom>
          <a:noFill/>
        </p:spPr>
        <p:txBody>
          <a:bodyPr wrap="none" rtlCol="0">
            <a:spAutoFit/>
          </a:bodyPr>
          <a:lstStyle/>
          <a:p>
            <a:r>
              <a:rPr lang="en-US" sz="1200" b="1" dirty="0" err="1"/>
              <a:t>pjc</a:t>
            </a:r>
            <a:r>
              <a:rPr lang="en-US" sz="1200" b="1" dirty="0"/>
              <a:t> January 2017</a:t>
            </a:r>
          </a:p>
        </p:txBody>
      </p:sp>
      <p:sp>
        <p:nvSpPr>
          <p:cNvPr id="10" name="TextBox 9"/>
          <p:cNvSpPr txBox="1"/>
          <p:nvPr/>
        </p:nvSpPr>
        <p:spPr>
          <a:xfrm>
            <a:off x="7539638" y="6571797"/>
            <a:ext cx="1667572" cy="276999"/>
          </a:xfrm>
          <a:prstGeom prst="rect">
            <a:avLst/>
          </a:prstGeom>
          <a:noFill/>
        </p:spPr>
        <p:txBody>
          <a:bodyPr wrap="none" rtlCol="0">
            <a:spAutoFit/>
          </a:bodyPr>
          <a:lstStyle/>
          <a:p>
            <a:r>
              <a:rPr lang="en-US" sz="1200" b="1" dirty="0"/>
              <a:t>www.Lumen-Fidei.com</a:t>
            </a:r>
          </a:p>
        </p:txBody>
      </p:sp>
    </p:spTree>
    <p:extLst>
      <p:ext uri="{BB962C8B-B14F-4D97-AF65-F5344CB8AC3E}">
        <p14:creationId xmlns:p14="http://schemas.microsoft.com/office/powerpoint/2010/main" val="288671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t>Jesus = God NT = God OT?  (I)</a:t>
            </a:r>
          </a:p>
        </p:txBody>
      </p:sp>
      <p:sp>
        <p:nvSpPr>
          <p:cNvPr id="17411" name="Content Placeholder 6"/>
          <p:cNvSpPr>
            <a:spLocks noGrp="1"/>
          </p:cNvSpPr>
          <p:nvPr>
            <p:ph idx="1"/>
          </p:nvPr>
        </p:nvSpPr>
        <p:spPr/>
        <p:txBody>
          <a:bodyPr/>
          <a:lstStyle/>
          <a:p>
            <a:r>
              <a:rPr lang="en-US" sz="1800" dirty="0">
                <a:latin typeface="Nirmala UI Semilight" panose="020B0402040204020203" pitchFamily="34" charset="0"/>
                <a:cs typeface="Nirmala UI Semilight" panose="020B0402040204020203" pitchFamily="34" charset="0"/>
              </a:rPr>
              <a:t>The apostle John writes that </a:t>
            </a:r>
            <a:r>
              <a:rPr lang="en-US" sz="1800" b="1" dirty="0">
                <a:latin typeface="Nirmala UI Semilight" panose="020B0402040204020203" pitchFamily="34" charset="0"/>
                <a:cs typeface="Nirmala UI Semilight" panose="020B0402040204020203" pitchFamily="34" charset="0"/>
              </a:rPr>
              <a:t>Jesus the Christ is the Creator God of the Old Testament</a:t>
            </a:r>
            <a:r>
              <a:rPr lang="en-US" sz="1800" dirty="0">
                <a:latin typeface="Nirmala UI Semilight" panose="020B0402040204020203" pitchFamily="34" charset="0"/>
                <a:cs typeface="Nirmala UI Semilight" panose="020B0402040204020203" pitchFamily="34" charset="0"/>
              </a:rPr>
              <a:t>. “John 1:1-3, 10 In the beginning was the Word, and the Word was with God, and the Word was God.  He was with God in the beginning.”</a:t>
            </a:r>
          </a:p>
          <a:p>
            <a:r>
              <a:rPr lang="en-US" sz="1800" dirty="0">
                <a:latin typeface="Nirmala UI Semilight" panose="020B0402040204020203" pitchFamily="34" charset="0"/>
                <a:cs typeface="Nirmala UI Semilight" panose="020B0402040204020203" pitchFamily="34" charset="0"/>
              </a:rPr>
              <a:t>Paul also claims that </a:t>
            </a:r>
            <a:r>
              <a:rPr lang="en-US" sz="1800" b="1" dirty="0">
                <a:latin typeface="Nirmala UI Semilight" panose="020B0402040204020203" pitchFamily="34" charset="0"/>
                <a:cs typeface="Nirmala UI Semilight" panose="020B0402040204020203" pitchFamily="34" charset="0"/>
              </a:rPr>
              <a:t>Jesus was our Creator God</a:t>
            </a:r>
            <a:r>
              <a:rPr lang="en-US" sz="1800" dirty="0">
                <a:latin typeface="Nirmala UI Semilight" panose="020B0402040204020203" pitchFamily="34" charset="0"/>
                <a:cs typeface="Nirmala UI Semilight" panose="020B0402040204020203" pitchFamily="34" charset="0"/>
              </a:rPr>
              <a:t>.  “Colossians 1:15-17 He is the image of the invisible God, the firstborn over all creation.  For by him all things were created”</a:t>
            </a:r>
          </a:p>
          <a:p>
            <a:r>
              <a:rPr lang="en-US" sz="1800" dirty="0">
                <a:latin typeface="Nirmala UI Semilight" panose="020B0402040204020203" pitchFamily="34" charset="0"/>
                <a:cs typeface="Nirmala UI Semilight" panose="020B0402040204020203" pitchFamily="34" charset="0"/>
              </a:rPr>
              <a:t>Paul portrays </a:t>
            </a:r>
            <a:r>
              <a:rPr lang="en-US" sz="1800" b="1" dirty="0">
                <a:latin typeface="Nirmala UI Semilight" panose="020B0402040204020203" pitchFamily="34" charset="0"/>
                <a:cs typeface="Nirmala UI Semilight" panose="020B0402040204020203" pitchFamily="34" charset="0"/>
              </a:rPr>
              <a:t>Jesus as that God that led Israel out of Egypt to the Promised Land</a:t>
            </a:r>
            <a:r>
              <a:rPr lang="en-US" sz="1800" dirty="0">
                <a:latin typeface="Nirmala UI Semilight" panose="020B0402040204020203" pitchFamily="34" charset="0"/>
                <a:cs typeface="Nirmala UI Semilight" panose="020B0402040204020203" pitchFamily="34" charset="0"/>
              </a:rPr>
              <a:t>.  “1 Corinthians 10:1-4 Our forefathers were all under the cloud and that they all passed through the sea … They all ate the same spiritual food and drank the same spiritual drink; for they drank from the spiritual rock that accompanied them, and that rock was Christ.”</a:t>
            </a:r>
            <a:r>
              <a:rPr lang="en-US" sz="1800" b="1" dirty="0">
                <a:latin typeface="Nirmala UI Semilight" panose="020B0402040204020203" pitchFamily="34" charset="0"/>
                <a:cs typeface="Nirmala UI Semilight" panose="020B0402040204020203" pitchFamily="34" charset="0"/>
              </a:rPr>
              <a:t> </a:t>
            </a:r>
          </a:p>
          <a:p>
            <a:pPr lvl="1"/>
            <a:r>
              <a:rPr lang="en-US" sz="1600" b="1" dirty="0">
                <a:latin typeface="Nirmala UI Semilight" panose="020B0402040204020203" pitchFamily="34" charset="0"/>
                <a:cs typeface="Nirmala UI Semilight" panose="020B0402040204020203" pitchFamily="34" charset="0"/>
              </a:rPr>
              <a:t>Moses also refers to God as a Rock</a:t>
            </a:r>
            <a:r>
              <a:rPr lang="en-US" sz="1600" dirty="0">
                <a:latin typeface="Nirmala UI Semilight" panose="020B0402040204020203" pitchFamily="34" charset="0"/>
                <a:cs typeface="Nirmala UI Semilight" panose="020B0402040204020203" pitchFamily="34" charset="0"/>
              </a:rPr>
              <a:t>.  “Deuteronomy 32:4 He is the Rock, his works are perfect, and all his ways are just.  A faithful God who does no wrong, upright and just is he.”</a:t>
            </a:r>
          </a:p>
          <a:p>
            <a:pPr lvl="1"/>
            <a:r>
              <a:rPr lang="en-US" sz="1600" dirty="0">
                <a:latin typeface="Nirmala UI Semilight" panose="020B0402040204020203" pitchFamily="34" charset="0"/>
                <a:cs typeface="Nirmala UI Semilight" panose="020B0402040204020203" pitchFamily="34" charset="0"/>
              </a:rPr>
              <a:t>Isaiah quotes </a:t>
            </a:r>
            <a:r>
              <a:rPr lang="en-US" sz="1600" b="1" dirty="0">
                <a:latin typeface="Nirmala UI Semilight" panose="020B0402040204020203" pitchFamily="34" charset="0"/>
                <a:cs typeface="Nirmala UI Semilight" panose="020B0402040204020203" pitchFamily="34" charset="0"/>
              </a:rPr>
              <a:t>God’s statement that He is that Rock</a:t>
            </a:r>
            <a:r>
              <a:rPr lang="en-US" sz="1600" dirty="0">
                <a:latin typeface="Nirmala UI Semilight" panose="020B0402040204020203" pitchFamily="34" charset="0"/>
                <a:cs typeface="Nirmala UI Semilight" panose="020B0402040204020203" pitchFamily="34" charset="0"/>
              </a:rPr>
              <a:t>.  “Isaiah 44:8 Is there any God besides me?  No, there is no other Rock; I know not one.”</a:t>
            </a:r>
          </a:p>
          <a:p>
            <a:r>
              <a:rPr lang="en-US" sz="1800" b="1" dirty="0">
                <a:latin typeface="Nirmala UI Semilight" panose="020B0402040204020203" pitchFamily="34" charset="0"/>
                <a:cs typeface="Nirmala UI Semilight" panose="020B0402040204020203" pitchFamily="34" charset="0"/>
              </a:rPr>
              <a:t>Jesus refers to Himself before the Jews using the same name that He gave Moses at the burning bush.</a:t>
            </a:r>
            <a:r>
              <a:rPr lang="en-US" sz="1800" dirty="0">
                <a:latin typeface="Nirmala UI Semilight" panose="020B0402040204020203" pitchFamily="34" charset="0"/>
                <a:cs typeface="Nirmala UI Semilight" panose="020B0402040204020203" pitchFamily="34" charset="0"/>
              </a:rPr>
              <a:t>  “John 8:58 "I tell you the truth," Jesus answered, "before Abraham was born, I AM!”</a:t>
            </a:r>
          </a:p>
          <a:p>
            <a:endParaRPr lang="en-US" sz="18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a:ea typeface="+mn-ea"/>
                <a:cs typeface="Tahoma" panose="020B0604030504040204" pitchFamily="34" charset="0"/>
              </a:rPr>
              <a:t>Page-</a:t>
            </a:r>
            <a:fld id="{E292DDCF-E5BB-45BD-B381-FE2F077810BB}" type="slidenum">
              <a:rPr kumimoji="0" lang="en-US" altLang="en-US" sz="1000" b="0" i="0" u="none" strike="noStrike" kern="1200" cap="none" spc="0" normalizeH="0" baseline="0" noProof="0" smtClean="0">
                <a:ln>
                  <a:noFill/>
                </a:ln>
                <a:solidFill>
                  <a:srgbClr val="000000"/>
                </a:solidFill>
                <a:effectLst/>
                <a:uLnTx/>
                <a:uFillTx/>
                <a:latin typeface="Calibri"/>
                <a:ea typeface="+mn-ea"/>
                <a:cs typeface="Tahoma" panose="020B060403050404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dirty="0">
              <a:ln>
                <a:noFill/>
              </a:ln>
              <a:solidFill>
                <a:srgbClr val="0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56725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t>Jesus = God NT = God OT?  (II)</a:t>
            </a:r>
          </a:p>
        </p:txBody>
      </p:sp>
      <p:sp>
        <p:nvSpPr>
          <p:cNvPr id="17411" name="Content Placeholder 6"/>
          <p:cNvSpPr>
            <a:spLocks noGrp="1"/>
          </p:cNvSpPr>
          <p:nvPr>
            <p:ph idx="1"/>
          </p:nvPr>
        </p:nvSpPr>
        <p:spPr>
          <a:xfrm>
            <a:off x="990600" y="1219200"/>
            <a:ext cx="8001000" cy="5383213"/>
          </a:xfrm>
        </p:spPr>
        <p:txBody>
          <a:bodyPr/>
          <a:lstStyle/>
          <a:p>
            <a:r>
              <a:rPr lang="en-US" sz="1800" b="1" dirty="0">
                <a:latin typeface="Nirmala UI Semilight" panose="020B0402040204020203" pitchFamily="34" charset="0"/>
                <a:cs typeface="Nirmala UI Semilight" panose="020B0402040204020203" pitchFamily="34" charset="0"/>
              </a:rPr>
              <a:t>God wanted to dwell with humans on this earth. </a:t>
            </a:r>
            <a:r>
              <a:rPr lang="en-US" sz="1800" dirty="0">
                <a:latin typeface="Nirmala UI Semilight" panose="020B0402040204020203" pitchFamily="34" charset="0"/>
                <a:cs typeface="Nirmala UI Semilight" panose="020B0402040204020203" pitchFamily="34" charset="0"/>
              </a:rPr>
              <a:t> Exodus 29:45-46 "Then I will dwell among the Israelites and be their God.”</a:t>
            </a:r>
          </a:p>
          <a:p>
            <a:r>
              <a:rPr lang="en-US" sz="1800" b="1" dirty="0">
                <a:latin typeface="Nirmala UI Semilight" panose="020B0402040204020203" pitchFamily="34" charset="0"/>
                <a:cs typeface="Nirmala UI Semilight" panose="020B0402040204020203" pitchFamily="34" charset="0"/>
              </a:rPr>
              <a:t>God did dwell with humans throughout the OT just as Jesus did in the NT. </a:t>
            </a:r>
            <a:r>
              <a:rPr lang="en-US" sz="1800" dirty="0">
                <a:latin typeface="Nirmala UI Semilight" panose="020B0402040204020203" pitchFamily="34" charset="0"/>
                <a:cs typeface="Nirmala UI Semilight" panose="020B0402040204020203" pitchFamily="34" charset="0"/>
              </a:rPr>
              <a:t> “Matthew 1:21 She will give birth to a son, and you are to give him the name Jesus”</a:t>
            </a:r>
          </a:p>
          <a:p>
            <a:r>
              <a:rPr lang="en-US" sz="1800" b="1" dirty="0">
                <a:latin typeface="Nirmala UI Semilight" panose="020B0402040204020203" pitchFamily="34" charset="0"/>
                <a:cs typeface="Nirmala UI Semilight" panose="020B0402040204020203" pitchFamily="34" charset="0"/>
              </a:rPr>
              <a:t>The angel continued to relate that the child would have the name Immanuel meaning God with us.</a:t>
            </a:r>
            <a:r>
              <a:rPr lang="en-US" sz="1800" dirty="0">
                <a:latin typeface="Nirmala UI Semilight" panose="020B0402040204020203" pitchFamily="34" charset="0"/>
                <a:cs typeface="Nirmala UI Semilight" panose="020B0402040204020203" pitchFamily="34" charset="0"/>
              </a:rPr>
              <a:t>  “Matthew 1:23 "The virgin will be with child and will give birth to a son, and they will call him Immanuel"—which means, "God with us."”</a:t>
            </a:r>
          </a:p>
          <a:p>
            <a:r>
              <a:rPr lang="en-US" sz="1800" b="1" dirty="0">
                <a:latin typeface="Nirmala UI Semilight" panose="020B0402040204020203" pitchFamily="34" charset="0"/>
                <a:cs typeface="Nirmala UI Semilight" panose="020B0402040204020203" pitchFamily="34" charset="0"/>
              </a:rPr>
              <a:t>As a human the God of the OT became a submissive human servant in the NT. </a:t>
            </a:r>
            <a:r>
              <a:rPr lang="en-US" sz="1800" dirty="0">
                <a:latin typeface="Nirmala UI Semilight" panose="020B0402040204020203" pitchFamily="34" charset="0"/>
                <a:cs typeface="Nirmala UI Semilight" panose="020B0402040204020203" pitchFamily="34" charset="0"/>
              </a:rPr>
              <a:t>Mark 10:45 “For even the Son of Man did not come to be served, but to serve, and to give his life as a ransom for many.”</a:t>
            </a:r>
          </a:p>
          <a:p>
            <a:r>
              <a:rPr lang="en-US" sz="1800" b="1" dirty="0">
                <a:latin typeface="Nirmala UI Semilight" panose="020B0402040204020203" pitchFamily="34" charset="0"/>
                <a:cs typeface="Nirmala UI Semilight" panose="020B0402040204020203" pitchFamily="34" charset="0"/>
              </a:rPr>
              <a:t>Although Jesus was God throughout the whole Bible He humbled Himself as a human</a:t>
            </a:r>
            <a:r>
              <a:rPr lang="en-US" sz="1800" dirty="0">
                <a:latin typeface="Nirmala UI Semilight" panose="020B0402040204020203" pitchFamily="34" charset="0"/>
                <a:cs typeface="Nirmala UI Semilight" panose="020B0402040204020203" pitchFamily="34" charset="0"/>
              </a:rPr>
              <a:t>.  Philippians 2:5-8 “Your attitude should be the same as that of Christ Jesus: Who, being in very nature God, did not consider equality with God something to be grasped, but made himself nothing, taking the very nature of a servant, being made in human likeness. </a:t>
            </a:r>
          </a:p>
          <a:p>
            <a:endParaRPr lang="en-US" sz="1800" dirty="0">
              <a:latin typeface="Nirmala UI Semilight" panose="020B0402040204020203" pitchFamily="34" charset="0"/>
              <a:cs typeface="Nirmala UI Semilight" panose="020B0402040204020203" pitchFamily="34" charset="0"/>
            </a:endParaRPr>
          </a:p>
          <a:p>
            <a:endParaRPr lang="en-US" sz="18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a:ea typeface="+mn-ea"/>
                <a:cs typeface="Tahoma" panose="020B0604030504040204" pitchFamily="34" charset="0"/>
              </a:rPr>
              <a:t>Page-</a:t>
            </a:r>
            <a:fld id="{E292DDCF-E5BB-45BD-B381-FE2F077810BB}" type="slidenum">
              <a:rPr kumimoji="0" lang="en-US" altLang="en-US" sz="1000" b="0" i="0" u="none" strike="noStrike" kern="1200" cap="none" spc="0" normalizeH="0" baseline="0" noProof="0" smtClean="0">
                <a:ln>
                  <a:noFill/>
                </a:ln>
                <a:solidFill>
                  <a:srgbClr val="000000"/>
                </a:solidFill>
                <a:effectLst/>
                <a:uLnTx/>
                <a:uFillTx/>
                <a:latin typeface="Calibri"/>
                <a:ea typeface="+mn-ea"/>
                <a:cs typeface="Tahoma" panose="020B060403050404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dirty="0">
              <a:ln>
                <a:noFill/>
              </a:ln>
              <a:solidFill>
                <a:srgbClr val="0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0355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Group 42"/>
          <p:cNvGraphicFramePr>
            <a:graphicFrameLocks noGrp="1"/>
          </p:cNvGraphicFramePr>
          <p:nvPr>
            <p:extLst>
              <p:ext uri="{D42A27DB-BD31-4B8C-83A1-F6EECF244321}">
                <p14:modId xmlns:p14="http://schemas.microsoft.com/office/powerpoint/2010/main" val="870497753"/>
              </p:ext>
            </p:extLst>
          </p:nvPr>
        </p:nvGraphicFramePr>
        <p:xfrm>
          <a:off x="457200" y="1524001"/>
          <a:ext cx="8534400" cy="4511040"/>
        </p:xfrm>
        <a:graphic>
          <a:graphicData uri="http://schemas.openxmlformats.org/drawingml/2006/table">
            <a:tbl>
              <a:tblPr>
                <a:tableStyleId>{5940675A-B579-460E-94D1-54222C63F5DA}</a:tableStyleId>
              </a:tblPr>
              <a:tblGrid>
                <a:gridCol w="41910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192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solidFill>
                            <a:schemeClr val="bg1"/>
                          </a:solidFill>
                          <a:effectLst/>
                        </a:rPr>
                        <a:t>God in the Old Testament</a:t>
                      </a:r>
                      <a:endParaRPr kumimoji="0" lang="en-US" sz="2000" b="1" i="0" u="none" strike="noStrike" cap="none" normalizeH="0" baseline="0" dirty="0">
                        <a:ln>
                          <a:noFill/>
                        </a:ln>
                        <a:solidFill>
                          <a:schemeClr val="bg1"/>
                        </a:solidFill>
                        <a:effectLst/>
                        <a:latin typeface="Arial Narrow" pitchFamily="34" charset="0"/>
                      </a:endParaRPr>
                    </a:p>
                  </a:txBody>
                  <a:tcPr horzOverflow="overflow">
                    <a:solidFill>
                      <a:srgbClr val="002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solidFill>
                            <a:schemeClr val="bg1"/>
                          </a:solidFill>
                          <a:effectLst/>
                        </a:rPr>
                        <a:t>Jesus Comparison to Himself</a:t>
                      </a:r>
                      <a:endParaRPr kumimoji="0" lang="en-US" sz="2000" b="1" i="0" u="none" strike="noStrike" cap="none" normalizeH="0" baseline="0" dirty="0">
                        <a:ln>
                          <a:noFill/>
                        </a:ln>
                        <a:solidFill>
                          <a:schemeClr val="bg1"/>
                        </a:solidFill>
                        <a:effectLst/>
                        <a:latin typeface="Arial Narrow" pitchFamily="34" charset="0"/>
                      </a:endParaRPr>
                    </a:p>
                  </a:txBody>
                  <a:tcPr horzOverflow="overflow">
                    <a:solidFill>
                      <a:srgbClr val="002060"/>
                    </a:solidFill>
                  </a:tcPr>
                </a:tc>
                <a:extLst>
                  <a:ext uri="{0D108BD9-81ED-4DB2-BD59-A6C34878D82A}">
                    <a16:rowId xmlns:a16="http://schemas.microsoft.com/office/drawing/2014/main" val="10000"/>
                  </a:ext>
                </a:extLst>
              </a:tr>
              <a:tr h="192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I AM (Exodus 3:14-15; Isaiah 48:12)</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I AM (John 8:58; John 8:18, 24)</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10001"/>
                  </a:ext>
                </a:extLst>
              </a:tr>
              <a:tr h="192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The Shepherd (Psalm 23:1) </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The Shepherd (John 10:11)</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10002"/>
                  </a:ext>
                </a:extLst>
              </a:tr>
              <a:tr h="192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The Light (Psalm 27:1)</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The Light (John 8:12)</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10003"/>
                  </a:ext>
                </a:extLst>
              </a:tr>
              <a:tr h="192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Ruler of all (Isaiah 9:6)</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Ruler of all (Matthew 28:18)</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10004"/>
                  </a:ext>
                </a:extLst>
              </a:tr>
              <a:tr h="192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Judge of all nations (Joel 3:12)</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Judge of all (John 5:12)</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10005"/>
                  </a:ext>
                </a:extLst>
              </a:tr>
              <a:tr h="192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The Bridegroom (Isaiah 62:5; Hosea 2:16)</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The Bridegroom (Matthew 25:1)</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10006"/>
                  </a:ext>
                </a:extLst>
              </a:tr>
              <a:tr h="192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a:ln>
                            <a:noFill/>
                          </a:ln>
                          <a:effectLst/>
                        </a:rPr>
                        <a:t>God’s Word never pass away (Isaiah 40:8)</a:t>
                      </a:r>
                      <a:endParaRPr kumimoji="0" lang="en-US" sz="1800" b="0" i="0" u="none" strike="noStrike" cap="none" normalizeH="0" baseline="0">
                        <a:ln>
                          <a:noFill/>
                        </a:ln>
                        <a:solidFill>
                          <a:schemeClr val="bg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Jesus’ words never pass away (Mk. 13:31)</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10007"/>
                  </a:ext>
                </a:extLst>
              </a:tr>
              <a:tr h="153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First and the Last (Isaiah 48:12)</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First and the Last (Revelation 1:17-18)</a:t>
                      </a:r>
                      <a:endParaRPr kumimoji="0" lang="en-US" sz="1800" b="0" i="0" u="none" strike="noStrike" cap="none" normalizeH="0" baseline="0" dirty="0">
                        <a:ln>
                          <a:noFill/>
                        </a:ln>
                        <a:solidFill>
                          <a:schemeClr val="bg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10008"/>
                  </a:ext>
                </a:extLst>
              </a:tr>
              <a:tr h="153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The Sower (Jeremiah 31:27; Ezra 34:9)</a:t>
                      </a:r>
                      <a:endParaRPr kumimoji="0" lang="en-US" sz="2000" b="0" i="0" u="none" strike="noStrike" cap="none" normalizeH="0" baseline="0" dirty="0">
                        <a:ln>
                          <a:noFill/>
                        </a:ln>
                        <a:solidFill>
                          <a:schemeClr val="tx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The Sower (Matthew 13:3-9)</a:t>
                      </a:r>
                      <a:endParaRPr kumimoji="0" lang="en-US" sz="2000" b="0" i="0" u="none" strike="noStrike" cap="none" normalizeH="0" baseline="0" dirty="0">
                        <a:ln>
                          <a:noFill/>
                        </a:ln>
                        <a:solidFill>
                          <a:schemeClr val="tx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1195882370"/>
                  </a:ext>
                </a:extLst>
              </a:tr>
              <a:tr h="153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The Shepherd (Gen 49:24; Psalm 23:1)</a:t>
                      </a:r>
                      <a:endParaRPr kumimoji="0" lang="en-US" sz="2000" b="0" i="0" u="none" strike="noStrike" cap="none" normalizeH="0" baseline="0" dirty="0">
                        <a:ln>
                          <a:noFill/>
                        </a:ln>
                        <a:solidFill>
                          <a:schemeClr val="tx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The Shepherd (John 10:11)</a:t>
                      </a:r>
                      <a:endParaRPr kumimoji="0" lang="en-US" sz="2000" b="0" i="0" u="none" strike="noStrike" cap="none" normalizeH="0" baseline="0" dirty="0">
                        <a:ln>
                          <a:noFill/>
                        </a:ln>
                        <a:solidFill>
                          <a:schemeClr val="tx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3337392455"/>
                  </a:ext>
                </a:extLst>
              </a:tr>
              <a:tr h="153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The Rock (Psalm 18:2)</a:t>
                      </a:r>
                      <a:endParaRPr kumimoji="0" lang="en-US" sz="2000" b="0" i="0" u="none" strike="noStrike" cap="none" normalizeH="0" baseline="0" dirty="0">
                        <a:ln>
                          <a:noFill/>
                        </a:ln>
                        <a:solidFill>
                          <a:schemeClr val="tx1"/>
                        </a:solidFill>
                        <a:effectLst/>
                        <a:latin typeface="Arial Narrow" pitchFamily="34" charset="0"/>
                      </a:endParaRPr>
                    </a:p>
                  </a:txBody>
                  <a:tcPr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The Rock (Matthew 7:24)</a:t>
                      </a:r>
                      <a:endParaRPr kumimoji="0" lang="en-US" sz="2000" b="0" i="0" u="none" strike="noStrike" cap="none" normalizeH="0" baseline="0" dirty="0">
                        <a:ln>
                          <a:noFill/>
                        </a:ln>
                        <a:solidFill>
                          <a:schemeClr val="tx1"/>
                        </a:solidFill>
                        <a:effectLst/>
                        <a:latin typeface="Arial Narrow"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val="3629197740"/>
                  </a:ext>
                </a:extLst>
              </a:tr>
            </a:tbl>
          </a:graphicData>
        </a:graphic>
      </p:graphicFrame>
      <p:sp>
        <p:nvSpPr>
          <p:cNvPr id="5" name="Title 5"/>
          <p:cNvSpPr txBox="1">
            <a:spLocks/>
          </p:cNvSpPr>
          <p:nvPr/>
        </p:nvSpPr>
        <p:spPr bwMode="auto">
          <a:xfrm>
            <a:off x="990600" y="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i="1">
                <a:solidFill>
                  <a:schemeClr val="tx1"/>
                </a:solidFill>
                <a:latin typeface="Arial Narrow" pitchFamily="34" charset="0"/>
                <a:ea typeface="+mj-ea"/>
                <a:cs typeface="+mj-cs"/>
              </a:defRPr>
            </a:lvl1pPr>
            <a:lvl2pPr algn="ctr" rtl="0" eaLnBrk="0" fontAlgn="base" hangingPunct="0">
              <a:spcBef>
                <a:spcPct val="0"/>
              </a:spcBef>
              <a:spcAft>
                <a:spcPct val="0"/>
              </a:spcAft>
              <a:defRPr sz="3200" b="1" i="1">
                <a:solidFill>
                  <a:schemeClr val="tx1"/>
                </a:solidFill>
                <a:latin typeface="Times New Roman" pitchFamily="18" charset="0"/>
                <a:cs typeface="Tahoma" pitchFamily="34" charset="0"/>
              </a:defRPr>
            </a:lvl2pPr>
            <a:lvl3pPr algn="ctr" rtl="0" eaLnBrk="0" fontAlgn="base" hangingPunct="0">
              <a:spcBef>
                <a:spcPct val="0"/>
              </a:spcBef>
              <a:spcAft>
                <a:spcPct val="0"/>
              </a:spcAft>
              <a:defRPr sz="3200" b="1" i="1">
                <a:solidFill>
                  <a:schemeClr val="tx1"/>
                </a:solidFill>
                <a:latin typeface="Times New Roman" pitchFamily="18" charset="0"/>
                <a:cs typeface="Tahoma" pitchFamily="34" charset="0"/>
              </a:defRPr>
            </a:lvl3pPr>
            <a:lvl4pPr algn="ctr" rtl="0" eaLnBrk="0" fontAlgn="base" hangingPunct="0">
              <a:spcBef>
                <a:spcPct val="0"/>
              </a:spcBef>
              <a:spcAft>
                <a:spcPct val="0"/>
              </a:spcAft>
              <a:defRPr sz="3200" b="1" i="1">
                <a:solidFill>
                  <a:schemeClr val="tx1"/>
                </a:solidFill>
                <a:latin typeface="Times New Roman" pitchFamily="18" charset="0"/>
                <a:cs typeface="Tahoma" pitchFamily="34" charset="0"/>
              </a:defRPr>
            </a:lvl4pPr>
            <a:lvl5pPr algn="ctr" rtl="0" eaLnBrk="0" fontAlgn="base" hangingPunct="0">
              <a:spcBef>
                <a:spcPct val="0"/>
              </a:spcBef>
              <a:spcAft>
                <a:spcPct val="0"/>
              </a:spcAft>
              <a:defRPr sz="3200" b="1" i="1">
                <a:solidFill>
                  <a:schemeClr val="tx1"/>
                </a:solidFill>
                <a:latin typeface="Times New Roman" pitchFamily="18" charset="0"/>
                <a:cs typeface="Tahoma" pitchFamily="34" charset="0"/>
              </a:defRPr>
            </a:lvl5pPr>
            <a:lvl6pPr marL="457200" algn="l" rtl="0" eaLnBrk="0" fontAlgn="base" hangingPunct="0">
              <a:spcBef>
                <a:spcPct val="0"/>
              </a:spcBef>
              <a:spcAft>
                <a:spcPct val="0"/>
              </a:spcAft>
              <a:defRPr sz="3200" b="1" i="1">
                <a:solidFill>
                  <a:schemeClr val="tx2"/>
                </a:solidFill>
                <a:latin typeface="Times New Roman" pitchFamily="18" charset="0"/>
                <a:cs typeface="Tahoma" pitchFamily="34" charset="0"/>
              </a:defRPr>
            </a:lvl6pPr>
            <a:lvl7pPr marL="914400" algn="l" rtl="0" eaLnBrk="0" fontAlgn="base" hangingPunct="0">
              <a:spcBef>
                <a:spcPct val="0"/>
              </a:spcBef>
              <a:spcAft>
                <a:spcPct val="0"/>
              </a:spcAft>
              <a:defRPr sz="3200" b="1" i="1">
                <a:solidFill>
                  <a:schemeClr val="tx2"/>
                </a:solidFill>
                <a:latin typeface="Times New Roman" pitchFamily="18" charset="0"/>
                <a:cs typeface="Tahoma" pitchFamily="34" charset="0"/>
              </a:defRPr>
            </a:lvl7pPr>
            <a:lvl8pPr marL="1371600" algn="l" rtl="0" eaLnBrk="0" fontAlgn="base" hangingPunct="0">
              <a:spcBef>
                <a:spcPct val="0"/>
              </a:spcBef>
              <a:spcAft>
                <a:spcPct val="0"/>
              </a:spcAft>
              <a:defRPr sz="3200" b="1" i="1">
                <a:solidFill>
                  <a:schemeClr val="tx2"/>
                </a:solidFill>
                <a:latin typeface="Times New Roman" pitchFamily="18" charset="0"/>
                <a:cs typeface="Tahoma" pitchFamily="34" charset="0"/>
              </a:defRPr>
            </a:lvl8pPr>
            <a:lvl9pPr marL="1828800" algn="l" rtl="0" eaLnBrk="0" fontAlgn="base" hangingPunct="0">
              <a:spcBef>
                <a:spcPct val="0"/>
              </a:spcBef>
              <a:spcAft>
                <a:spcPct val="0"/>
              </a:spcAft>
              <a:defRPr sz="3200" b="1" i="1">
                <a:solidFill>
                  <a:schemeClr val="tx2"/>
                </a:solidFill>
                <a:latin typeface="Times New Roman" pitchFamily="18" charset="0"/>
                <a:cs typeface="Tahoma" pitchFamily="34" charset="0"/>
              </a:defRPr>
            </a:lvl9pPr>
          </a:lstStyle>
          <a:p>
            <a:r>
              <a:rPr lang="en-US" altLang="en-US" kern="0" dirty="0"/>
              <a:t>Did Jesus claim to be God?</a:t>
            </a:r>
          </a:p>
        </p:txBody>
      </p:sp>
      <p:sp>
        <p:nvSpPr>
          <p:cNvPr id="8" name="Rectangle 7"/>
          <p:cNvSpPr/>
          <p:nvPr/>
        </p:nvSpPr>
        <p:spPr>
          <a:xfrm>
            <a:off x="457200" y="6474764"/>
            <a:ext cx="5500255" cy="338554"/>
          </a:xfrm>
          <a:prstGeom prst="rect">
            <a:avLst/>
          </a:prstGeom>
        </p:spPr>
        <p:txBody>
          <a:bodyPr wrap="square">
            <a:spAutoFit/>
          </a:bodyPr>
          <a:lstStyle/>
          <a:p>
            <a:pPr>
              <a:defRPr/>
            </a:pPr>
            <a:r>
              <a:rPr lang="en-US" sz="1600" dirty="0">
                <a:latin typeface="Arial Narrow" pitchFamily="34" charset="0"/>
              </a:rPr>
              <a:t>In </a:t>
            </a:r>
            <a:r>
              <a:rPr lang="en-US" sz="1600" dirty="0">
                <a:solidFill>
                  <a:srgbClr val="FF5050"/>
                </a:solidFill>
                <a:effectLst>
                  <a:glow rad="228600">
                    <a:schemeClr val="accent2">
                      <a:satMod val="175000"/>
                      <a:alpha val="40000"/>
                    </a:schemeClr>
                  </a:glow>
                </a:effectLst>
                <a:latin typeface="Arial Narrow" pitchFamily="34" charset="0"/>
              </a:rPr>
              <a:t>20</a:t>
            </a:r>
            <a:r>
              <a:rPr lang="en-US" sz="1600" dirty="0">
                <a:latin typeface="Arial Narrow" pitchFamily="34" charset="0"/>
              </a:rPr>
              <a:t> of Jesus’ 52 parables, He identifies Himself as God.</a:t>
            </a:r>
          </a:p>
        </p:txBody>
      </p:sp>
    </p:spTree>
    <p:extLst>
      <p:ext uri="{BB962C8B-B14F-4D97-AF65-F5344CB8AC3E}">
        <p14:creationId xmlns:p14="http://schemas.microsoft.com/office/powerpoint/2010/main" val="370683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t>GOD OT = GOD NT</a:t>
            </a:r>
            <a:br>
              <a:rPr lang="en-US" altLang="en-US" dirty="0"/>
            </a:br>
            <a:r>
              <a:rPr lang="en-US" altLang="en-US" dirty="0"/>
              <a:t>Rational Christian Arguments</a:t>
            </a:r>
          </a:p>
        </p:txBody>
      </p:sp>
      <p:sp>
        <p:nvSpPr>
          <p:cNvPr id="17411" name="Content Placeholder 6"/>
          <p:cNvSpPr>
            <a:spLocks noGrp="1"/>
          </p:cNvSpPr>
          <p:nvPr>
            <p:ph idx="1"/>
          </p:nvPr>
        </p:nvSpPr>
        <p:spPr>
          <a:xfrm>
            <a:off x="762000" y="1094505"/>
            <a:ext cx="8382000" cy="5736508"/>
          </a:xfrm>
        </p:spPr>
        <p:txBody>
          <a:bodyPr/>
          <a:lstStyle/>
          <a:p>
            <a:pPr marL="457200" indent="-457200">
              <a:buFont typeface="+mj-lt"/>
              <a:buAutoNum type="arabicPeriod"/>
            </a:pPr>
            <a:r>
              <a:rPr lang="en-US" altLang="en-US" sz="2000" b="1" dirty="0">
                <a:latin typeface="Nirmala UI Semilight" panose="020B0402040204020203" pitchFamily="34" charset="0"/>
                <a:cs typeface="Nirmala UI Semilight" panose="020B0402040204020203" pitchFamily="34" charset="0"/>
              </a:rPr>
              <a:t>The progressive knowledge argument</a:t>
            </a:r>
            <a:r>
              <a:rPr lang="en-US" altLang="en-US" sz="2000" dirty="0">
                <a:latin typeface="Nirmala UI Semilight" panose="020B0402040204020203" pitchFamily="34" charset="0"/>
                <a:cs typeface="Nirmala UI Semilight" panose="020B0402040204020203" pitchFamily="34" charset="0"/>
              </a:rPr>
              <a:t>: Humans, as they evolved, became more aware of the real intentions of God in the unfolding of Himself and His plan of salvation. As the understanding of humans improved (through natural rational evolution), humans were able to discern better the intentions of God towards “consolation”.</a:t>
            </a:r>
          </a:p>
          <a:p>
            <a:pPr marL="457200" indent="-457200">
              <a:buFont typeface="+mj-lt"/>
              <a:buAutoNum type="arabicPeriod"/>
            </a:pPr>
            <a:r>
              <a:rPr lang="en-US" altLang="en-US" sz="2000" b="1" dirty="0">
                <a:latin typeface="Nirmala UI Semilight" panose="020B0402040204020203" pitchFamily="34" charset="0"/>
                <a:cs typeface="Nirmala UI Semilight" panose="020B0402040204020203" pitchFamily="34" charset="0"/>
              </a:rPr>
              <a:t>The objective morality argument</a:t>
            </a:r>
            <a:r>
              <a:rPr lang="en-US" altLang="en-US" sz="2000" dirty="0">
                <a:latin typeface="Nirmala UI Semilight" panose="020B0402040204020203" pitchFamily="34" charset="0"/>
                <a:cs typeface="Nirmala UI Semilight" panose="020B0402040204020203" pitchFamily="34" charset="0"/>
              </a:rPr>
              <a:t>: God is all good and can’t plan, desire, intent, or execute evil actions or show evil attitude. If that is the impression it is because us, humans, don’t understand God’s real intentions that can only be explained through God’s unstoppable desire for the good of His creation and the salvation of as many humans as possible.</a:t>
            </a:r>
          </a:p>
          <a:p>
            <a:pPr marL="457200" indent="-457200">
              <a:buFont typeface="+mj-lt"/>
              <a:buAutoNum type="arabicPeriod"/>
            </a:pPr>
            <a:r>
              <a:rPr lang="en-US" altLang="en-US" sz="2000" b="1" dirty="0">
                <a:latin typeface="Nirmala UI Semilight" panose="020B0402040204020203" pitchFamily="34" charset="0"/>
                <a:cs typeface="Nirmala UI Semilight" panose="020B0402040204020203" pitchFamily="34" charset="0"/>
              </a:rPr>
              <a:t>The wrong human interpretation argument</a:t>
            </a:r>
            <a:r>
              <a:rPr lang="en-US" altLang="en-US" sz="2000" dirty="0">
                <a:latin typeface="Nirmala UI Semilight" panose="020B0402040204020203" pitchFamily="34" charset="0"/>
                <a:cs typeface="Nirmala UI Semilight" panose="020B0402040204020203" pitchFamily="34" charset="0"/>
              </a:rPr>
              <a:t>: This argument would have two sub arguments: 1) Humans might have interpreted God the wrong way for personal reasons or 2) Humans didn’t understand what God asked of them. </a:t>
            </a:r>
          </a:p>
          <a:p>
            <a:pPr marL="457200" indent="-457200">
              <a:buFont typeface="+mj-lt"/>
              <a:buAutoNum type="arabicPeriod"/>
            </a:pPr>
            <a:r>
              <a:rPr lang="en-US" altLang="en-US" sz="2000" b="1" dirty="0">
                <a:latin typeface="Nirmala UI Semilight" panose="020B0402040204020203" pitchFamily="34" charset="0"/>
                <a:cs typeface="Nirmala UI Semilight" panose="020B0402040204020203" pitchFamily="34" charset="0"/>
              </a:rPr>
              <a:t>The Continuity argument</a:t>
            </a:r>
            <a:r>
              <a:rPr lang="en-US" altLang="en-US" sz="2000" dirty="0">
                <a:latin typeface="Nirmala UI Semilight" panose="020B0402040204020203" pitchFamily="34" charset="0"/>
                <a:cs typeface="Nirmala UI Semilight" panose="020B0402040204020203" pitchFamily="34" charset="0"/>
              </a:rPr>
              <a:t>: </a:t>
            </a:r>
            <a:r>
              <a:rPr lang="en-US" sz="2000" dirty="0">
                <a:latin typeface="Nirmala UI Semilight" panose="020B0402040204020203" pitchFamily="34" charset="0"/>
                <a:cs typeface="Nirmala UI Semilight" panose="020B0402040204020203" pitchFamily="34" charset="0"/>
              </a:rPr>
              <a:t>In both testaments, God is a God of incredible love and compassion; and God is equally a God of justice and righteous wrath against sin.</a:t>
            </a:r>
            <a:endParaRPr lang="en-US" altLang="en-US" sz="20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a:ea typeface="+mn-ea"/>
                <a:cs typeface="Tahoma" panose="020B0604030504040204" pitchFamily="34" charset="0"/>
              </a:rPr>
              <a:t>Page-</a:t>
            </a:r>
            <a:fld id="{E292DDCF-E5BB-45BD-B381-FE2F077810BB}" type="slidenum">
              <a:rPr kumimoji="0" lang="en-US" altLang="en-US" sz="1000" b="0" i="0" u="none" strike="noStrike" kern="1200" cap="none" spc="0" normalizeH="0" baseline="0" noProof="0" smtClean="0">
                <a:ln>
                  <a:noFill/>
                </a:ln>
                <a:solidFill>
                  <a:srgbClr val="000000"/>
                </a:solidFill>
                <a:effectLst/>
                <a:uLnTx/>
                <a:uFillTx/>
                <a:latin typeface="Calibri"/>
                <a:ea typeface="+mn-ea"/>
                <a:cs typeface="Tahoma" panose="020B060403050404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dirty="0">
              <a:ln>
                <a:noFill/>
              </a:ln>
              <a:solidFill>
                <a:srgbClr val="0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93866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OT = GOD NT</a:t>
            </a:r>
            <a:br>
              <a:rPr lang="en-US" dirty="0"/>
            </a:br>
            <a:r>
              <a:rPr lang="en-US" sz="2800" dirty="0"/>
              <a:t>In favor of the Continuity argument</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086780655"/>
              </p:ext>
            </p:extLst>
          </p:nvPr>
        </p:nvGraphicFramePr>
        <p:xfrm>
          <a:off x="762000" y="2327593"/>
          <a:ext cx="8229601" cy="4236720"/>
        </p:xfrm>
        <a:graphic>
          <a:graphicData uri="http://schemas.openxmlformats.org/drawingml/2006/table">
            <a:tbl>
              <a:tblPr firstRow="1" bandRow="1">
                <a:tableStyleId>{5940675A-B579-460E-94D1-54222C63F5DA}</a:tableStyleId>
              </a:tblPr>
              <a:tblGrid>
                <a:gridCol w="577142">
                  <a:extLst>
                    <a:ext uri="{9D8B030D-6E8A-4147-A177-3AD203B41FA5}">
                      <a16:colId xmlns:a16="http://schemas.microsoft.com/office/drawing/2014/main" val="2770592626"/>
                    </a:ext>
                  </a:extLst>
                </a:gridCol>
                <a:gridCol w="2864328">
                  <a:extLst>
                    <a:ext uri="{9D8B030D-6E8A-4147-A177-3AD203B41FA5}">
                      <a16:colId xmlns:a16="http://schemas.microsoft.com/office/drawing/2014/main" val="29148009"/>
                    </a:ext>
                  </a:extLst>
                </a:gridCol>
                <a:gridCol w="4788131">
                  <a:extLst>
                    <a:ext uri="{9D8B030D-6E8A-4147-A177-3AD203B41FA5}">
                      <a16:colId xmlns:a16="http://schemas.microsoft.com/office/drawing/2014/main" val="1719272317"/>
                    </a:ext>
                  </a:extLst>
                </a:gridCol>
              </a:tblGrid>
              <a:tr h="358917">
                <a:tc>
                  <a:txBody>
                    <a:bodyPr/>
                    <a:lstStyle/>
                    <a:p>
                      <a:pPr algn="ctr"/>
                      <a:endParaRPr lang="en-US" sz="1600" dirty="0">
                        <a:latin typeface="Nirmala UI Semilight" panose="020B0402040204020203" pitchFamily="34" charset="0"/>
                        <a:cs typeface="Nirmala UI Semilight" panose="020B0402040204020203" pitchFamily="34" charset="0"/>
                      </a:endParaRPr>
                    </a:p>
                  </a:txBody>
                  <a:tcPr marL="46046" marR="46046">
                    <a:solidFill>
                      <a:schemeClr val="accent6">
                        <a:lumMod val="60000"/>
                        <a:lumOff val="40000"/>
                      </a:schemeClr>
                    </a:solidFill>
                  </a:tcPr>
                </a:tc>
                <a:tc>
                  <a:txBody>
                    <a:bodyPr/>
                    <a:lstStyle/>
                    <a:p>
                      <a:pPr algn="ctr"/>
                      <a:r>
                        <a:rPr lang="en-US" sz="2000" b="1" dirty="0">
                          <a:latin typeface="Nirmala UI Semilight" panose="020B0402040204020203" pitchFamily="34" charset="0"/>
                          <a:cs typeface="Nirmala UI Semilight" panose="020B0402040204020203" pitchFamily="34" charset="0"/>
                        </a:rPr>
                        <a:t>Mercy</a:t>
                      </a:r>
                    </a:p>
                  </a:txBody>
                  <a:tcPr marL="46046" marR="46046">
                    <a:solidFill>
                      <a:schemeClr val="accent6">
                        <a:lumMod val="60000"/>
                        <a:lumOff val="40000"/>
                      </a:schemeClr>
                    </a:solidFill>
                  </a:tcPr>
                </a:tc>
                <a:tc>
                  <a:txBody>
                    <a:bodyPr/>
                    <a:lstStyle/>
                    <a:p>
                      <a:pPr algn="ctr"/>
                      <a:r>
                        <a:rPr lang="en-US" sz="2000" b="1" dirty="0">
                          <a:latin typeface="Nirmala UI Semilight" panose="020B0402040204020203" pitchFamily="34" charset="0"/>
                          <a:cs typeface="Nirmala UI Semilight" panose="020B0402040204020203" pitchFamily="34" charset="0"/>
                        </a:rPr>
                        <a:t>Justice</a:t>
                      </a:r>
                    </a:p>
                  </a:txBody>
                  <a:tcPr marL="46046" marR="46046">
                    <a:solidFill>
                      <a:schemeClr val="accent6">
                        <a:lumMod val="60000"/>
                        <a:lumOff val="40000"/>
                      </a:schemeClr>
                    </a:solidFill>
                  </a:tcPr>
                </a:tc>
                <a:extLst>
                  <a:ext uri="{0D108BD9-81ED-4DB2-BD59-A6C34878D82A}">
                    <a16:rowId xmlns:a16="http://schemas.microsoft.com/office/drawing/2014/main" val="3221217137"/>
                  </a:ext>
                </a:extLst>
              </a:tr>
              <a:tr h="1580499">
                <a:tc>
                  <a:txBody>
                    <a:bodyPr/>
                    <a:lstStyle/>
                    <a:p>
                      <a:pPr algn="ctr"/>
                      <a:r>
                        <a:rPr lang="en-US" sz="2000" b="1" dirty="0">
                          <a:latin typeface="Nirmala UI Semilight" panose="020B0402040204020203" pitchFamily="34" charset="0"/>
                          <a:cs typeface="Nirmala UI Semilight" panose="020B0402040204020203" pitchFamily="34" charset="0"/>
                        </a:rPr>
                        <a:t>OT</a:t>
                      </a:r>
                    </a:p>
                  </a:txBody>
                  <a:tcPr marL="46046" marR="46046" anchor="ctr">
                    <a:solidFill>
                      <a:schemeClr val="accent6">
                        <a:lumMod val="60000"/>
                        <a:lumOff val="40000"/>
                      </a:schemeClr>
                    </a:solidFill>
                  </a:tcPr>
                </a:tc>
                <a:tc>
                  <a:txBody>
                    <a:bodyPr/>
                    <a:lstStyle/>
                    <a:p>
                      <a:pPr algn="ctr"/>
                      <a:r>
                        <a:rPr lang="en-US" sz="1600" dirty="0">
                          <a:latin typeface="Nirmala UI Semilight" panose="020B0402040204020203" pitchFamily="34" charset="0"/>
                          <a:cs typeface="Nirmala UI Semilight" panose="020B0402040204020203" pitchFamily="34" charset="0"/>
                        </a:rPr>
                        <a:t>But You, o Lord, are a God compassionate and merciful, slow to anger, abounding in steadfast love and faithfulness. (Psalm 86:15)</a:t>
                      </a:r>
                    </a:p>
                  </a:txBody>
                  <a:tcPr marL="46046" marR="46046" anchor="ctr">
                    <a:solidFill>
                      <a:schemeClr val="accent6">
                        <a:lumMod val="60000"/>
                        <a:lumOff val="40000"/>
                      </a:schemeClr>
                    </a:solidFill>
                  </a:tcPr>
                </a:tc>
                <a:tc>
                  <a:txBody>
                    <a:bodyPr/>
                    <a:lstStyle/>
                    <a:p>
                      <a:pPr algn="ctr"/>
                      <a:r>
                        <a:rPr lang="en-US" sz="1600" dirty="0">
                          <a:latin typeface="Nirmala UI Semilight" panose="020B0402040204020203" pitchFamily="34" charset="0"/>
                          <a:cs typeface="Nirmala UI Semilight" panose="020B0402040204020203" pitchFamily="34" charset="0"/>
                        </a:rPr>
                        <a:t>Adam and Eve (Genesis 3)</a:t>
                      </a:r>
                    </a:p>
                    <a:p>
                      <a:pPr algn="ctr"/>
                      <a:r>
                        <a:rPr lang="en-US" sz="1600" dirty="0">
                          <a:latin typeface="Nirmala UI Semilight" panose="020B0402040204020203" pitchFamily="34" charset="0"/>
                          <a:cs typeface="Nirmala UI Semilight" panose="020B0402040204020203" pitchFamily="34" charset="0"/>
                        </a:rPr>
                        <a:t>The corrupt people of Noah’s day (Genesis 6-8)</a:t>
                      </a:r>
                    </a:p>
                    <a:p>
                      <a:pPr algn="ctr"/>
                      <a:r>
                        <a:rPr lang="en-US" sz="1600" dirty="0">
                          <a:latin typeface="Nirmala UI Semilight" panose="020B0402040204020203" pitchFamily="34" charset="0"/>
                          <a:cs typeface="Nirmala UI Semilight" panose="020B0402040204020203" pitchFamily="34" charset="0"/>
                        </a:rPr>
                        <a:t>Sodom and Gomorrah (Genesis 18-19)</a:t>
                      </a:r>
                    </a:p>
                    <a:p>
                      <a:pPr algn="ctr"/>
                      <a:r>
                        <a:rPr lang="en-US" sz="1600" dirty="0">
                          <a:latin typeface="Nirmala UI Semilight" panose="020B0402040204020203" pitchFamily="34" charset="0"/>
                          <a:cs typeface="Nirmala UI Semilight" panose="020B0402040204020203" pitchFamily="34" charset="0"/>
                        </a:rPr>
                        <a:t>Egyptian slave masters (Genesis 15:14, Exodus 7-12)</a:t>
                      </a:r>
                    </a:p>
                    <a:p>
                      <a:pPr algn="ctr"/>
                      <a:r>
                        <a:rPr lang="en-US" sz="1600" dirty="0">
                          <a:latin typeface="Nirmala UI Semilight" panose="020B0402040204020203" pitchFamily="34" charset="0"/>
                          <a:cs typeface="Nirmala UI Semilight" panose="020B0402040204020203" pitchFamily="34" charset="0"/>
                        </a:rPr>
                        <a:t>The worshippers of the golden calf (Exodus 32:26-35)</a:t>
                      </a:r>
                    </a:p>
                    <a:p>
                      <a:pPr algn="ctr"/>
                      <a:r>
                        <a:rPr lang="en-US" sz="1600" dirty="0">
                          <a:latin typeface="Nirmala UI Semilight" panose="020B0402040204020203" pitchFamily="34" charset="0"/>
                          <a:cs typeface="Nirmala UI Semilight" panose="020B0402040204020203" pitchFamily="34" charset="0"/>
                        </a:rPr>
                        <a:t>Extermination of Amalekite by Saul</a:t>
                      </a:r>
                    </a:p>
                    <a:p>
                      <a:pPr algn="ctr"/>
                      <a:r>
                        <a:rPr lang="en-US" sz="1600" dirty="0">
                          <a:latin typeface="Nirmala UI Semilight" panose="020B0402040204020203" pitchFamily="34" charset="0"/>
                          <a:cs typeface="Nirmala UI Semilight" panose="020B0402040204020203" pitchFamily="34" charset="0"/>
                        </a:rPr>
                        <a:t>The annihilation of the Canaanites (Joshua)</a:t>
                      </a:r>
                    </a:p>
                  </a:txBody>
                  <a:tcPr marL="46046" marR="46046" anchor="ctr">
                    <a:solidFill>
                      <a:schemeClr val="accent6">
                        <a:lumMod val="60000"/>
                        <a:lumOff val="40000"/>
                      </a:schemeClr>
                    </a:solidFill>
                  </a:tcPr>
                </a:tc>
                <a:extLst>
                  <a:ext uri="{0D108BD9-81ED-4DB2-BD59-A6C34878D82A}">
                    <a16:rowId xmlns:a16="http://schemas.microsoft.com/office/drawing/2014/main" val="3416550130"/>
                  </a:ext>
                </a:extLst>
              </a:tr>
              <a:tr h="2009109">
                <a:tc>
                  <a:txBody>
                    <a:bodyPr/>
                    <a:lstStyle/>
                    <a:p>
                      <a:pPr algn="ctr"/>
                      <a:r>
                        <a:rPr lang="en-US" sz="2000" b="1" dirty="0">
                          <a:latin typeface="Nirmala UI Semilight" panose="020B0402040204020203" pitchFamily="34" charset="0"/>
                          <a:cs typeface="Nirmala UI Semilight" panose="020B0402040204020203" pitchFamily="34" charset="0"/>
                        </a:rPr>
                        <a:t>NT</a:t>
                      </a:r>
                    </a:p>
                  </a:txBody>
                  <a:tcPr marL="46046" marR="46046" anchor="ctr">
                    <a:solidFill>
                      <a:schemeClr val="accent6">
                        <a:lumMod val="60000"/>
                        <a:lumOff val="40000"/>
                      </a:schemeClr>
                    </a:solidFill>
                  </a:tcPr>
                </a:tc>
                <a:tc>
                  <a:txBody>
                    <a:bodyPr/>
                    <a:lstStyle/>
                    <a:p>
                      <a:pPr algn="ctr"/>
                      <a:r>
                        <a:rPr lang="en-US" sz="1600" dirty="0">
                          <a:latin typeface="Nirmala UI Semilight" panose="020B0402040204020203" pitchFamily="34" charset="0"/>
                          <a:cs typeface="Nirmala UI Semilight" panose="020B0402040204020203" pitchFamily="34" charset="0"/>
                        </a:rPr>
                        <a:t>“Now there is in store for me the crown of righteousness, which the Lord, the righteous Judge, will award to me on that day—and not only to me, but also to all who have longed for his appearing” (2 Timothy 4:8). </a:t>
                      </a:r>
                    </a:p>
                  </a:txBody>
                  <a:tcPr marL="46046" marR="46046" anchor="ctr">
                    <a:solidFill>
                      <a:schemeClr val="accent6">
                        <a:lumMod val="60000"/>
                        <a:lumOff val="40000"/>
                      </a:schemeClr>
                    </a:solidFill>
                  </a:tcPr>
                </a:tc>
                <a:tc>
                  <a:txBody>
                    <a:bodyPr/>
                    <a:lstStyle/>
                    <a:p>
                      <a:pPr algn="ctr"/>
                      <a:r>
                        <a:rPr lang="en-US" sz="1600" b="0" i="0" kern="1200" dirty="0">
                          <a:solidFill>
                            <a:schemeClr val="tx1"/>
                          </a:solidFill>
                          <a:effectLst/>
                          <a:latin typeface="Nirmala UI Semilight" panose="020B0402040204020203" pitchFamily="34" charset="0"/>
                          <a:ea typeface="+mn-ea"/>
                          <a:cs typeface="Nirmala UI Semilight" panose="020B0402040204020203" pitchFamily="34" charset="0"/>
                        </a:rPr>
                        <a:t>“Do not take revenge, my friends, but leave room for God’s wrath, for it is written: ‘It is mine to avenge; I will repay,’ says the Lord” (</a:t>
                      </a:r>
                      <a:r>
                        <a:rPr lang="en-US" sz="1600" b="0" i="0" u="none" strike="noStrike" kern="1200" dirty="0">
                          <a:solidFill>
                            <a:schemeClr val="tx1"/>
                          </a:solidFill>
                          <a:effectLst/>
                          <a:latin typeface="Nirmala UI Semilight" panose="020B0402040204020203" pitchFamily="34" charset="0"/>
                          <a:ea typeface="+mn-ea"/>
                          <a:cs typeface="Nirmala UI Semilight" panose="020B0402040204020203" pitchFamily="34" charset="0"/>
                        </a:rPr>
                        <a:t>Romans 12:19</a:t>
                      </a:r>
                      <a:r>
                        <a:rPr lang="en-US" sz="1600" b="0" i="0" kern="1200" dirty="0">
                          <a:solidFill>
                            <a:schemeClr val="tx1"/>
                          </a:solidFill>
                          <a:effectLst/>
                          <a:latin typeface="Nirmala UI Semilight" panose="020B0402040204020203" pitchFamily="34" charset="0"/>
                          <a:ea typeface="+mn-ea"/>
                          <a:cs typeface="Nirmala UI Semilight" panose="020B0402040204020203" pitchFamily="34" charset="0"/>
                        </a:rPr>
                        <a:t>). </a:t>
                      </a:r>
                    </a:p>
                    <a:p>
                      <a:pPr algn="ctr"/>
                      <a:endParaRPr lang="en-US" sz="1600" b="0" i="0" kern="1200" dirty="0">
                        <a:solidFill>
                          <a:schemeClr val="tx1"/>
                        </a:solidFill>
                        <a:effectLst/>
                        <a:latin typeface="Nirmala UI Semilight" panose="020B0402040204020203" pitchFamily="34" charset="0"/>
                        <a:ea typeface="+mn-ea"/>
                        <a:cs typeface="Nirmala UI Semilight" panose="020B0402040204020203" pitchFamily="34" charset="0"/>
                      </a:endParaRPr>
                    </a:p>
                    <a:p>
                      <a:pPr algn="ctr"/>
                      <a:r>
                        <a:rPr lang="en-US" sz="1600" b="0" i="0" kern="1200" dirty="0">
                          <a:solidFill>
                            <a:schemeClr val="tx1"/>
                          </a:solidFill>
                          <a:effectLst/>
                          <a:latin typeface="Nirmala UI Semilight" panose="020B0402040204020203" pitchFamily="34" charset="0"/>
                          <a:ea typeface="+mn-ea"/>
                          <a:cs typeface="Nirmala UI Semilight" panose="020B0402040204020203" pitchFamily="34" charset="0"/>
                        </a:rPr>
                        <a:t>“But they will have to give account to him who is ready to judge the living and the dead” (</a:t>
                      </a:r>
                      <a:r>
                        <a:rPr lang="en-US" sz="1600" b="0" i="0" u="none" strike="noStrike" kern="1200" dirty="0">
                          <a:solidFill>
                            <a:schemeClr val="tx1"/>
                          </a:solidFill>
                          <a:effectLst/>
                          <a:latin typeface="Nirmala UI Semilight" panose="020B0402040204020203" pitchFamily="34" charset="0"/>
                          <a:ea typeface="+mn-ea"/>
                          <a:cs typeface="Nirmala UI Semilight" panose="020B0402040204020203" pitchFamily="34" charset="0"/>
                        </a:rPr>
                        <a:t>1 Peter 4:5</a:t>
                      </a:r>
                      <a:r>
                        <a:rPr lang="en-US" sz="1600" b="0" i="0" kern="1200" dirty="0">
                          <a:solidFill>
                            <a:schemeClr val="tx1"/>
                          </a:solidFill>
                          <a:effectLst/>
                          <a:latin typeface="Nirmala UI Semilight" panose="020B0402040204020203" pitchFamily="34" charset="0"/>
                          <a:ea typeface="+mn-ea"/>
                          <a:cs typeface="Nirmala UI Semilight" panose="020B0402040204020203" pitchFamily="34" charset="0"/>
                        </a:rPr>
                        <a:t>). </a:t>
                      </a:r>
                    </a:p>
                    <a:p>
                      <a:pPr algn="ctr"/>
                      <a:endParaRPr lang="en-US" sz="1600" b="0" i="0" kern="1200" dirty="0">
                        <a:solidFill>
                          <a:schemeClr val="tx1"/>
                        </a:solidFill>
                        <a:effectLst/>
                        <a:latin typeface="Nirmala UI Semilight" panose="020B0402040204020203" pitchFamily="34" charset="0"/>
                        <a:ea typeface="+mn-ea"/>
                        <a:cs typeface="Nirmala UI Semilight" panose="020B0402040204020203" pitchFamily="34" charset="0"/>
                      </a:endParaRPr>
                    </a:p>
                    <a:p>
                      <a:pPr algn="ctr" fontAlgn="base"/>
                      <a:r>
                        <a:rPr lang="en-US" sz="1600" b="0" i="0" kern="1200" dirty="0">
                          <a:solidFill>
                            <a:schemeClr val="tx1"/>
                          </a:solidFill>
                          <a:effectLst/>
                          <a:latin typeface="Nirmala UI Semilight" panose="020B0402040204020203" pitchFamily="34" charset="0"/>
                          <a:ea typeface="+mn-ea"/>
                          <a:cs typeface="Nirmala UI Semilight" panose="020B0402040204020203" pitchFamily="34" charset="0"/>
                        </a:rPr>
                        <a:t>Ananias and </a:t>
                      </a:r>
                      <a:r>
                        <a:rPr lang="en-US" sz="1600" b="0" i="0" kern="1200" dirty="0" err="1">
                          <a:solidFill>
                            <a:schemeClr val="tx1"/>
                          </a:solidFill>
                          <a:effectLst/>
                          <a:latin typeface="Nirmala UI Semilight" panose="020B0402040204020203" pitchFamily="34" charset="0"/>
                          <a:ea typeface="+mn-ea"/>
                          <a:cs typeface="Nirmala UI Semilight" panose="020B0402040204020203" pitchFamily="34" charset="0"/>
                        </a:rPr>
                        <a:t>Sapphira</a:t>
                      </a:r>
                      <a:r>
                        <a:rPr lang="en-US" sz="1600" b="0" i="0" kern="1200" dirty="0">
                          <a:solidFill>
                            <a:schemeClr val="tx1"/>
                          </a:solidFill>
                          <a:effectLst/>
                          <a:latin typeface="Nirmala UI Semilight" panose="020B0402040204020203" pitchFamily="34" charset="0"/>
                          <a:ea typeface="+mn-ea"/>
                          <a:cs typeface="Nirmala UI Semilight" panose="020B0402040204020203" pitchFamily="34" charset="0"/>
                        </a:rPr>
                        <a:t> (Acts 5:1-10)</a:t>
                      </a:r>
                      <a:endParaRPr lang="en-US" sz="1600" b="0" i="0" kern="1200" cap="all" dirty="0">
                        <a:solidFill>
                          <a:schemeClr val="tx1"/>
                        </a:solidFill>
                        <a:effectLst/>
                        <a:latin typeface="Nirmala UI Semilight" panose="020B0402040204020203" pitchFamily="34" charset="0"/>
                        <a:ea typeface="+mn-ea"/>
                        <a:cs typeface="Nirmala UI Semilight" panose="020B0402040204020203" pitchFamily="34" charset="0"/>
                      </a:endParaRPr>
                    </a:p>
                  </a:txBody>
                  <a:tcPr marL="46046" marR="46046" anchor="ctr">
                    <a:solidFill>
                      <a:schemeClr val="accent6">
                        <a:lumMod val="60000"/>
                        <a:lumOff val="40000"/>
                      </a:schemeClr>
                    </a:solidFill>
                  </a:tcPr>
                </a:tc>
                <a:extLst>
                  <a:ext uri="{0D108BD9-81ED-4DB2-BD59-A6C34878D82A}">
                    <a16:rowId xmlns:a16="http://schemas.microsoft.com/office/drawing/2014/main" val="2611882765"/>
                  </a:ext>
                </a:extLst>
              </a:tr>
            </a:tbl>
          </a:graphicData>
        </a:graphic>
      </p:graphicFrame>
      <p:sp>
        <p:nvSpPr>
          <p:cNvPr id="7" name="Content Placeholder 6"/>
          <p:cNvSpPr>
            <a:spLocks noGrp="1"/>
          </p:cNvSpPr>
          <p:nvPr>
            <p:ph sz="half" idx="2"/>
          </p:nvPr>
        </p:nvSpPr>
        <p:spPr>
          <a:xfrm>
            <a:off x="876300" y="1183162"/>
            <a:ext cx="8001000" cy="951869"/>
          </a:xfrm>
        </p:spPr>
        <p:txBody>
          <a:bodyPr/>
          <a:lstStyle/>
          <a:p>
            <a:r>
              <a:rPr lang="en-US" sz="2000" dirty="0">
                <a:latin typeface="Nirmala UI Semilight" panose="020B0402040204020203" pitchFamily="34" charset="0"/>
                <a:cs typeface="Nirmala UI Semilight" panose="020B0402040204020203" pitchFamily="34" charset="0"/>
              </a:rPr>
              <a:t>We can’t reason that Mercy belongs ONLY to the NT and Justice ONLY to the OT.</a:t>
            </a:r>
          </a:p>
          <a:p>
            <a:r>
              <a:rPr lang="en-US" sz="2000" dirty="0">
                <a:latin typeface="Nirmala UI Semilight" panose="020B0402040204020203" pitchFamily="34" charset="0"/>
                <a:cs typeface="Nirmala UI Semilight" panose="020B0402040204020203" pitchFamily="34" charset="0"/>
              </a:rPr>
              <a:t>There is a progressive learning of God’s plan for men through time</a:t>
            </a:r>
          </a:p>
        </p:txBody>
      </p:sp>
      <p:sp>
        <p:nvSpPr>
          <p:cNvPr id="5" name="Slide Number Placeholder 4"/>
          <p:cNvSpPr>
            <a:spLocks noGrp="1"/>
          </p:cNvSpPr>
          <p:nvPr>
            <p:ph type="sldNum" sz="quarter" idx="10"/>
          </p:nvPr>
        </p:nvSpPr>
        <p:spPr/>
        <p:txBody>
          <a:bodyPr/>
          <a:lstStyle/>
          <a:p>
            <a:pPr>
              <a:defRPr/>
            </a:pPr>
            <a:r>
              <a:rPr lang="en-US" altLang="en-US"/>
              <a:t>Page-</a:t>
            </a:r>
            <a:fld id="{29B60DEF-EEF1-4CE0-AD47-D0CE7120BEC9}" type="slidenum">
              <a:rPr lang="en-US" altLang="en-US" smtClean="0"/>
              <a:pPr>
                <a:defRPr/>
              </a:pPr>
              <a:t>14</a:t>
            </a:fld>
            <a:endParaRPr lang="en-US" altLang="en-US" dirty="0"/>
          </a:p>
        </p:txBody>
      </p:sp>
    </p:spTree>
    <p:extLst>
      <p:ext uri="{BB962C8B-B14F-4D97-AF65-F5344CB8AC3E}">
        <p14:creationId xmlns:p14="http://schemas.microsoft.com/office/powerpoint/2010/main" val="349066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81735"/>
            <a:ext cx="7811342" cy="691656"/>
          </a:xfrm>
        </p:spPr>
        <p:txBody>
          <a:bodyPr vert="horz" lIns="91440" tIns="45720" rIns="91440" bIns="45720" rtlCol="0" anchor="ctr">
            <a:noAutofit/>
          </a:bodyPr>
          <a:lstStyle/>
          <a:p>
            <a:r>
              <a:rPr lang="en-US" sz="2800" dirty="0"/>
              <a:t>GOD progressive teaching from OT to NT</a:t>
            </a:r>
            <a:br>
              <a:rPr lang="en-US" sz="2800" dirty="0"/>
            </a:br>
            <a:r>
              <a:rPr lang="en-US" sz="2400" dirty="0"/>
              <a:t>From the 10 commandments to Jesus’ Beatitudes </a:t>
            </a:r>
            <a:endParaRPr lang="en-US" sz="3600" b="1"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56527966"/>
              </p:ext>
            </p:extLst>
          </p:nvPr>
        </p:nvGraphicFramePr>
        <p:xfrm>
          <a:off x="467470" y="1729630"/>
          <a:ext cx="4473986" cy="4049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62960261"/>
              </p:ext>
            </p:extLst>
          </p:nvPr>
        </p:nvGraphicFramePr>
        <p:xfrm>
          <a:off x="5002619" y="1729630"/>
          <a:ext cx="3581918" cy="40494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rrow: Right 8"/>
          <p:cNvSpPr/>
          <p:nvPr/>
        </p:nvSpPr>
        <p:spPr>
          <a:xfrm>
            <a:off x="3797290" y="2229724"/>
            <a:ext cx="1178764" cy="335519"/>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p:cNvSpPr/>
          <p:nvPr/>
        </p:nvSpPr>
        <p:spPr>
          <a:xfrm>
            <a:off x="3777983" y="3578384"/>
            <a:ext cx="1178764" cy="33551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p:cNvSpPr/>
          <p:nvPr/>
        </p:nvSpPr>
        <p:spPr>
          <a:xfrm>
            <a:off x="3793274" y="4989053"/>
            <a:ext cx="1178764" cy="33551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23505" y="5956042"/>
            <a:ext cx="8639032" cy="646331"/>
          </a:xfrm>
          <a:prstGeom prst="rect">
            <a:avLst/>
          </a:prstGeom>
          <a:noFill/>
        </p:spPr>
        <p:txBody>
          <a:bodyPr wrap="none" rtlCol="0">
            <a:spAutoFit/>
          </a:bodyPr>
          <a:lstStyle/>
          <a:p>
            <a:pPr algn="ctr"/>
            <a:r>
              <a:rPr lang="en-US" b="1" dirty="0"/>
              <a:t>As humans grew in knowledge and wisdom, God adjusted his requirements.</a:t>
            </a:r>
          </a:p>
          <a:p>
            <a:pPr algn="ctr"/>
            <a:r>
              <a:rPr lang="en-US" b="1" dirty="0"/>
              <a:t>From the strict commandments to control our instincts to the Beatitudes for a saintly life.</a:t>
            </a:r>
          </a:p>
        </p:txBody>
      </p:sp>
    </p:spTree>
    <p:extLst>
      <p:ext uri="{BB962C8B-B14F-4D97-AF65-F5344CB8AC3E}">
        <p14:creationId xmlns:p14="http://schemas.microsoft.com/office/powerpoint/2010/main" val="179861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OT = GOD NT</a:t>
            </a:r>
            <a:br>
              <a:rPr lang="en-US" dirty="0"/>
            </a:br>
            <a:r>
              <a:rPr lang="en-US" sz="2800" dirty="0"/>
              <a:t>In favor of the Objective Morality argument</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792558202"/>
              </p:ext>
            </p:extLst>
          </p:nvPr>
        </p:nvGraphicFramePr>
        <p:xfrm>
          <a:off x="1087582" y="1981199"/>
          <a:ext cx="7904018" cy="4389120"/>
        </p:xfrm>
        <a:graphic>
          <a:graphicData uri="http://schemas.openxmlformats.org/drawingml/2006/table">
            <a:tbl>
              <a:tblPr firstRow="1" bandRow="1">
                <a:tableStyleId>{5940675A-B579-460E-94D1-54222C63F5DA}</a:tableStyleId>
              </a:tblPr>
              <a:tblGrid>
                <a:gridCol w="2627313">
                  <a:extLst>
                    <a:ext uri="{9D8B030D-6E8A-4147-A177-3AD203B41FA5}">
                      <a16:colId xmlns:a16="http://schemas.microsoft.com/office/drawing/2014/main" val="29148009"/>
                    </a:ext>
                  </a:extLst>
                </a:gridCol>
                <a:gridCol w="5276705">
                  <a:extLst>
                    <a:ext uri="{9D8B030D-6E8A-4147-A177-3AD203B41FA5}">
                      <a16:colId xmlns:a16="http://schemas.microsoft.com/office/drawing/2014/main" val="1719272317"/>
                    </a:ext>
                  </a:extLst>
                </a:gridCol>
              </a:tblGrid>
              <a:tr h="136353">
                <a:tc>
                  <a:txBody>
                    <a:bodyPr/>
                    <a:lstStyle/>
                    <a:p>
                      <a:pPr algn="ctr"/>
                      <a:r>
                        <a:rPr lang="en-US" sz="1800" b="1" dirty="0">
                          <a:latin typeface="Nirmala UI Semilight" panose="020B0402040204020203" pitchFamily="34" charset="0"/>
                          <a:cs typeface="Nirmala UI Semilight" panose="020B0402040204020203" pitchFamily="34" charset="0"/>
                        </a:rPr>
                        <a:t>Example</a:t>
                      </a:r>
                    </a:p>
                  </a:txBody>
                  <a:tcPr marL="46046" marR="46046">
                    <a:solidFill>
                      <a:schemeClr val="accent6">
                        <a:lumMod val="60000"/>
                        <a:lumOff val="40000"/>
                      </a:schemeClr>
                    </a:solidFill>
                  </a:tcPr>
                </a:tc>
                <a:tc>
                  <a:txBody>
                    <a:bodyPr/>
                    <a:lstStyle/>
                    <a:p>
                      <a:pPr algn="ctr"/>
                      <a:r>
                        <a:rPr lang="en-US" sz="1800" b="1" dirty="0">
                          <a:latin typeface="Nirmala UI Semilight" panose="020B0402040204020203" pitchFamily="34" charset="0"/>
                          <a:cs typeface="Nirmala UI Semilight" panose="020B0402040204020203" pitchFamily="34" charset="0"/>
                        </a:rPr>
                        <a:t>Possible rational explanation</a:t>
                      </a:r>
                    </a:p>
                  </a:txBody>
                  <a:tcPr marL="46046" marR="46046">
                    <a:solidFill>
                      <a:schemeClr val="accent6">
                        <a:lumMod val="60000"/>
                        <a:lumOff val="40000"/>
                      </a:schemeClr>
                    </a:solidFill>
                  </a:tcPr>
                </a:tc>
                <a:extLst>
                  <a:ext uri="{0D108BD9-81ED-4DB2-BD59-A6C34878D82A}">
                    <a16:rowId xmlns:a16="http://schemas.microsoft.com/office/drawing/2014/main" val="3221217137"/>
                  </a:ext>
                </a:extLst>
              </a:tr>
              <a:tr h="543877">
                <a:tc>
                  <a:txBody>
                    <a:bodyPr/>
                    <a:lstStyle/>
                    <a:p>
                      <a:pPr algn="l"/>
                      <a:r>
                        <a:rPr lang="en-US" sz="1400" dirty="0">
                          <a:latin typeface="Nirmala UI Semilight" panose="020B0402040204020203" pitchFamily="34" charset="0"/>
                          <a:cs typeface="Nirmala UI Semilight" panose="020B0402040204020203" pitchFamily="34" charset="0"/>
                        </a:rPr>
                        <a:t>The Flood: God is often attacked for killing “all the innocent people and even children” (Genesis, 6) </a:t>
                      </a:r>
                    </a:p>
                  </a:txBody>
                  <a:tcPr marL="46046" marR="46046" anchor="ctr">
                    <a:solidFill>
                      <a:schemeClr val="accent6">
                        <a:lumMod val="60000"/>
                        <a:lumOff val="40000"/>
                      </a:schemeClr>
                    </a:solidFill>
                  </a:tcPr>
                </a:tc>
                <a:tc>
                  <a:txBody>
                    <a:bodyPr/>
                    <a:lstStyle/>
                    <a:p>
                      <a:pPr marL="342900" indent="-342900" algn="l">
                        <a:buFont typeface="+mj-lt"/>
                        <a:buAutoNum type="arabicPeriod"/>
                      </a:pPr>
                      <a:r>
                        <a:rPr lang="en-US" sz="1400" dirty="0">
                          <a:latin typeface="Nirmala UI Semilight" panose="020B0402040204020203" pitchFamily="34" charset="0"/>
                          <a:cs typeface="Nirmala UI Semilight" panose="020B0402040204020203" pitchFamily="34" charset="0"/>
                        </a:rPr>
                        <a:t>But judging Scripture by Scripture, we read that no one is truly innocent (Romans 3:23) and all will die eventually anyway—a repercussion of our own actions (1 Corinthians 15:22; Romans 6:23)</a:t>
                      </a:r>
                    </a:p>
                    <a:p>
                      <a:pPr marL="342900" indent="-342900" algn="l">
                        <a:buFont typeface="+mj-lt"/>
                        <a:buAutoNum type="arabicPeriod"/>
                      </a:pPr>
                      <a:r>
                        <a:rPr lang="en-US" sz="1400" dirty="0">
                          <a:latin typeface="Nirmala UI Semilight" panose="020B0402040204020203" pitchFamily="34" charset="0"/>
                          <a:cs typeface="Nirmala UI Semilight" panose="020B0402040204020203" pitchFamily="34" charset="0"/>
                        </a:rPr>
                        <a:t>So God was still patient, allowing time for repentance and change (1 Peter 3:20). God even called Noah to be a preacher of righteousness (2 Peter 2:5), yet people still refused to listen and continued to murder, rape, and so on.</a:t>
                      </a:r>
                    </a:p>
                  </a:txBody>
                  <a:tcPr marL="46046" marR="46046" anchor="ctr">
                    <a:solidFill>
                      <a:schemeClr val="accent6">
                        <a:lumMod val="60000"/>
                        <a:lumOff val="40000"/>
                      </a:schemeClr>
                    </a:solidFill>
                  </a:tcPr>
                </a:tc>
                <a:extLst>
                  <a:ext uri="{0D108BD9-81ED-4DB2-BD59-A6C34878D82A}">
                    <a16:rowId xmlns:a16="http://schemas.microsoft.com/office/drawing/2014/main" val="3416550130"/>
                  </a:ext>
                </a:extLst>
              </a:tr>
              <a:tr h="691370">
                <a:tc>
                  <a:txBody>
                    <a:bodyPr/>
                    <a:lstStyle/>
                    <a:p>
                      <a:pPr algn="ctr"/>
                      <a:r>
                        <a:rPr lang="en-US" sz="1400" dirty="0">
                          <a:latin typeface="Nirmala UI Semilight" panose="020B0402040204020203" pitchFamily="34" charset="0"/>
                          <a:cs typeface="Nirmala UI Semilight" panose="020B0402040204020203" pitchFamily="34" charset="0"/>
                        </a:rPr>
                        <a:t>According to the Pentateuch, when God called forth his people out of slavery in Egypt and back to the land of their forefathers, he directed them to kill all the Canaanite clans who were living in the land (Deut. 7.1-2; 20.16-18)</a:t>
                      </a:r>
                    </a:p>
                  </a:txBody>
                  <a:tcPr marL="46046" marR="46046" anchor="ctr">
                    <a:solidFill>
                      <a:schemeClr val="accent6">
                        <a:lumMod val="60000"/>
                        <a:lumOff val="40000"/>
                      </a:schemeClr>
                    </a:solidFill>
                  </a:tcPr>
                </a:tc>
                <a:tc>
                  <a:txBody>
                    <a:bodyPr/>
                    <a:lstStyle/>
                    <a:p>
                      <a:pPr marL="342900" indent="-342900" algn="l">
                        <a:buFont typeface="+mj-lt"/>
                        <a:buAutoNum type="arabicPeriod"/>
                      </a:pPr>
                      <a:r>
                        <a:rPr lang="en-US" sz="1400" kern="1200" dirty="0">
                          <a:solidFill>
                            <a:schemeClr val="tx1"/>
                          </a:solidFill>
                          <a:latin typeface="Nirmala UI Semilight" panose="020B0402040204020203" pitchFamily="34" charset="0"/>
                          <a:ea typeface="+mn-ea"/>
                          <a:cs typeface="Nirmala UI Semilight" panose="020B0402040204020203" pitchFamily="34" charset="0"/>
                        </a:rPr>
                        <a:t>Our moral duties are constituted by the commands of a holy and loving God.  Since God doesn’t issue commands to Himself,  He has no moral duties to fulfill. </a:t>
                      </a:r>
                    </a:p>
                    <a:p>
                      <a:pPr marL="342900" indent="-342900" algn="l">
                        <a:buFont typeface="+mj-lt"/>
                        <a:buAutoNum type="arabicPeriod"/>
                      </a:pPr>
                      <a:r>
                        <a:rPr lang="en-US" sz="1400" kern="1200" dirty="0">
                          <a:solidFill>
                            <a:schemeClr val="tx1"/>
                          </a:solidFill>
                          <a:latin typeface="Nirmala UI Semilight" panose="020B0402040204020203" pitchFamily="34" charset="0"/>
                          <a:ea typeface="+mn-ea"/>
                          <a:cs typeface="Nirmala UI Semilight" panose="020B0402040204020203" pitchFamily="34" charset="0"/>
                        </a:rPr>
                        <a:t>What that implies is that God has the right to take the lives of the Canaanites when He sees fit.  How long they live and when they die is up to Him. </a:t>
                      </a:r>
                    </a:p>
                    <a:p>
                      <a:pPr marL="342900" indent="-342900" algn="l">
                        <a:buFont typeface="+mj-lt"/>
                        <a:buAutoNum type="arabicPeriod"/>
                      </a:pPr>
                      <a:r>
                        <a:rPr lang="en-US" sz="1400" kern="1200" dirty="0">
                          <a:solidFill>
                            <a:schemeClr val="tx1"/>
                          </a:solidFill>
                          <a:latin typeface="Nirmala UI Semilight" panose="020B0402040204020203" pitchFamily="34" charset="0"/>
                          <a:ea typeface="+mn-ea"/>
                          <a:cs typeface="Nirmala UI Semilight" panose="020B0402040204020203" pitchFamily="34" charset="0"/>
                        </a:rPr>
                        <a:t>On divine command theory, then, God has the right to command an act, which, in the absence of a divine command, would have been sin, but which is now morally obligatory in virtue of that command.</a:t>
                      </a:r>
                    </a:p>
                  </a:txBody>
                  <a:tcPr marL="46046" marR="46046" anchor="ctr">
                    <a:solidFill>
                      <a:schemeClr val="accent6">
                        <a:lumMod val="60000"/>
                        <a:lumOff val="40000"/>
                      </a:schemeClr>
                    </a:solidFill>
                  </a:tcPr>
                </a:tc>
                <a:extLst>
                  <a:ext uri="{0D108BD9-81ED-4DB2-BD59-A6C34878D82A}">
                    <a16:rowId xmlns:a16="http://schemas.microsoft.com/office/drawing/2014/main" val="2611882765"/>
                  </a:ext>
                </a:extLst>
              </a:tr>
            </a:tbl>
          </a:graphicData>
        </a:graphic>
      </p:graphicFrame>
      <p:sp>
        <p:nvSpPr>
          <p:cNvPr id="7" name="Content Placeholder 6"/>
          <p:cNvSpPr>
            <a:spLocks noGrp="1"/>
          </p:cNvSpPr>
          <p:nvPr>
            <p:ph sz="half" idx="2"/>
          </p:nvPr>
        </p:nvSpPr>
        <p:spPr>
          <a:xfrm>
            <a:off x="990600" y="1181731"/>
            <a:ext cx="8001000" cy="951869"/>
          </a:xfrm>
        </p:spPr>
        <p:txBody>
          <a:bodyPr/>
          <a:lstStyle/>
          <a:p>
            <a:r>
              <a:rPr lang="en-US" sz="2000" dirty="0">
                <a:latin typeface="Nirmala UI Semilight" panose="020B0402040204020203" pitchFamily="34" charset="0"/>
                <a:cs typeface="Nirmala UI Semilight" panose="020B0402040204020203" pitchFamily="34" charset="0"/>
              </a:rPr>
              <a:t>We can reason that God’s actions in the OT have a morally objective reason. This can be very shocking.</a:t>
            </a:r>
          </a:p>
        </p:txBody>
      </p:sp>
      <p:sp>
        <p:nvSpPr>
          <p:cNvPr id="5" name="Slide Number Placeholder 4"/>
          <p:cNvSpPr>
            <a:spLocks noGrp="1"/>
          </p:cNvSpPr>
          <p:nvPr>
            <p:ph type="sldNum" sz="quarter" idx="10"/>
          </p:nvPr>
        </p:nvSpPr>
        <p:spPr/>
        <p:txBody>
          <a:bodyPr/>
          <a:lstStyle/>
          <a:p>
            <a:pPr>
              <a:defRPr/>
            </a:pPr>
            <a:r>
              <a:rPr lang="en-US" altLang="en-US"/>
              <a:t>Page-</a:t>
            </a:r>
            <a:fld id="{29B60DEF-EEF1-4CE0-AD47-D0CE7120BEC9}" type="slidenum">
              <a:rPr lang="en-US" altLang="en-US" smtClean="0"/>
              <a:pPr>
                <a:defRPr/>
              </a:pPr>
              <a:t>16</a:t>
            </a:fld>
            <a:endParaRPr lang="en-US" altLang="en-US" dirty="0"/>
          </a:p>
        </p:txBody>
      </p:sp>
    </p:spTree>
    <p:extLst>
      <p:ext uri="{BB962C8B-B14F-4D97-AF65-F5344CB8AC3E}">
        <p14:creationId xmlns:p14="http://schemas.microsoft.com/office/powerpoint/2010/main" val="66583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OT = GOD NT</a:t>
            </a:r>
            <a:br>
              <a:rPr lang="en-US" dirty="0"/>
            </a:br>
            <a:r>
              <a:rPr lang="en-US" dirty="0"/>
              <a:t>What the Church teaches (I)</a:t>
            </a:r>
          </a:p>
        </p:txBody>
      </p:sp>
      <p:sp>
        <p:nvSpPr>
          <p:cNvPr id="3" name="Content Placeholder 2"/>
          <p:cNvSpPr>
            <a:spLocks noGrp="1"/>
          </p:cNvSpPr>
          <p:nvPr>
            <p:ph idx="1"/>
          </p:nvPr>
        </p:nvSpPr>
        <p:spPr>
          <a:xfrm>
            <a:off x="990600" y="1094505"/>
            <a:ext cx="8153400" cy="5383213"/>
          </a:xfrm>
        </p:spPr>
        <p:txBody>
          <a:bodyPr/>
          <a:lstStyle/>
          <a:p>
            <a:r>
              <a:rPr lang="en-US" sz="2000" dirty="0">
                <a:latin typeface="Nirmala UI Semilight" panose="020B0402040204020203" pitchFamily="34" charset="0"/>
                <a:cs typeface="Nirmala UI Semilight" panose="020B0402040204020203" pitchFamily="34" charset="0"/>
              </a:rPr>
              <a:t>In Sacred Scripture, the Church constantly finds her nourishment and her strength, for she welcomes it not as a human word, "but as what it really </a:t>
            </a:r>
            <a:r>
              <a:rPr lang="en-US" sz="2000" b="1" dirty="0">
                <a:latin typeface="Nirmala UI Semilight" panose="020B0402040204020203" pitchFamily="34" charset="0"/>
                <a:cs typeface="Nirmala UI Semilight" panose="020B0402040204020203" pitchFamily="34" charset="0"/>
              </a:rPr>
              <a:t>is, the word of God</a:t>
            </a:r>
            <a:r>
              <a:rPr lang="en-US" sz="2000" dirty="0">
                <a:latin typeface="Nirmala UI Semilight" panose="020B0402040204020203" pitchFamily="34" charset="0"/>
                <a:cs typeface="Nirmala UI Semilight" panose="020B0402040204020203" pitchFamily="34" charset="0"/>
              </a:rPr>
              <a:t>“ [ccc104]</a:t>
            </a:r>
          </a:p>
          <a:p>
            <a:r>
              <a:rPr lang="en-US" sz="2000" b="1" dirty="0">
                <a:latin typeface="Nirmala UI Semilight" panose="020B0402040204020203" pitchFamily="34" charset="0"/>
                <a:cs typeface="Nirmala UI Semilight" panose="020B0402040204020203" pitchFamily="34" charset="0"/>
              </a:rPr>
              <a:t>God is the author of Sacred Scripture</a:t>
            </a:r>
            <a:r>
              <a:rPr lang="en-US" sz="2000" dirty="0">
                <a:latin typeface="Nirmala UI Semilight" panose="020B0402040204020203" pitchFamily="34" charset="0"/>
                <a:cs typeface="Nirmala UI Semilight" panose="020B0402040204020203" pitchFamily="34" charset="0"/>
              </a:rPr>
              <a:t>. "The divinely revealed realities, which are contained and presented in the text of Sacred Scripture, have been written down under the inspiration of the Holy Spirit.“ [ccc105]</a:t>
            </a:r>
          </a:p>
          <a:p>
            <a:r>
              <a:rPr lang="en-US" sz="2000" b="1" dirty="0">
                <a:latin typeface="Nirmala UI Semilight" panose="020B0402040204020203" pitchFamily="34" charset="0"/>
                <a:cs typeface="Nirmala UI Semilight" panose="020B0402040204020203" pitchFamily="34" charset="0"/>
              </a:rPr>
              <a:t>The inspired books teach the truth</a:t>
            </a:r>
            <a:r>
              <a:rPr lang="en-US" sz="2000" dirty="0">
                <a:latin typeface="Nirmala UI Semilight" panose="020B0402040204020203" pitchFamily="34" charset="0"/>
                <a:cs typeface="Nirmala UI Semilight" panose="020B0402040204020203" pitchFamily="34" charset="0"/>
              </a:rPr>
              <a:t>. "Since therefore all that the inspired authors or sacred writers affirm should be regarded as affirmed by the Holy Spirit, we must acknowledge that the books of Scripture firmly, faithfully, and without error, teach that truth which God, for the sake of our salvation, wished to see confided to the Sacred Scriptures.“ [ccc107]</a:t>
            </a:r>
          </a:p>
          <a:p>
            <a:r>
              <a:rPr lang="en-US" sz="2000" dirty="0">
                <a:latin typeface="Nirmala UI Semilight" panose="020B0402040204020203" pitchFamily="34" charset="0"/>
                <a:cs typeface="Nirmala UI Semilight" panose="020B0402040204020203" pitchFamily="34" charset="0"/>
              </a:rPr>
              <a:t>Still, the </a:t>
            </a:r>
            <a:r>
              <a:rPr lang="en-US" sz="2000" b="1" dirty="0">
                <a:latin typeface="Nirmala UI Semilight" panose="020B0402040204020203" pitchFamily="34" charset="0"/>
                <a:cs typeface="Nirmala UI Semilight" panose="020B0402040204020203" pitchFamily="34" charset="0"/>
              </a:rPr>
              <a:t>Christian faith is not a "religion of the book."</a:t>
            </a:r>
            <a:r>
              <a:rPr lang="en-US" sz="2000" dirty="0">
                <a:latin typeface="Nirmala UI Semilight" panose="020B0402040204020203" pitchFamily="34" charset="0"/>
                <a:cs typeface="Nirmala UI Semilight" panose="020B0402040204020203" pitchFamily="34" charset="0"/>
              </a:rPr>
              <a:t> Christianity is the religion of the "Word" of God, a word which is "not a written and mute word, but the Word is incarnate and living". Christ, the eternal Word of the living God, must, through the Holy Spirit, "open [our] minds to understand the Scriptures.“ [ccc108]</a:t>
            </a:r>
          </a:p>
        </p:txBody>
      </p:sp>
      <p:sp>
        <p:nvSpPr>
          <p:cNvPr id="5" name="Slide Number Placeholder 4"/>
          <p:cNvSpPr>
            <a:spLocks noGrp="1"/>
          </p:cNvSpPr>
          <p:nvPr>
            <p:ph type="sldNum" sz="quarter" idx="11"/>
          </p:nvPr>
        </p:nvSpPr>
        <p:spPr/>
        <p:txBody>
          <a:bodyPr/>
          <a:lstStyle/>
          <a:p>
            <a:pPr>
              <a:defRPr/>
            </a:pPr>
            <a:r>
              <a:rPr lang="en-US" altLang="en-US"/>
              <a:t>Page-</a:t>
            </a:r>
            <a:fld id="{29B60DEF-EEF1-4CE0-AD47-D0CE7120BEC9}" type="slidenum">
              <a:rPr lang="en-US" altLang="en-US" smtClean="0"/>
              <a:pPr>
                <a:defRPr/>
              </a:pPr>
              <a:t>17</a:t>
            </a:fld>
            <a:endParaRPr lang="en-US" altLang="en-US" dirty="0"/>
          </a:p>
        </p:txBody>
      </p:sp>
    </p:spTree>
    <p:extLst>
      <p:ext uri="{BB962C8B-B14F-4D97-AF65-F5344CB8AC3E}">
        <p14:creationId xmlns:p14="http://schemas.microsoft.com/office/powerpoint/2010/main" val="4236196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OT = GOD NT</a:t>
            </a:r>
            <a:br>
              <a:rPr lang="en-US" dirty="0"/>
            </a:br>
            <a:r>
              <a:rPr lang="en-US" dirty="0"/>
              <a:t>What the Church teaches (II)</a:t>
            </a:r>
          </a:p>
        </p:txBody>
      </p:sp>
      <p:sp>
        <p:nvSpPr>
          <p:cNvPr id="3" name="Content Placeholder 2"/>
          <p:cNvSpPr>
            <a:spLocks noGrp="1"/>
          </p:cNvSpPr>
          <p:nvPr>
            <p:ph idx="1"/>
          </p:nvPr>
        </p:nvSpPr>
        <p:spPr>
          <a:xfrm>
            <a:off x="990600" y="1219200"/>
            <a:ext cx="8153400" cy="5383213"/>
          </a:xfrm>
        </p:spPr>
        <p:txBody>
          <a:bodyPr/>
          <a:lstStyle/>
          <a:p>
            <a:r>
              <a:rPr lang="en-US" sz="1800" dirty="0">
                <a:latin typeface="Nirmala UI Semilight" panose="020B0402040204020203" pitchFamily="34" charset="0"/>
                <a:cs typeface="Nirmala UI Semilight" panose="020B0402040204020203" pitchFamily="34" charset="0"/>
              </a:rPr>
              <a:t>The senses of Scripture [ccc 115-118]</a:t>
            </a:r>
          </a:p>
          <a:p>
            <a:pPr lvl="1"/>
            <a:r>
              <a:rPr lang="en-US" sz="1800" dirty="0">
                <a:latin typeface="Nirmala UI Semilight" panose="020B0402040204020203" pitchFamily="34" charset="0"/>
                <a:cs typeface="Nirmala UI Semilight" panose="020B0402040204020203" pitchFamily="34" charset="0"/>
              </a:rPr>
              <a:t>According to an ancient tradition, one can distinguish between two senses of Scripture: the </a:t>
            </a:r>
            <a:r>
              <a:rPr lang="en-US" sz="1800" b="1" u="sng" dirty="0">
                <a:latin typeface="Nirmala UI Semilight" panose="020B0402040204020203" pitchFamily="34" charset="0"/>
                <a:cs typeface="Nirmala UI Semilight" panose="020B0402040204020203" pitchFamily="34" charset="0"/>
              </a:rPr>
              <a:t>literal and the spiritual.</a:t>
            </a:r>
          </a:p>
          <a:p>
            <a:pPr marL="800100" lvl="1" indent="-342900">
              <a:buFont typeface="+mj-lt"/>
              <a:buAutoNum type="arabicPeriod"/>
            </a:pPr>
            <a:r>
              <a:rPr lang="en-US" sz="1800" b="1" dirty="0">
                <a:latin typeface="Nirmala UI Semilight" panose="020B0402040204020203" pitchFamily="34" charset="0"/>
                <a:cs typeface="Nirmala UI Semilight" panose="020B0402040204020203" pitchFamily="34" charset="0"/>
              </a:rPr>
              <a:t>The literal sense </a:t>
            </a:r>
            <a:r>
              <a:rPr lang="en-US" sz="1800" dirty="0">
                <a:latin typeface="Nirmala UI Semilight" panose="020B0402040204020203" pitchFamily="34" charset="0"/>
                <a:cs typeface="Nirmala UI Semilight" panose="020B0402040204020203" pitchFamily="34" charset="0"/>
              </a:rPr>
              <a:t>is the meaning conveyed by the words of Scripture and discovered by exegesis, following the rules of sound interpretation.</a:t>
            </a:r>
          </a:p>
          <a:p>
            <a:pPr marL="800100" lvl="1" indent="-342900">
              <a:buFont typeface="+mj-lt"/>
              <a:buAutoNum type="arabicPeriod"/>
            </a:pPr>
            <a:r>
              <a:rPr lang="en-US" sz="1800" b="1" dirty="0">
                <a:latin typeface="Nirmala UI Semilight" panose="020B0402040204020203" pitchFamily="34" charset="0"/>
                <a:cs typeface="Nirmala UI Semilight" panose="020B0402040204020203" pitchFamily="34" charset="0"/>
              </a:rPr>
              <a:t>The spiritual sense</a:t>
            </a:r>
            <a:r>
              <a:rPr lang="en-US" sz="1800" dirty="0">
                <a:latin typeface="Nirmala UI Semilight" panose="020B0402040204020203" pitchFamily="34" charset="0"/>
                <a:cs typeface="Nirmala UI Semilight" panose="020B0402040204020203" pitchFamily="34" charset="0"/>
              </a:rPr>
              <a:t>. Thanks to the unity of God's plan, not only the text of Scripture but also the realities and events about which it speaks can be signs.</a:t>
            </a:r>
          </a:p>
          <a:p>
            <a:pPr lvl="2">
              <a:buFont typeface="+mj-lt"/>
              <a:buAutoNum type="alphaLcParenR"/>
            </a:pPr>
            <a:r>
              <a:rPr lang="en-US" sz="1600" dirty="0">
                <a:latin typeface="Nirmala UI Semilight" panose="020B0402040204020203" pitchFamily="34" charset="0"/>
                <a:cs typeface="Nirmala UI Semilight" panose="020B0402040204020203" pitchFamily="34" charset="0"/>
              </a:rPr>
              <a:t>The allegorical sense. We can acquire a more profound understanding of events by recognizing their significance in Christ; thus the crossing of the Red Sea is a sign or type of Christ's victory and also of Christian Baptism.</a:t>
            </a:r>
          </a:p>
          <a:p>
            <a:pPr lvl="2">
              <a:buFont typeface="+mj-lt"/>
              <a:buAutoNum type="alphaLcParenR"/>
            </a:pPr>
            <a:r>
              <a:rPr lang="en-US" sz="1600" dirty="0">
                <a:latin typeface="Nirmala UI Semilight" panose="020B0402040204020203" pitchFamily="34" charset="0"/>
                <a:cs typeface="Nirmala UI Semilight" panose="020B0402040204020203" pitchFamily="34" charset="0"/>
              </a:rPr>
              <a:t>The moral sense. The events reported in Scripture ought to lead us to act justly. As St. Paul says, they were written "for our instruction".</a:t>
            </a:r>
          </a:p>
          <a:p>
            <a:pPr lvl="2">
              <a:buFont typeface="+mj-lt"/>
              <a:buAutoNum type="alphaLcParenR"/>
            </a:pPr>
            <a:r>
              <a:rPr lang="en-US" sz="1600" dirty="0">
                <a:latin typeface="Nirmala UI Semilight" panose="020B0402040204020203" pitchFamily="34" charset="0"/>
                <a:cs typeface="Nirmala UI Semilight" panose="020B0402040204020203" pitchFamily="34" charset="0"/>
              </a:rPr>
              <a:t>The anagogical sense (Greek: anagoge, "leading"). We can view realities and events in terms of their eternal significance, leading us toward our true homeland: thus the Church on earth is a sign of the heavenly Jerusalem.</a:t>
            </a:r>
          </a:p>
          <a:p>
            <a:r>
              <a:rPr lang="en-US" sz="2000" b="1" dirty="0">
                <a:latin typeface="Nirmala UI Semilight" panose="020B0402040204020203" pitchFamily="34" charset="0"/>
                <a:cs typeface="Nirmala UI Semilight" panose="020B0402040204020203" pitchFamily="34" charset="0"/>
              </a:rPr>
              <a:t>Conclusion of Church teaching: </a:t>
            </a:r>
          </a:p>
          <a:p>
            <a:pPr lvl="1"/>
            <a:r>
              <a:rPr lang="en-US" sz="1800" b="1" dirty="0">
                <a:latin typeface="Nirmala UI Semilight" panose="020B0402040204020203" pitchFamily="34" charset="0"/>
                <a:cs typeface="Nirmala UI Semilight" panose="020B0402040204020203" pitchFamily="34" charset="0"/>
              </a:rPr>
              <a:t>Do not interpret the OT only literally</a:t>
            </a:r>
          </a:p>
          <a:p>
            <a:pPr lvl="1"/>
            <a:r>
              <a:rPr lang="en-US" sz="1800" b="1" dirty="0">
                <a:latin typeface="Nirmala UI Semilight" panose="020B0402040204020203" pitchFamily="34" charset="0"/>
                <a:cs typeface="Nirmala UI Semilight" panose="020B0402040204020203" pitchFamily="34" charset="0"/>
              </a:rPr>
              <a:t>Understand how the OT leads always into the NT and Christ</a:t>
            </a:r>
            <a:endParaRPr lang="en-US" sz="1600" b="1"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a:defRPr/>
            </a:pPr>
            <a:r>
              <a:rPr lang="en-US" altLang="en-US"/>
              <a:t>Page-</a:t>
            </a:r>
            <a:fld id="{29B60DEF-EEF1-4CE0-AD47-D0CE7120BEC9}" type="slidenum">
              <a:rPr lang="en-US" altLang="en-US" smtClean="0"/>
              <a:pPr>
                <a:defRPr/>
              </a:pPr>
              <a:t>18</a:t>
            </a:fld>
            <a:endParaRPr lang="en-US" altLang="en-US" dirty="0"/>
          </a:p>
        </p:txBody>
      </p:sp>
    </p:spTree>
    <p:extLst>
      <p:ext uri="{BB962C8B-B14F-4D97-AF65-F5344CB8AC3E}">
        <p14:creationId xmlns:p14="http://schemas.microsoft.com/office/powerpoint/2010/main" val="105846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OT = GOD NT</a:t>
            </a:r>
            <a:br>
              <a:rPr lang="en-US" dirty="0"/>
            </a:br>
            <a:r>
              <a:rPr lang="en-US" dirty="0"/>
              <a:t>What the Popes teach </a:t>
            </a:r>
            <a:r>
              <a:rPr lang="en-US" sz="1800" dirty="0"/>
              <a:t>(Pope BXVI: “Verbum Domini”)</a:t>
            </a:r>
            <a:endParaRPr lang="en-US" dirty="0"/>
          </a:p>
        </p:txBody>
      </p:sp>
      <p:sp>
        <p:nvSpPr>
          <p:cNvPr id="3" name="Content Placeholder 2"/>
          <p:cNvSpPr>
            <a:spLocks noGrp="1"/>
          </p:cNvSpPr>
          <p:nvPr>
            <p:ph idx="1"/>
          </p:nvPr>
        </p:nvSpPr>
        <p:spPr>
          <a:xfrm>
            <a:off x="990600" y="1219200"/>
            <a:ext cx="8153400" cy="5527964"/>
          </a:xfrm>
        </p:spPr>
        <p:txBody>
          <a:bodyPr/>
          <a:lstStyle/>
          <a:p>
            <a:r>
              <a:rPr lang="en-US" sz="2000" dirty="0">
                <a:latin typeface="Nirmala UI Semilight" panose="020B0402040204020203" pitchFamily="34" charset="0"/>
                <a:cs typeface="Nirmala UI Semilight" panose="020B0402040204020203" pitchFamily="34" charset="0"/>
              </a:rPr>
              <a:t>In discussing the relationship between the Old and the New Testaments, the Synod (Synod on the Word of God, 2008) considered those passages in the Bible which, due to the violence and immorality they occasionally contain, prove </a:t>
            </a:r>
            <a:r>
              <a:rPr lang="en-US" sz="2000" b="1" dirty="0">
                <a:latin typeface="Nirmala UI Semilight" panose="020B0402040204020203" pitchFamily="34" charset="0"/>
                <a:cs typeface="Nirmala UI Semilight" panose="020B0402040204020203" pitchFamily="34" charset="0"/>
              </a:rPr>
              <a:t>obscure and difficult</a:t>
            </a:r>
            <a:r>
              <a:rPr lang="en-US" sz="2000" dirty="0">
                <a:latin typeface="Nirmala UI Semilight" panose="020B0402040204020203" pitchFamily="34" charset="0"/>
                <a:cs typeface="Nirmala UI Semilight" panose="020B0402040204020203" pitchFamily="34" charset="0"/>
              </a:rPr>
              <a:t>.</a:t>
            </a:r>
          </a:p>
          <a:p>
            <a:r>
              <a:rPr lang="en-US" sz="2000" dirty="0">
                <a:latin typeface="Nirmala UI Semilight" panose="020B0402040204020203" pitchFamily="34" charset="0"/>
                <a:cs typeface="Nirmala UI Semilight" panose="020B0402040204020203" pitchFamily="34" charset="0"/>
              </a:rPr>
              <a:t>Here it must be remembered first and foremost that </a:t>
            </a:r>
            <a:r>
              <a:rPr lang="en-US" sz="2000" b="1" dirty="0">
                <a:latin typeface="Nirmala UI Semilight" panose="020B0402040204020203" pitchFamily="34" charset="0"/>
                <a:cs typeface="Nirmala UI Semilight" panose="020B0402040204020203" pitchFamily="34" charset="0"/>
              </a:rPr>
              <a:t>biblical revelation is deeply rooted in history</a:t>
            </a:r>
            <a:r>
              <a:rPr lang="en-US" sz="2000" dirty="0">
                <a:latin typeface="Nirmala UI Semilight" panose="020B0402040204020203" pitchFamily="34" charset="0"/>
                <a:cs typeface="Nirmala UI Semilight" panose="020B0402040204020203" pitchFamily="34" charset="0"/>
              </a:rPr>
              <a:t>.</a:t>
            </a:r>
          </a:p>
          <a:p>
            <a:r>
              <a:rPr lang="en-US" sz="2000" b="1" dirty="0">
                <a:latin typeface="Nirmala UI Semilight" panose="020B0402040204020203" pitchFamily="34" charset="0"/>
                <a:cs typeface="Nirmala UI Semilight" panose="020B0402040204020203" pitchFamily="34" charset="0"/>
              </a:rPr>
              <a:t>God’s plan is manifested progressively and it is accomplished slowly</a:t>
            </a:r>
            <a:r>
              <a:rPr lang="en-US" sz="2000" dirty="0">
                <a:latin typeface="Nirmala UI Semilight" panose="020B0402040204020203" pitchFamily="34" charset="0"/>
                <a:cs typeface="Nirmala UI Semilight" panose="020B0402040204020203" pitchFamily="34" charset="0"/>
              </a:rPr>
              <a:t>, in successive stages and despite human resistance.</a:t>
            </a:r>
          </a:p>
          <a:p>
            <a:r>
              <a:rPr lang="en-US" sz="2000" dirty="0">
                <a:latin typeface="Nirmala UI Semilight" panose="020B0402040204020203" pitchFamily="34" charset="0"/>
                <a:cs typeface="Nirmala UI Semilight" panose="020B0402040204020203" pitchFamily="34" charset="0"/>
              </a:rPr>
              <a:t>In other words, </a:t>
            </a:r>
            <a:r>
              <a:rPr lang="en-US" sz="2000" b="1" dirty="0">
                <a:latin typeface="Nirmala UI Semilight" panose="020B0402040204020203" pitchFamily="34" charset="0"/>
                <a:cs typeface="Nirmala UI Semilight" panose="020B0402040204020203" pitchFamily="34" charset="0"/>
              </a:rPr>
              <a:t>men resist God's plan</a:t>
            </a:r>
            <a:r>
              <a:rPr lang="en-US" sz="2000" dirty="0">
                <a:latin typeface="Nirmala UI Semilight" panose="020B0402040204020203" pitchFamily="34" charset="0"/>
                <a:cs typeface="Nirmala UI Semilight" panose="020B0402040204020203" pitchFamily="34" charset="0"/>
              </a:rPr>
              <a:t>, and this has left traces in Scripture as well. Therefore, if we read </a:t>
            </a:r>
            <a:r>
              <a:rPr lang="en-US" sz="2000" b="1" dirty="0">
                <a:latin typeface="Nirmala UI Semilight" panose="020B0402040204020203" pitchFamily="34" charset="0"/>
                <a:cs typeface="Nirmala UI Semilight" panose="020B0402040204020203" pitchFamily="34" charset="0"/>
              </a:rPr>
              <a:t>a passage in the Bible that is disturbing, it may be a result of man's resistance to God, not an expression of God's ultimate will.</a:t>
            </a:r>
          </a:p>
          <a:p>
            <a:r>
              <a:rPr lang="en-US" sz="2000" dirty="0">
                <a:latin typeface="Nirmala UI Semilight" panose="020B0402040204020203" pitchFamily="34" charset="0"/>
                <a:cs typeface="Nirmala UI Semilight" panose="020B0402040204020203" pitchFamily="34" charset="0"/>
              </a:rPr>
              <a:t>The Law that God gives the Israelites (as the first people of revelation) is </a:t>
            </a:r>
            <a:r>
              <a:rPr lang="en-US" sz="2000" b="1" dirty="0">
                <a:latin typeface="Nirmala UI Semilight" panose="020B0402040204020203" pitchFamily="34" charset="0"/>
                <a:cs typeface="Nirmala UI Semilight" panose="020B0402040204020203" pitchFamily="34" charset="0"/>
              </a:rPr>
              <a:t>meant to regulate and mitigate and limit the damage men are doing.</a:t>
            </a:r>
          </a:p>
          <a:p>
            <a:r>
              <a:rPr lang="en-US" sz="2000" b="1" dirty="0">
                <a:latin typeface="Nirmala UI Semilight" panose="020B0402040204020203" pitchFamily="34" charset="0"/>
                <a:cs typeface="Nirmala UI Semilight" panose="020B0402040204020203" pitchFamily="34" charset="0"/>
              </a:rPr>
              <a:t>God did not demand of humans instant conformity </a:t>
            </a:r>
            <a:r>
              <a:rPr lang="en-US" sz="2000" dirty="0">
                <a:latin typeface="Nirmala UI Semilight" panose="020B0402040204020203" pitchFamily="34" charset="0"/>
                <a:cs typeface="Nirmala UI Semilight" panose="020B0402040204020203" pitchFamily="34" charset="0"/>
              </a:rPr>
              <a:t>to the fullness of his will. He didn't ask them to be perfect overnight.</a:t>
            </a:r>
          </a:p>
          <a:p>
            <a:endParaRPr lang="en-US" sz="2000" dirty="0">
              <a:latin typeface="Nirmala UI Semilight" panose="020B0402040204020203" pitchFamily="34" charset="0"/>
              <a:cs typeface="Nirmala UI Semilight" panose="020B0402040204020203" pitchFamily="34" charset="0"/>
            </a:endParaRPr>
          </a:p>
          <a:p>
            <a:endParaRPr lang="en-US" sz="20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a:defRPr/>
            </a:pPr>
            <a:r>
              <a:rPr lang="en-US" altLang="en-US"/>
              <a:t>Page-</a:t>
            </a:r>
            <a:fld id="{29B60DEF-EEF1-4CE0-AD47-D0CE7120BEC9}" type="slidenum">
              <a:rPr lang="en-US" altLang="en-US" smtClean="0"/>
              <a:pPr>
                <a:defRPr/>
              </a:pPr>
              <a:t>19</a:t>
            </a:fld>
            <a:endParaRPr lang="en-US" altLang="en-US" dirty="0"/>
          </a:p>
        </p:txBody>
      </p:sp>
    </p:spTree>
    <p:extLst>
      <p:ext uri="{BB962C8B-B14F-4D97-AF65-F5344CB8AC3E}">
        <p14:creationId xmlns:p14="http://schemas.microsoft.com/office/powerpoint/2010/main" val="249249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41418" y="1769177"/>
            <a:ext cx="6506300" cy="4029096"/>
          </a:xfrm>
        </p:spPr>
        <p:txBody>
          <a:bodyPr/>
          <a:lstStyle/>
          <a:p>
            <a:pPr algn="ctr">
              <a:defRPr/>
            </a:pPr>
            <a:r>
              <a:rPr lang="en-US" sz="2400" dirty="0">
                <a:solidFill>
                  <a:srgbClr val="002060"/>
                </a:solidFill>
                <a:latin typeface="Nirmala UI Semilight" panose="020B0402040204020203" pitchFamily="34" charset="0"/>
                <a:cs typeface="Nirmala UI Semilight" panose="020B0402040204020203" pitchFamily="34" charset="0"/>
              </a:rPr>
              <a:t> </a:t>
            </a:r>
            <a:r>
              <a:rPr lang="en-US" i="0" dirty="0">
                <a:latin typeface="Nirmala UI Semilight" panose="020B0402040204020203" pitchFamily="34" charset="0"/>
                <a:cs typeface="Nirmala UI Semilight" panose="020B0402040204020203" pitchFamily="34" charset="0"/>
              </a:rPr>
              <a:t>Why does God in the Old Testament seem different in the New Testament? </a:t>
            </a:r>
            <a:br>
              <a:rPr lang="en-US" i="0" dirty="0">
                <a:latin typeface="Nirmala UI Semilight" panose="020B0402040204020203" pitchFamily="34" charset="0"/>
                <a:cs typeface="Nirmala UI Semilight" panose="020B0402040204020203" pitchFamily="34" charset="0"/>
              </a:rPr>
            </a:br>
            <a:br>
              <a:rPr lang="en-US" b="0" i="0" dirty="0">
                <a:latin typeface="Nirmala UI Semilight" panose="020B0402040204020203" pitchFamily="34" charset="0"/>
                <a:cs typeface="Nirmala UI Semilight" panose="020B0402040204020203" pitchFamily="34" charset="0"/>
              </a:rPr>
            </a:br>
            <a:r>
              <a:rPr lang="en-US" b="0" i="0" dirty="0">
                <a:latin typeface="Nirmala UI Semilight" panose="020B0402040204020203" pitchFamily="34" charset="0"/>
                <a:cs typeface="Nirmala UI Semilight" panose="020B0402040204020203" pitchFamily="34" charset="0"/>
              </a:rPr>
              <a:t>Is God the same God from the Old to the New Testament?</a:t>
            </a:r>
            <a:br>
              <a:rPr lang="en-US" b="0" i="0" dirty="0">
                <a:latin typeface="Nirmala UI Semilight" panose="020B0402040204020203" pitchFamily="34" charset="0"/>
                <a:cs typeface="Nirmala UI Semilight" panose="020B0402040204020203" pitchFamily="34" charset="0"/>
              </a:rPr>
            </a:br>
            <a:br>
              <a:rPr lang="en-US" b="0" i="0" dirty="0">
                <a:latin typeface="Nirmala UI Semilight" panose="020B0402040204020203" pitchFamily="34" charset="0"/>
                <a:cs typeface="Nirmala UI Semilight" panose="020B0402040204020203" pitchFamily="34" charset="0"/>
              </a:rPr>
            </a:br>
            <a:r>
              <a:rPr lang="en-US" b="0" i="0" dirty="0">
                <a:latin typeface="Nirmala UI Semilight" panose="020B0402040204020203" pitchFamily="34" charset="0"/>
                <a:cs typeface="Nirmala UI Semilight" panose="020B0402040204020203" pitchFamily="34" charset="0"/>
              </a:rPr>
              <a:t>Is this a tale of two gods?</a:t>
            </a:r>
            <a:endParaRPr lang="en-US" sz="2400" dirty="0">
              <a:solidFill>
                <a:srgbClr val="002060"/>
              </a:solidFill>
              <a:latin typeface="Nirmala UI Semilight" panose="020B0402040204020203" pitchFamily="34" charset="0"/>
              <a:cs typeface="Nirmala UI Semilight" panose="020B0402040204020203" pitchFamily="34" charset="0"/>
            </a:endParaRPr>
          </a:p>
        </p:txBody>
      </p:sp>
      <p:sp>
        <p:nvSpPr>
          <p:cNvPr id="16387" name="Text Placeholder 6"/>
          <p:cNvSpPr>
            <a:spLocks noGrp="1"/>
          </p:cNvSpPr>
          <p:nvPr>
            <p:ph type="body" idx="1"/>
          </p:nvPr>
        </p:nvSpPr>
        <p:spPr>
          <a:xfrm>
            <a:off x="2521527" y="360199"/>
            <a:ext cx="6326191" cy="604838"/>
          </a:xfrm>
        </p:spPr>
        <p:txBody>
          <a:bodyPr/>
          <a:lstStyle/>
          <a:p>
            <a:pPr algn="ctr"/>
            <a:r>
              <a:rPr lang="en-US" altLang="en-US" sz="4000" b="1" dirty="0">
                <a:solidFill>
                  <a:srgbClr val="0070C0"/>
                </a:solidFill>
                <a:latin typeface="Calibri" panose="020F0502020204030204" pitchFamily="34" charset="0"/>
              </a:rPr>
              <a:t>QUESTIONS</a:t>
            </a:r>
          </a:p>
        </p:txBody>
      </p:sp>
      <p:sp>
        <p:nvSpPr>
          <p:cNvPr id="5" name="Slide Number Placeholder 4"/>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a:ea typeface="+mn-ea"/>
                <a:cs typeface="Tahoma" panose="020B0604030504040204" pitchFamily="34" charset="0"/>
              </a:rPr>
              <a:t>Page-</a:t>
            </a:r>
            <a:fld id="{DC42581F-3ED5-4861-926A-275DDEDEB6E6}" type="slidenum">
              <a:rPr kumimoji="0" lang="en-US" altLang="en-US" sz="1000" b="0" i="0" u="none" strike="noStrike" kern="1200" cap="none" spc="0" normalizeH="0" baseline="0" noProof="0" smtClean="0">
                <a:ln>
                  <a:noFill/>
                </a:ln>
                <a:solidFill>
                  <a:srgbClr val="000000"/>
                </a:solidFill>
                <a:effectLst/>
                <a:uLnTx/>
                <a:uFillTx/>
                <a:latin typeface="Calibri"/>
                <a:ea typeface="+mn-ea"/>
                <a:cs typeface="Tahoma" panose="020B060403050404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dirty="0">
              <a:ln>
                <a:noFill/>
              </a:ln>
              <a:solidFill>
                <a:srgbClr val="0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96497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OT = GOD NT</a:t>
            </a:r>
            <a:br>
              <a:rPr lang="en-US" dirty="0"/>
            </a:br>
            <a:r>
              <a:rPr lang="en-US" dirty="0"/>
              <a:t>What the Popes teach </a:t>
            </a:r>
            <a:r>
              <a:rPr lang="en-US" sz="1800" dirty="0"/>
              <a:t>(Pope BXVI: “Verbum Domini”)</a:t>
            </a:r>
            <a:endParaRPr lang="en-US" dirty="0"/>
          </a:p>
        </p:txBody>
      </p:sp>
      <p:sp>
        <p:nvSpPr>
          <p:cNvPr id="3" name="Content Placeholder 2"/>
          <p:cNvSpPr>
            <a:spLocks noGrp="1"/>
          </p:cNvSpPr>
          <p:nvPr>
            <p:ph idx="1"/>
          </p:nvPr>
        </p:nvSpPr>
        <p:spPr>
          <a:xfrm>
            <a:off x="990600" y="1219200"/>
            <a:ext cx="7904018" cy="5383213"/>
          </a:xfrm>
        </p:spPr>
        <p:txBody>
          <a:bodyPr/>
          <a:lstStyle/>
          <a:p>
            <a:r>
              <a:rPr lang="en-US" sz="2000" dirty="0">
                <a:latin typeface="Nirmala UI Semilight" panose="020B0402040204020203" pitchFamily="34" charset="0"/>
                <a:cs typeface="Nirmala UI Semilight" panose="020B0402040204020203" pitchFamily="34" charset="0"/>
              </a:rPr>
              <a:t>Instead, God was willing to tolerate some of the things they were determined to do, though the hardness of their hearts, and over the course of time educate them to a higher level of understanding and acceptance of his will.</a:t>
            </a:r>
          </a:p>
          <a:p>
            <a:r>
              <a:rPr lang="en-US" sz="2000" dirty="0">
                <a:latin typeface="Nirmala UI Semilight" panose="020B0402040204020203" pitchFamily="34" charset="0"/>
                <a:cs typeface="Nirmala UI Semilight" panose="020B0402040204020203" pitchFamily="34" charset="0"/>
              </a:rPr>
              <a:t>The Bible is written according to the cultural and moral level of the periods it deals with. It records what people did in these periods but "without explicitly denouncing the immorality of such things.“</a:t>
            </a:r>
          </a:p>
          <a:p>
            <a:r>
              <a:rPr lang="en-US" sz="2000" dirty="0">
                <a:latin typeface="Nirmala UI Semilight" panose="020B0402040204020203" pitchFamily="34" charset="0"/>
                <a:cs typeface="Nirmala UI Semilight" panose="020B0402040204020203" pitchFamily="34" charset="0"/>
              </a:rPr>
              <a:t>In the Old Testament, the preaching of the prophets vigorously challenged every kind of injustice and violence, whether collective or individual, and thus became God’s way of training his people in preparation for the Gospel.</a:t>
            </a:r>
          </a:p>
          <a:p>
            <a:r>
              <a:rPr lang="en-US" sz="2000" b="1" dirty="0">
                <a:latin typeface="Nirmala UI Semilight" panose="020B0402040204020203" pitchFamily="34" charset="0"/>
                <a:cs typeface="Nirmala UI Semilight" panose="020B0402040204020203" pitchFamily="34" charset="0"/>
              </a:rPr>
              <a:t>Conclusion of Popes teaching: </a:t>
            </a:r>
          </a:p>
          <a:p>
            <a:pPr lvl="1"/>
            <a:r>
              <a:rPr lang="en-US" sz="1800" b="1" dirty="0">
                <a:latin typeface="Nirmala UI Semilight" panose="020B0402040204020203" pitchFamily="34" charset="0"/>
                <a:cs typeface="Nirmala UI Semilight" panose="020B0402040204020203" pitchFamily="34" charset="0"/>
              </a:rPr>
              <a:t>It would be a mistake to neglect those passages of Scripture that strike us as problematic.</a:t>
            </a:r>
          </a:p>
          <a:p>
            <a:pPr lvl="1"/>
            <a:r>
              <a:rPr lang="en-US" sz="1800" b="1" dirty="0">
                <a:latin typeface="Nirmala UI Semilight" panose="020B0402040204020203" pitchFamily="34" charset="0"/>
                <a:cs typeface="Nirmala UI Semilight" panose="020B0402040204020203" pitchFamily="34" charset="0"/>
              </a:rPr>
              <a:t>Add historical analysis</a:t>
            </a:r>
          </a:p>
          <a:p>
            <a:pPr lvl="1"/>
            <a:r>
              <a:rPr lang="en-US" sz="1800" b="1" dirty="0">
                <a:latin typeface="Nirmala UI Semilight" panose="020B0402040204020203" pitchFamily="34" charset="0"/>
                <a:cs typeface="Nirmala UI Semilight" panose="020B0402040204020203" pitchFamily="34" charset="0"/>
              </a:rPr>
              <a:t>Check the responsibilities of humans</a:t>
            </a:r>
          </a:p>
          <a:p>
            <a:endParaRPr lang="en-US" sz="20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a:defRPr/>
            </a:pPr>
            <a:r>
              <a:rPr lang="en-US" altLang="en-US"/>
              <a:t>Page-</a:t>
            </a:r>
            <a:fld id="{29B60DEF-EEF1-4CE0-AD47-D0CE7120BEC9}" type="slidenum">
              <a:rPr lang="en-US" altLang="en-US" smtClean="0"/>
              <a:pPr>
                <a:defRPr/>
              </a:pPr>
              <a:t>20</a:t>
            </a:fld>
            <a:endParaRPr lang="en-US" altLang="en-US" dirty="0"/>
          </a:p>
        </p:txBody>
      </p:sp>
    </p:spTree>
    <p:extLst>
      <p:ext uri="{BB962C8B-B14F-4D97-AF65-F5344CB8AC3E}">
        <p14:creationId xmlns:p14="http://schemas.microsoft.com/office/powerpoint/2010/main" val="127296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OT = GOD NT</a:t>
            </a:r>
            <a:br>
              <a:rPr lang="en-US" dirty="0"/>
            </a:br>
            <a:r>
              <a:rPr lang="en-US" dirty="0"/>
              <a:t>What Jesus taught</a:t>
            </a:r>
          </a:p>
        </p:txBody>
      </p:sp>
      <p:sp>
        <p:nvSpPr>
          <p:cNvPr id="3" name="Content Placeholder 2"/>
          <p:cNvSpPr>
            <a:spLocks noGrp="1"/>
          </p:cNvSpPr>
          <p:nvPr>
            <p:ph idx="1"/>
          </p:nvPr>
        </p:nvSpPr>
        <p:spPr>
          <a:xfrm>
            <a:off x="983673" y="1032165"/>
            <a:ext cx="7904018" cy="5383213"/>
          </a:xfrm>
        </p:spPr>
        <p:txBody>
          <a:bodyPr/>
          <a:lstStyle/>
          <a:p>
            <a:r>
              <a:rPr lang="en-US" sz="1800" dirty="0">
                <a:latin typeface="Nirmala UI Semilight" panose="020B0402040204020203" pitchFamily="34" charset="0"/>
                <a:cs typeface="Nirmala UI Semilight" panose="020B0402040204020203" pitchFamily="34" charset="0"/>
              </a:rPr>
              <a:t>He knew the Scriptures thoroughly. </a:t>
            </a:r>
          </a:p>
          <a:p>
            <a:r>
              <a:rPr lang="en-US" sz="1800" dirty="0">
                <a:latin typeface="Nirmala UI Semilight" panose="020B0402040204020203" pitchFamily="34" charset="0"/>
                <a:cs typeface="Nirmala UI Semilight" panose="020B0402040204020203" pitchFamily="34" charset="0"/>
              </a:rPr>
              <a:t>He believed every word of Scripture. </a:t>
            </a:r>
          </a:p>
          <a:p>
            <a:r>
              <a:rPr lang="en-US" sz="1800" dirty="0">
                <a:latin typeface="Nirmala UI Semilight" panose="020B0402040204020203" pitchFamily="34" charset="0"/>
                <a:cs typeface="Nirmala UI Semilight" panose="020B0402040204020203" pitchFamily="34" charset="0"/>
              </a:rPr>
              <a:t>He believed the Old Testament was historical fact. </a:t>
            </a:r>
          </a:p>
          <a:p>
            <a:r>
              <a:rPr lang="en-US" sz="1800" dirty="0">
                <a:latin typeface="Nirmala UI Semilight" panose="020B0402040204020203" pitchFamily="34" charset="0"/>
                <a:cs typeface="Nirmala UI Semilight" panose="020B0402040204020203" pitchFamily="34" charset="0"/>
              </a:rPr>
              <a:t>He believed the books were written by the men whose names they bear.</a:t>
            </a:r>
          </a:p>
          <a:p>
            <a:r>
              <a:rPr lang="en-US" sz="1800" dirty="0">
                <a:latin typeface="Nirmala UI Semilight" panose="020B0402040204020203" pitchFamily="34" charset="0"/>
                <a:cs typeface="Nirmala UI Semilight" panose="020B0402040204020203" pitchFamily="34" charset="0"/>
              </a:rPr>
              <a:t>He believed the Old Testament was spoken by God Himself, or written by the Holy Spirit’s inspiration, even though the pen was held by men.: Matthew 19:4, 5; 22:31, 32, 43; Mark 12:26; Luke 20:37.</a:t>
            </a:r>
          </a:p>
          <a:p>
            <a:r>
              <a:rPr lang="en-US" sz="1800" dirty="0">
                <a:latin typeface="Nirmala UI Semilight" panose="020B0402040204020203" pitchFamily="34" charset="0"/>
                <a:cs typeface="Nirmala UI Semilight" panose="020B0402040204020203" pitchFamily="34" charset="0"/>
              </a:rPr>
              <a:t>He believed Scripture was more powerful than His miracles: Luke 16:29, 31.</a:t>
            </a:r>
          </a:p>
          <a:p>
            <a:r>
              <a:rPr lang="en-US" sz="1800" dirty="0">
                <a:latin typeface="Nirmala UI Semilight" panose="020B0402040204020203" pitchFamily="34" charset="0"/>
                <a:cs typeface="Nirmala UI Semilight" panose="020B0402040204020203" pitchFamily="34" charset="0"/>
              </a:rPr>
              <a:t>He quoted Scripture as the basis for his own teaching. His ethics were the same as what we find already written in Scripture: Matthew 7:12; 19:18, 19; 22:40; Mark 7:9, 13; 10:19; 12:24, 29–31; Luke 18:20.</a:t>
            </a:r>
          </a:p>
          <a:p>
            <a:r>
              <a:rPr lang="en-US" sz="1800" dirty="0">
                <a:latin typeface="Nirmala UI Semilight" panose="020B0402040204020203" pitchFamily="34" charset="0"/>
                <a:cs typeface="Nirmala UI Semilight" panose="020B0402040204020203" pitchFamily="34" charset="0"/>
              </a:rPr>
              <a:t>He warned against replacing it with something else, or adding or subtracting from it. (Matthew 5:17) “I didn’t come to destroy the law, but fulfill it”)</a:t>
            </a:r>
          </a:p>
          <a:p>
            <a:r>
              <a:rPr lang="en-US" sz="1800" dirty="0">
                <a:latin typeface="Nirmala UI Semilight" panose="020B0402040204020203" pitchFamily="34" charset="0"/>
                <a:cs typeface="Nirmala UI Semilight" panose="020B0402040204020203" pitchFamily="34" charset="0"/>
              </a:rPr>
              <a:t>He will judge all men in the last day, as Messiah and King, on the basis of His infallible Word committed to writing by fallible men, guided by the infallible Holy Spirit: Matthew 25:31; John 5:22, 27; 12:48; Romans 2:16.</a:t>
            </a:r>
          </a:p>
          <a:p>
            <a:r>
              <a:rPr lang="en-US" sz="1800" b="1" dirty="0">
                <a:latin typeface="Nirmala UI Semilight" panose="020B0402040204020203" pitchFamily="34" charset="0"/>
                <a:cs typeface="Nirmala UI Semilight" panose="020B0402040204020203" pitchFamily="34" charset="0"/>
              </a:rPr>
              <a:t>Conclusion of Jesus teachings: Understand the Scriptures under the light of His doctrine. Everything must have a  meaning in the history of Salvation.</a:t>
            </a:r>
          </a:p>
        </p:txBody>
      </p:sp>
      <p:sp>
        <p:nvSpPr>
          <p:cNvPr id="5" name="Slide Number Placeholder 4"/>
          <p:cNvSpPr>
            <a:spLocks noGrp="1"/>
          </p:cNvSpPr>
          <p:nvPr>
            <p:ph type="sldNum" sz="quarter" idx="11"/>
          </p:nvPr>
        </p:nvSpPr>
        <p:spPr/>
        <p:txBody>
          <a:bodyPr/>
          <a:lstStyle/>
          <a:p>
            <a:pPr>
              <a:defRPr/>
            </a:pPr>
            <a:r>
              <a:rPr lang="en-US" altLang="en-US"/>
              <a:t>Page-</a:t>
            </a:r>
            <a:fld id="{29B60DEF-EEF1-4CE0-AD47-D0CE7120BEC9}" type="slidenum">
              <a:rPr lang="en-US" altLang="en-US" smtClean="0"/>
              <a:pPr>
                <a:defRPr/>
              </a:pPr>
              <a:t>21</a:t>
            </a:fld>
            <a:endParaRPr lang="en-US" altLang="en-US" dirty="0"/>
          </a:p>
        </p:txBody>
      </p:sp>
    </p:spTree>
    <p:extLst>
      <p:ext uri="{BB962C8B-B14F-4D97-AF65-F5344CB8AC3E}">
        <p14:creationId xmlns:p14="http://schemas.microsoft.com/office/powerpoint/2010/main" val="3586086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839" t="5853" b="2986"/>
            <a:stretch/>
          </p:blipFill>
          <p:spPr>
            <a:xfrm>
              <a:off x="0" y="0"/>
              <a:ext cx="9144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7558"/>
              <a:ext cx="831273" cy="910442"/>
            </a:xfrm>
            <a:prstGeom prst="rect">
              <a:avLst/>
            </a:prstGeom>
          </p:spPr>
        </p:pic>
      </p:grpSp>
      <p:sp>
        <p:nvSpPr>
          <p:cNvPr id="2" name="Title 1"/>
          <p:cNvSpPr>
            <a:spLocks noGrp="1"/>
          </p:cNvSpPr>
          <p:nvPr>
            <p:ph type="title"/>
          </p:nvPr>
        </p:nvSpPr>
        <p:spPr>
          <a:xfrm>
            <a:off x="2078182" y="1709739"/>
            <a:ext cx="6432406" cy="2852737"/>
          </a:xfrm>
        </p:spPr>
        <p:txBody>
          <a:bodyPr/>
          <a:lstStyle/>
          <a:p>
            <a:pPr algn="ctr"/>
            <a:r>
              <a:rPr lang="en-US" b="1" dirty="0"/>
              <a:t>Conclusion</a:t>
            </a:r>
          </a:p>
        </p:txBody>
      </p:sp>
    </p:spTree>
    <p:extLst>
      <p:ext uri="{BB962C8B-B14F-4D97-AF65-F5344CB8AC3E}">
        <p14:creationId xmlns:p14="http://schemas.microsoft.com/office/powerpoint/2010/main" val="245906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OT = GOD NT</a:t>
            </a:r>
          </a:p>
        </p:txBody>
      </p:sp>
      <p:sp>
        <p:nvSpPr>
          <p:cNvPr id="3" name="Content Placeholder 2"/>
          <p:cNvSpPr>
            <a:spLocks noGrp="1"/>
          </p:cNvSpPr>
          <p:nvPr>
            <p:ph idx="1"/>
          </p:nvPr>
        </p:nvSpPr>
        <p:spPr>
          <a:xfrm>
            <a:off x="457200" y="1222663"/>
            <a:ext cx="8534400" cy="5510646"/>
          </a:xfrm>
        </p:spPr>
        <p:txBody>
          <a:bodyPr/>
          <a:lstStyle/>
          <a:p>
            <a:r>
              <a:rPr lang="en-US" sz="2400" b="1" dirty="0">
                <a:latin typeface="Nirmala UI Semilight" panose="020B0402040204020203" pitchFamily="34" charset="0"/>
                <a:cs typeface="Nirmala UI Semilight" panose="020B0402040204020203" pitchFamily="34" charset="0"/>
              </a:rPr>
              <a:t>God’s qualities are consistent throughout the Bible</a:t>
            </a:r>
            <a:r>
              <a:rPr lang="en-US" sz="2400" dirty="0">
                <a:latin typeface="Nirmala UI Semilight" panose="020B0402040204020203" pitchFamily="34" charset="0"/>
                <a:cs typeface="Nirmala UI Semilight" panose="020B0402040204020203" pitchFamily="34" charset="0"/>
              </a:rPr>
              <a:t> </a:t>
            </a:r>
          </a:p>
          <a:p>
            <a:r>
              <a:rPr lang="en-US" sz="2400" b="1" dirty="0">
                <a:latin typeface="Nirmala UI Semilight" panose="020B0402040204020203" pitchFamily="34" charset="0"/>
                <a:cs typeface="Nirmala UI Semilight" panose="020B0402040204020203" pitchFamily="34" charset="0"/>
              </a:rPr>
              <a:t>God is the same God of the Old Testament and New Testament. </a:t>
            </a:r>
            <a:endParaRPr lang="en-US" sz="2400" dirty="0">
              <a:latin typeface="Nirmala UI Semilight" panose="020B0402040204020203" pitchFamily="34" charset="0"/>
              <a:cs typeface="Nirmala UI Semilight" panose="020B0402040204020203" pitchFamily="34" charset="0"/>
            </a:endParaRPr>
          </a:p>
          <a:p>
            <a:r>
              <a:rPr lang="en-US" sz="2400" b="1" dirty="0">
                <a:latin typeface="Nirmala UI Semilight" panose="020B0402040204020203" pitchFamily="34" charset="0"/>
                <a:cs typeface="Nirmala UI Semilight" panose="020B0402040204020203" pitchFamily="34" charset="0"/>
              </a:rPr>
              <a:t>Bible requires literal and spiritual interpretations</a:t>
            </a:r>
            <a:r>
              <a:rPr lang="en-US" sz="2400" dirty="0">
                <a:latin typeface="Nirmala UI Semilight" panose="020B0402040204020203" pitchFamily="34" charset="0"/>
                <a:cs typeface="Nirmala UI Semilight" panose="020B0402040204020203" pitchFamily="34" charset="0"/>
              </a:rPr>
              <a:t> </a:t>
            </a:r>
          </a:p>
          <a:p>
            <a:r>
              <a:rPr lang="en-US" sz="2400" dirty="0">
                <a:latin typeface="Nirmala UI Semilight" panose="020B0402040204020203" pitchFamily="34" charset="0"/>
                <a:cs typeface="Nirmala UI Semilight" panose="020B0402040204020203" pitchFamily="34" charset="0"/>
              </a:rPr>
              <a:t>All events must be </a:t>
            </a:r>
            <a:r>
              <a:rPr lang="en-US" sz="2400" b="1" dirty="0">
                <a:latin typeface="Nirmala UI Semilight" panose="020B0402040204020203" pitchFamily="34" charset="0"/>
                <a:cs typeface="Nirmala UI Semilight" panose="020B0402040204020203" pitchFamily="34" charset="0"/>
              </a:rPr>
              <a:t>placed in the proper time in history</a:t>
            </a:r>
          </a:p>
          <a:p>
            <a:r>
              <a:rPr lang="en-US" sz="2400" b="1" dirty="0">
                <a:latin typeface="Nirmala UI Semilight" panose="020B0402040204020203" pitchFamily="34" charset="0"/>
                <a:cs typeface="Nirmala UI Semilight" panose="020B0402040204020203" pitchFamily="34" charset="0"/>
              </a:rPr>
              <a:t>In all cases, people have/had the opportunity to get back to a right relationship with Him. The process is consistent through the OT and NT:</a:t>
            </a:r>
            <a:endParaRPr lang="en-US" sz="2400" dirty="0">
              <a:latin typeface="Nirmala UI Semilight" panose="020B0402040204020203" pitchFamily="34" charset="0"/>
              <a:cs typeface="Nirmala UI Semilight" panose="020B0402040204020203" pitchFamily="34" charset="0"/>
            </a:endParaRPr>
          </a:p>
          <a:p>
            <a:pPr lvl="1"/>
            <a:r>
              <a:rPr lang="en-US" sz="2000" dirty="0">
                <a:latin typeface="Nirmala UI Semilight" panose="020B0402040204020203" pitchFamily="34" charset="0"/>
                <a:cs typeface="Nirmala UI Semilight" panose="020B0402040204020203" pitchFamily="34" charset="0"/>
              </a:rPr>
              <a:t>God judges sin (2 Peter, 3,5-7)</a:t>
            </a:r>
          </a:p>
          <a:p>
            <a:pPr lvl="1"/>
            <a:r>
              <a:rPr lang="en-US" sz="2000" dirty="0">
                <a:latin typeface="Nirmala UI Semilight" panose="020B0402040204020203" pitchFamily="34" charset="0"/>
                <a:cs typeface="Nirmala UI Semilight" panose="020B0402040204020203" pitchFamily="34" charset="0"/>
              </a:rPr>
              <a:t>God exercises Patience</a:t>
            </a:r>
          </a:p>
          <a:p>
            <a:pPr lvl="1"/>
            <a:r>
              <a:rPr lang="en-US" sz="2000" dirty="0">
                <a:latin typeface="Nirmala UI Semilight" panose="020B0402040204020203" pitchFamily="34" charset="0"/>
                <a:cs typeface="Nirmala UI Semilight" panose="020B0402040204020203" pitchFamily="34" charset="0"/>
              </a:rPr>
              <a:t>God provides opportunity for repentance and means for forgiveness and means for salvation. (even today 2 Peter 3, 9)</a:t>
            </a:r>
          </a:p>
          <a:p>
            <a:pPr lvl="1"/>
            <a:r>
              <a:rPr lang="en-US" sz="2000" dirty="0">
                <a:latin typeface="Nirmala UI Semilight" panose="020B0402040204020203" pitchFamily="34" charset="0"/>
                <a:cs typeface="Nirmala UI Semilight" panose="020B0402040204020203" pitchFamily="34" charset="0"/>
              </a:rPr>
              <a:t>God’s mercy is endless but He exercises Justice</a:t>
            </a:r>
          </a:p>
          <a:p>
            <a:pPr lvl="1"/>
            <a:r>
              <a:rPr lang="en-US" sz="2000" dirty="0">
                <a:latin typeface="Nirmala UI Semilight" panose="020B0402040204020203" pitchFamily="34" charset="0"/>
                <a:cs typeface="Nirmala UI Semilight" panose="020B0402040204020203" pitchFamily="34" charset="0"/>
              </a:rPr>
              <a:t>God gives a new better and bigger life after exercising justice</a:t>
            </a:r>
          </a:p>
          <a:p>
            <a:pPr lvl="1"/>
            <a:endParaRPr lang="en-US" sz="2400" dirty="0">
              <a:latin typeface="Nirmala UI Semilight" panose="020B0402040204020203" pitchFamily="34" charset="0"/>
              <a:cs typeface="Nirmala UI Semilight" panose="020B0402040204020203" pitchFamily="34" charset="0"/>
            </a:endParaRPr>
          </a:p>
          <a:p>
            <a:pPr lvl="1"/>
            <a:endParaRPr lang="en-US" sz="24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a:ea typeface="+mn-ea"/>
                <a:cs typeface="Tahoma"/>
              </a:rPr>
              <a:t>Page-</a:t>
            </a:r>
            <a:fld id="{29B60DEF-EEF1-4CE0-AD47-D0CE7120BEC9}" type="slidenum">
              <a:rPr kumimoji="0" lang="en-US" altLang="en-US" sz="1000" b="0" i="0" u="none" strike="noStrike" kern="1200" cap="none" spc="0" normalizeH="0" baseline="0" noProof="0" smtClean="0">
                <a:ln>
                  <a:noFill/>
                </a:ln>
                <a:solidFill>
                  <a:srgbClr val="000000"/>
                </a:solidFill>
                <a:effectLst/>
                <a:uLnTx/>
                <a:uFillTx/>
                <a:latin typeface="Calibri"/>
                <a:ea typeface="+mn-ea"/>
                <a:cs typeface="Tahoma"/>
              </a:rPr>
              <a:pPr marL="0" marR="0" lvl="0" indent="0" algn="ctr" defTabSz="914400" rtl="0" eaLnBrk="0" fontAlgn="auto" latinLnBrk="0" hangingPunct="0">
                <a:lnSpc>
                  <a:spcPct val="100000"/>
                </a:lnSpc>
                <a:spcBef>
                  <a:spcPts val="0"/>
                </a:spcBef>
                <a:spcAft>
                  <a:spcPts val="0"/>
                </a:spcAft>
                <a:buClrTx/>
                <a:buSzTx/>
                <a:buFontTx/>
                <a:buNone/>
                <a:tabLst/>
                <a:defRPr/>
              </a:pPr>
              <a:t>23</a:t>
            </a:fld>
            <a:endParaRPr kumimoji="0" lang="en-US" altLang="en-US" sz="1000" b="0" i="0" u="none" strike="noStrike" kern="1200" cap="none" spc="0" normalizeH="0" baseline="0" noProof="0" dirty="0">
              <a:ln>
                <a:noFill/>
              </a:ln>
              <a:solidFill>
                <a:srgbClr val="000000"/>
              </a:solidFill>
              <a:effectLst/>
              <a:uLnTx/>
              <a:uFillTx/>
              <a:latin typeface="Calibri"/>
              <a:ea typeface="+mn-ea"/>
              <a:cs typeface="Tahoma"/>
            </a:endParaRPr>
          </a:p>
        </p:txBody>
      </p:sp>
    </p:spTree>
    <p:extLst>
      <p:ext uri="{BB962C8B-B14F-4D97-AF65-F5344CB8AC3E}">
        <p14:creationId xmlns:p14="http://schemas.microsoft.com/office/powerpoint/2010/main" val="173625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4" y="0"/>
            <a:ext cx="5825836" cy="990600"/>
          </a:xfrm>
        </p:spPr>
        <p:txBody>
          <a:bodyPr/>
          <a:lstStyle/>
          <a:p>
            <a:r>
              <a:rPr lang="en-US" dirty="0"/>
              <a:t>GOD OT = GOD NT</a:t>
            </a:r>
          </a:p>
        </p:txBody>
      </p:sp>
      <p:sp>
        <p:nvSpPr>
          <p:cNvPr id="3" name="Content Placeholder 2"/>
          <p:cNvSpPr>
            <a:spLocks noGrp="1"/>
          </p:cNvSpPr>
          <p:nvPr>
            <p:ph idx="1"/>
          </p:nvPr>
        </p:nvSpPr>
        <p:spPr>
          <a:xfrm>
            <a:off x="1039091" y="1790699"/>
            <a:ext cx="7772400" cy="2850573"/>
          </a:xfrm>
        </p:spPr>
        <p:txBody>
          <a:bodyPr/>
          <a:lstStyle/>
          <a:p>
            <a:r>
              <a:rPr lang="en-US" b="1" dirty="0">
                <a:latin typeface="Nirmala UI Semilight" panose="020B0402040204020203" pitchFamily="34" charset="0"/>
                <a:cs typeface="Nirmala UI Semilight" panose="020B0402040204020203" pitchFamily="34" charset="0"/>
              </a:rPr>
              <a:t>Personal implications:</a:t>
            </a:r>
          </a:p>
          <a:p>
            <a:pPr lvl="1"/>
            <a:r>
              <a:rPr lang="en-US" sz="2400" dirty="0">
                <a:latin typeface="Nirmala UI Semilight" panose="020B0402040204020203" pitchFamily="34" charset="0"/>
                <a:cs typeface="Nirmala UI Semilight" panose="020B0402040204020203" pitchFamily="34" charset="0"/>
              </a:rPr>
              <a:t>Do we believe that our actions have consequences? </a:t>
            </a:r>
          </a:p>
          <a:p>
            <a:pPr lvl="1"/>
            <a:r>
              <a:rPr lang="en-US" sz="2400" dirty="0">
                <a:latin typeface="Nirmala UI Semilight" panose="020B0402040204020203" pitchFamily="34" charset="0"/>
                <a:cs typeface="Nirmala UI Semilight" panose="020B0402040204020203" pitchFamily="34" charset="0"/>
              </a:rPr>
              <a:t>Do we understand God’s mercy and God’s justice?</a:t>
            </a:r>
          </a:p>
          <a:p>
            <a:pPr lvl="1"/>
            <a:r>
              <a:rPr lang="en-US" sz="2400" dirty="0">
                <a:latin typeface="Nirmala UI Semilight" panose="020B0402040204020203" pitchFamily="34" charset="0"/>
                <a:cs typeface="Nirmala UI Semilight" panose="020B0402040204020203" pitchFamily="34" charset="0"/>
              </a:rPr>
              <a:t>Do we believe in heaven and hell?</a:t>
            </a:r>
          </a:p>
          <a:p>
            <a:pPr lvl="1"/>
            <a:r>
              <a:rPr lang="en-US" sz="2400" dirty="0">
                <a:latin typeface="Nirmala UI Semilight" panose="020B0402040204020203" pitchFamily="34" charset="0"/>
                <a:cs typeface="Nirmala UI Semilight" panose="020B0402040204020203" pitchFamily="34" charset="0"/>
              </a:rPr>
              <a:t>Do we believe that the gate to heaven is narrow or do we believe that there is a highway to heaven?</a:t>
            </a:r>
          </a:p>
        </p:txBody>
      </p:sp>
      <p:sp>
        <p:nvSpPr>
          <p:cNvPr id="5" name="Slide Number Placeholder 4"/>
          <p:cNvSpPr>
            <a:spLocks noGrp="1"/>
          </p:cNvSpPr>
          <p:nvPr>
            <p:ph type="sldNum" sz="quarter" idx="11"/>
          </p:nvPr>
        </p:nvSpPr>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a:ea typeface="+mn-ea"/>
                <a:cs typeface="Tahoma"/>
              </a:rPr>
              <a:t>Page-</a:t>
            </a:r>
            <a:fld id="{29B60DEF-EEF1-4CE0-AD47-D0CE7120BEC9}" type="slidenum">
              <a:rPr kumimoji="0" lang="en-US" altLang="en-US" sz="1000" b="0" i="0" u="none" strike="noStrike" kern="1200" cap="none" spc="0" normalizeH="0" baseline="0" noProof="0" smtClean="0">
                <a:ln>
                  <a:noFill/>
                </a:ln>
                <a:solidFill>
                  <a:srgbClr val="000000"/>
                </a:solidFill>
                <a:effectLst/>
                <a:uLnTx/>
                <a:uFillTx/>
                <a:latin typeface="Calibri"/>
                <a:ea typeface="+mn-ea"/>
                <a:cs typeface="Tahoma"/>
              </a:rPr>
              <a:pPr marL="0" marR="0" lvl="0" indent="0" algn="ctr" defTabSz="914400" rtl="0" eaLnBrk="0" fontAlgn="auto" latinLnBrk="0" hangingPunct="0">
                <a:lnSpc>
                  <a:spcPct val="100000"/>
                </a:lnSpc>
                <a:spcBef>
                  <a:spcPts val="0"/>
                </a:spcBef>
                <a:spcAft>
                  <a:spcPts val="0"/>
                </a:spcAft>
                <a:buClrTx/>
                <a:buSzTx/>
                <a:buFontTx/>
                <a:buNone/>
                <a:tabLst/>
                <a:defRPr/>
              </a:pPr>
              <a:t>24</a:t>
            </a:fld>
            <a:endParaRPr kumimoji="0" lang="en-US" altLang="en-US" sz="1000" b="0" i="0" u="none" strike="noStrike" kern="1200" cap="none" spc="0" normalizeH="0" baseline="0" noProof="0" dirty="0">
              <a:ln>
                <a:noFill/>
              </a:ln>
              <a:solidFill>
                <a:srgbClr val="000000"/>
              </a:solidFill>
              <a:effectLst/>
              <a:uLnTx/>
              <a:uFillTx/>
              <a:latin typeface="Calibri"/>
              <a:ea typeface="+mn-ea"/>
              <a:cs typeface="Tahoma"/>
            </a:endParaRPr>
          </a:p>
        </p:txBody>
      </p:sp>
    </p:spTree>
    <p:extLst>
      <p:ext uri="{BB962C8B-B14F-4D97-AF65-F5344CB8AC3E}">
        <p14:creationId xmlns:p14="http://schemas.microsoft.com/office/powerpoint/2010/main" val="935242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1814944" y="3962400"/>
            <a:ext cx="6695643" cy="600076"/>
          </a:xfrm>
        </p:spPr>
        <p:txBody>
          <a:bodyPr>
            <a:normAutofit fontScale="90000"/>
          </a:bodyPr>
          <a:lstStyle/>
          <a:p>
            <a:pPr algn="ctr"/>
            <a:r>
              <a:rPr lang="en-US" b="1" dirty="0"/>
              <a:t>Final Prayer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1200"/>
            <a:ext cx="1354836" cy="1483868"/>
          </a:xfrm>
          <a:prstGeom prst="rect">
            <a:avLst/>
          </a:prstGeom>
        </p:spPr>
      </p:pic>
    </p:spTree>
    <p:extLst>
      <p:ext uri="{BB962C8B-B14F-4D97-AF65-F5344CB8AC3E}">
        <p14:creationId xmlns:p14="http://schemas.microsoft.com/office/powerpoint/2010/main" val="240989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CrisscrossEtching trans="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228600" y="56138"/>
            <a:ext cx="8666018" cy="7048083"/>
          </a:xfrm>
          <a:prstGeom prst="rect">
            <a:avLst/>
          </a:prstGeom>
          <a:noFill/>
        </p:spPr>
        <p:txBody>
          <a:bodyPr wrap="square" rtlCol="0">
            <a:spAutoFit/>
          </a:bodyPr>
          <a:lstStyle/>
          <a:p>
            <a:r>
              <a:rPr lang="en-US" sz="1600" b="1" dirty="0">
                <a:solidFill>
                  <a:srgbClr val="002060"/>
                </a:solidFill>
                <a:latin typeface="Helvetica" panose="020B0500000000000000" pitchFamily="34" charset="0"/>
              </a:rPr>
              <a:t>LUMEN</a:t>
            </a:r>
            <a:r>
              <a:rPr lang="en-US" sz="1600" b="1" dirty="0">
                <a:solidFill>
                  <a:srgbClr val="002060"/>
                </a:solidFill>
              </a:rPr>
              <a:t> </a:t>
            </a:r>
            <a:r>
              <a:rPr lang="en-US" sz="1600" b="1" dirty="0">
                <a:solidFill>
                  <a:srgbClr val="002060"/>
                </a:solidFill>
                <a:latin typeface="Helvetica" panose="020B0500000000000000" pitchFamily="34" charset="0"/>
              </a:rPr>
              <a:t>FIDEI - </a:t>
            </a:r>
            <a:r>
              <a:rPr lang="en-US" sz="1600" b="1" dirty="0"/>
              <a:t>PRAYER OF THE SEVEN QUESTIONS OF JESUS for personal meditation</a:t>
            </a:r>
          </a:p>
          <a:p>
            <a:r>
              <a:rPr lang="en-US" sz="1400" b="1" dirty="0">
                <a:solidFill>
                  <a:srgbClr val="C00000"/>
                </a:solidFill>
              </a:rPr>
              <a:t>1. JESUS IS THE TRUTH, THE WAY AND THE LIFE and He asks us: What are you looking for? (John 1:38) </a:t>
            </a:r>
          </a:p>
          <a:p>
            <a:pPr marL="457200"/>
            <a:r>
              <a:rPr lang="en-US" sz="1400" b="1" dirty="0"/>
              <a:t>And when the two disciples heard [John the Baptist] say this, they followed Jesus. Jesus turned around and saw them following. “What are you looking for?” He asked. They said to Him, “Teacher, where are You staying?” “Come and see,” He replied. So, they went and saw where He was staying, and spent that day with Him.</a:t>
            </a:r>
          </a:p>
          <a:p>
            <a:pPr marL="457200"/>
            <a:endParaRPr lang="en-US" sz="500" b="1" dirty="0">
              <a:solidFill>
                <a:srgbClr val="C00000"/>
              </a:solidFill>
            </a:endParaRPr>
          </a:p>
          <a:p>
            <a:r>
              <a:rPr lang="en-US" sz="1400" b="1" dirty="0">
                <a:solidFill>
                  <a:srgbClr val="C00000"/>
                </a:solidFill>
              </a:rPr>
              <a:t>2. JESUS IS THE SON OF GOD and He asks us: Who do you say that I am? (Matt 16:15) </a:t>
            </a:r>
          </a:p>
          <a:p>
            <a:pPr marL="457200"/>
            <a:r>
              <a:rPr lang="en-US" sz="1400" b="1" dirty="0"/>
              <a:t>“But what about you? Jesus asked. “Who do you say I am?” Simon Peter answered, “You are the Christ, the Son of the living God.”</a:t>
            </a:r>
          </a:p>
          <a:p>
            <a:pPr marL="457200"/>
            <a:endParaRPr lang="en-US" sz="500" b="1" dirty="0">
              <a:solidFill>
                <a:srgbClr val="C00000"/>
              </a:solidFill>
            </a:endParaRPr>
          </a:p>
          <a:p>
            <a:r>
              <a:rPr lang="en-US" sz="1400" b="1" dirty="0">
                <a:solidFill>
                  <a:srgbClr val="C00000"/>
                </a:solidFill>
              </a:rPr>
              <a:t>3. JESUS IS THE HEALER and He asks us: What do you want me to do for you? (Matt 20:32) </a:t>
            </a:r>
          </a:p>
          <a:p>
            <a:pPr marL="457200"/>
            <a:r>
              <a:rPr lang="en-US" sz="1400" b="1" dirty="0"/>
              <a:t>The crowd chided them to be silent, but they shouted all the louder, “Lord, Son of David, have mercy on us!” Jesus stopped and called them. “What do you want Me to do for you?” He asked. “Lord,” they answered, “let our eyes be opened.”</a:t>
            </a:r>
          </a:p>
          <a:p>
            <a:pPr marL="457200"/>
            <a:endParaRPr lang="en-US" sz="500" b="1" dirty="0">
              <a:solidFill>
                <a:srgbClr val="C00000"/>
              </a:solidFill>
            </a:endParaRPr>
          </a:p>
          <a:p>
            <a:r>
              <a:rPr lang="en-US" sz="1400" b="1" dirty="0">
                <a:solidFill>
                  <a:srgbClr val="C00000"/>
                </a:solidFill>
              </a:rPr>
              <a:t>4. JESUS IS SALVATION and He asks us: How are you to avoid being sentenced to hell? (Matt 23:33) </a:t>
            </a:r>
          </a:p>
          <a:p>
            <a:pPr marL="457200"/>
            <a:r>
              <a:rPr lang="en-US" sz="1400" b="1"/>
              <a:t>How </a:t>
            </a:r>
            <a:r>
              <a:rPr lang="en-US" sz="1400" b="1" dirty="0"/>
              <a:t>will you escape the sentence of hell? Because of this, I am sending you prophets and wise men and teachers. […] many will fall away and will betray and hate one another, and many false prophets will arise and mislead many. Because of the multiplication of wickedness, the love of most will grow cold. But the one who perseveres to the end will be saved.</a:t>
            </a:r>
          </a:p>
          <a:p>
            <a:pPr marL="457200"/>
            <a:endParaRPr lang="en-US" sz="500" b="1" dirty="0"/>
          </a:p>
          <a:p>
            <a:r>
              <a:rPr lang="en-US" sz="1400" b="1" dirty="0">
                <a:solidFill>
                  <a:srgbClr val="C00000"/>
                </a:solidFill>
              </a:rPr>
              <a:t>5. JESUS IS SACRIFICE AND OBEDIENCE and He asks us: Why do you persecute me? (Acts 9:4-6) </a:t>
            </a:r>
          </a:p>
          <a:p>
            <a:pPr marL="457200"/>
            <a:r>
              <a:rPr lang="en-US" sz="1400" b="1" dirty="0"/>
              <a:t>And he fell to the ground and heard a voice saying to him, “Saul, Saul, why are you persecuting Me?” And he said, “Who are You, Lord?” And He said, “I am Jesus whom you are persecuting, but get up and enter the city, and it will be told you what you must do.”</a:t>
            </a:r>
          </a:p>
          <a:p>
            <a:pPr marL="457200"/>
            <a:endParaRPr lang="en-US" sz="500" b="1" dirty="0"/>
          </a:p>
          <a:p>
            <a:r>
              <a:rPr lang="en-US" sz="1400" b="1" dirty="0">
                <a:solidFill>
                  <a:srgbClr val="C00000"/>
                </a:solidFill>
              </a:rPr>
              <a:t>6. JESUS IS LOVE and He asks us: Jesus asked: Do you love me? (John 21:16) </a:t>
            </a:r>
          </a:p>
          <a:p>
            <a:pPr marL="457200"/>
            <a:r>
              <a:rPr lang="en-US" sz="1400" b="1" dirty="0"/>
              <a:t>Jesus asked a second time, “Simon son of John, do you love Me?” “Yes, Lord, he answered “You know I love You.” Jesus told him, “Shepherd my sheep.” “Feed my sheep” </a:t>
            </a:r>
          </a:p>
          <a:p>
            <a:pPr marL="457200"/>
            <a:endParaRPr lang="en-US" sz="500" b="1" dirty="0"/>
          </a:p>
          <a:p>
            <a:r>
              <a:rPr lang="en-US" sz="1400" b="1" dirty="0">
                <a:solidFill>
                  <a:srgbClr val="C00000"/>
                </a:solidFill>
              </a:rPr>
              <a:t>7. JESUS IS FAITH and HOPE and He asks us: Why do you doubt? (Matt 14:31) </a:t>
            </a:r>
          </a:p>
          <a:p>
            <a:pPr marL="457200"/>
            <a:r>
              <a:rPr lang="en-US" sz="1400" b="1" dirty="0"/>
              <a:t>But when he saw the strength of the wind, he was afraid, and beginning to sink, cried out, “Lord, save me!” Immediately Jesus reached out His hand and took hold of Peter. “You of little faith, He said, “why did you doubt?” And when they had climbed back into the boat, the wind died down.</a:t>
            </a:r>
          </a:p>
        </p:txBody>
      </p:sp>
    </p:spTree>
    <p:extLst>
      <p:ext uri="{BB962C8B-B14F-4D97-AF65-F5344CB8AC3E}">
        <p14:creationId xmlns:p14="http://schemas.microsoft.com/office/powerpoint/2010/main" val="297923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DAB86"/>
          </a:solidFill>
          <a:ln>
            <a:solidFill>
              <a:srgbClr val="B39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27" y="0"/>
            <a:ext cx="6288254" cy="6858000"/>
          </a:xfrm>
          <a:prstGeom prst="rect">
            <a:avLst/>
          </a:prstGeom>
        </p:spPr>
      </p:pic>
      <p:sp>
        <p:nvSpPr>
          <p:cNvPr id="2" name="Title 1"/>
          <p:cNvSpPr>
            <a:spLocks noGrp="1"/>
          </p:cNvSpPr>
          <p:nvPr>
            <p:ph type="title"/>
          </p:nvPr>
        </p:nvSpPr>
        <p:spPr>
          <a:xfrm>
            <a:off x="628650" y="4997160"/>
            <a:ext cx="7886700" cy="1860840"/>
          </a:xfrm>
        </p:spPr>
        <p:txBody>
          <a:bodyPr>
            <a:noAutofit/>
          </a:bodyPr>
          <a:lstStyle/>
          <a:p>
            <a:pPr algn="ctr"/>
            <a:r>
              <a:rPr lang="en-US" sz="11500" b="1" dirty="0"/>
              <a:t>The   End</a:t>
            </a:r>
          </a:p>
        </p:txBody>
      </p:sp>
    </p:spTree>
    <p:extLst>
      <p:ext uri="{BB962C8B-B14F-4D97-AF65-F5344CB8AC3E}">
        <p14:creationId xmlns:p14="http://schemas.microsoft.com/office/powerpoint/2010/main" val="251830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70908" y="0"/>
            <a:ext cx="5382491" cy="990600"/>
          </a:xfrm>
        </p:spPr>
        <p:txBody>
          <a:bodyPr/>
          <a:lstStyle/>
          <a:p>
            <a:pPr algn="l"/>
            <a:r>
              <a:rPr lang="en-US" dirty="0">
                <a:solidFill>
                  <a:srgbClr val="3904BC"/>
                </a:solidFill>
              </a:rPr>
              <a:t>Building the answer</a:t>
            </a:r>
          </a:p>
        </p:txBody>
      </p:sp>
      <p:sp>
        <p:nvSpPr>
          <p:cNvPr id="7" name="Content Placeholder 6"/>
          <p:cNvSpPr>
            <a:spLocks noGrp="1"/>
          </p:cNvSpPr>
          <p:nvPr>
            <p:ph idx="1"/>
          </p:nvPr>
        </p:nvSpPr>
        <p:spPr>
          <a:xfrm>
            <a:off x="2050473" y="1219200"/>
            <a:ext cx="6941127" cy="5383213"/>
          </a:xfrm>
        </p:spPr>
        <p:txBody>
          <a:bodyPr/>
          <a:lstStyle/>
          <a:p>
            <a:r>
              <a:rPr lang="en-US" sz="2400" dirty="0">
                <a:latin typeface="Nirmala UI Semilight" panose="020B0402040204020203" pitchFamily="34" charset="0"/>
                <a:cs typeface="Nirmala UI Semilight" panose="020B0402040204020203" pitchFamily="34" charset="0"/>
              </a:rPr>
              <a:t>Premise: Using Faith and Reason</a:t>
            </a:r>
          </a:p>
          <a:p>
            <a:r>
              <a:rPr lang="en-US" sz="2400" dirty="0">
                <a:latin typeface="Nirmala UI Semilight" panose="020B0402040204020203" pitchFamily="34" charset="0"/>
                <a:cs typeface="Nirmala UI Semilight" panose="020B0402040204020203" pitchFamily="34" charset="0"/>
              </a:rPr>
              <a:t>Christian views and Atheist views</a:t>
            </a:r>
          </a:p>
          <a:p>
            <a:r>
              <a:rPr lang="en-US" sz="2400" dirty="0">
                <a:latin typeface="Nirmala UI Semilight" panose="020B0402040204020203" pitchFamily="34" charset="0"/>
                <a:cs typeface="Nirmala UI Semilight" panose="020B0402040204020203" pitchFamily="34" charset="0"/>
              </a:rPr>
              <a:t>Christian rational arguments</a:t>
            </a:r>
          </a:p>
          <a:p>
            <a:r>
              <a:rPr lang="en-US" sz="2400" dirty="0">
                <a:latin typeface="Nirmala UI Semilight" panose="020B0402040204020203" pitchFamily="34" charset="0"/>
                <a:cs typeface="Nirmala UI Semilight" panose="020B0402040204020203" pitchFamily="34" charset="0"/>
              </a:rPr>
              <a:t>Placing Jesus at the center of the problem</a:t>
            </a:r>
          </a:p>
          <a:p>
            <a:r>
              <a:rPr lang="en-US" sz="2400" dirty="0">
                <a:latin typeface="Nirmala UI Semilight" panose="020B0402040204020203" pitchFamily="34" charset="0"/>
                <a:cs typeface="Nirmala UI Semilight" panose="020B0402040204020203" pitchFamily="34" charset="0"/>
              </a:rPr>
              <a:t>Biblical references</a:t>
            </a:r>
          </a:p>
          <a:p>
            <a:r>
              <a:rPr lang="en-US" sz="2400" dirty="0">
                <a:latin typeface="Nirmala UI Semilight" panose="020B0402040204020203" pitchFamily="34" charset="0"/>
                <a:cs typeface="Nirmala UI Semilight" panose="020B0402040204020203" pitchFamily="34" charset="0"/>
              </a:rPr>
              <a:t>Continuity argument</a:t>
            </a:r>
          </a:p>
          <a:p>
            <a:r>
              <a:rPr lang="en-US" sz="2400" dirty="0">
                <a:latin typeface="Nirmala UI Semilight" panose="020B0402040204020203" pitchFamily="34" charset="0"/>
                <a:cs typeface="Nirmala UI Semilight" panose="020B0402040204020203" pitchFamily="34" charset="0"/>
              </a:rPr>
              <a:t>Objective Morality argument</a:t>
            </a:r>
          </a:p>
          <a:p>
            <a:r>
              <a:rPr lang="en-US" sz="2400" dirty="0">
                <a:latin typeface="Nirmala UI Semilight" panose="020B0402040204020203" pitchFamily="34" charset="0"/>
                <a:cs typeface="Nirmala UI Semilight" panose="020B0402040204020203" pitchFamily="34" charset="0"/>
              </a:rPr>
              <a:t>What the Church teaches</a:t>
            </a:r>
          </a:p>
          <a:p>
            <a:r>
              <a:rPr lang="en-US" sz="2400" dirty="0">
                <a:latin typeface="Nirmala UI Semilight" panose="020B0402040204020203" pitchFamily="34" charset="0"/>
                <a:cs typeface="Nirmala UI Semilight" panose="020B0402040204020203" pitchFamily="34" charset="0"/>
              </a:rPr>
              <a:t>What the Popes teach</a:t>
            </a:r>
          </a:p>
          <a:p>
            <a:r>
              <a:rPr lang="en-US" sz="2400" dirty="0">
                <a:latin typeface="Nirmala UI Semilight" panose="020B0402040204020203" pitchFamily="34" charset="0"/>
                <a:cs typeface="Nirmala UI Semilight" panose="020B0402040204020203" pitchFamily="34" charset="0"/>
              </a:rPr>
              <a:t>What Jesus said</a:t>
            </a:r>
          </a:p>
          <a:p>
            <a:r>
              <a:rPr lang="en-US" sz="2400" dirty="0">
                <a:latin typeface="Nirmala UI Semilight" panose="020B0402040204020203" pitchFamily="34" charset="0"/>
                <a:cs typeface="Nirmala UI Semilight" panose="020B0402040204020203" pitchFamily="34" charset="0"/>
              </a:rPr>
              <a:t>Conclusion</a:t>
            </a:r>
          </a:p>
          <a:p>
            <a:r>
              <a:rPr lang="en-US" sz="2400" dirty="0">
                <a:latin typeface="Nirmala UI Semilight" panose="020B0402040204020203" pitchFamily="34" charset="0"/>
                <a:cs typeface="Nirmala UI Semilight" panose="020B0402040204020203" pitchFamily="34" charset="0"/>
              </a:rPr>
              <a:t>Final Prayer</a:t>
            </a:r>
          </a:p>
          <a:p>
            <a:endParaRPr lang="en-US" sz="2400" dirty="0">
              <a:latin typeface="Nirmala UI Semilight" panose="020B0402040204020203" pitchFamily="34" charset="0"/>
              <a:cs typeface="Nirmala UI Semilight" panose="020B0402040204020203" pitchFamily="34" charset="0"/>
            </a:endParaRPr>
          </a:p>
          <a:p>
            <a:endParaRPr lang="en-US" sz="24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a:defRPr/>
            </a:pPr>
            <a:r>
              <a:rPr lang="en-US" altLang="en-US"/>
              <a:t>Page-</a:t>
            </a:r>
            <a:fld id="{4FC5DB33-65DC-4766-B851-D4F18A376487}" type="slidenum">
              <a:rPr lang="en-US" altLang="en-US" smtClean="0"/>
              <a:pPr>
                <a:defRPr/>
              </a:pPr>
              <a:t>3</a:t>
            </a:fld>
            <a:endParaRPr lang="en-US" altLang="en-US" dirty="0"/>
          </a:p>
        </p:txBody>
      </p:sp>
    </p:spTree>
    <p:extLst>
      <p:ext uri="{BB962C8B-B14F-4D97-AF65-F5344CB8AC3E}">
        <p14:creationId xmlns:p14="http://schemas.microsoft.com/office/powerpoint/2010/main" val="262898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Propositions</a:t>
            </a:r>
          </a:p>
        </p:txBody>
      </p:sp>
      <p:sp>
        <p:nvSpPr>
          <p:cNvPr id="3" name="Content Placeholder 2"/>
          <p:cNvSpPr>
            <a:spLocks noGrp="1"/>
          </p:cNvSpPr>
          <p:nvPr>
            <p:ph idx="1"/>
          </p:nvPr>
        </p:nvSpPr>
        <p:spPr/>
        <p:txBody>
          <a:bodyPr/>
          <a:lstStyle/>
          <a:p>
            <a:r>
              <a:rPr lang="en-US" sz="2200" dirty="0">
                <a:latin typeface="Nirmala UI Semilight" panose="020B0402040204020203" pitchFamily="34" charset="0"/>
                <a:cs typeface="Nirmala UI Semilight" panose="020B0402040204020203" pitchFamily="34" charset="0"/>
              </a:rPr>
              <a:t>God’s qualities are consistent throughout the Bible </a:t>
            </a:r>
          </a:p>
          <a:p>
            <a:r>
              <a:rPr lang="en-US" sz="2200" dirty="0">
                <a:latin typeface="Nirmala UI Semilight" panose="020B0402040204020203" pitchFamily="34" charset="0"/>
                <a:cs typeface="Nirmala UI Semilight" panose="020B0402040204020203" pitchFamily="34" charset="0"/>
              </a:rPr>
              <a:t>God is the same God of the Old Testament and New Testament. </a:t>
            </a:r>
          </a:p>
          <a:p>
            <a:r>
              <a:rPr lang="en-US" sz="2200" dirty="0">
                <a:latin typeface="Nirmala UI Semilight" panose="020B0402040204020203" pitchFamily="34" charset="0"/>
                <a:cs typeface="Nirmala UI Semilight" panose="020B0402040204020203" pitchFamily="34" charset="0"/>
              </a:rPr>
              <a:t>It is a mistake to neglect those passages of Scripture that strike us as problematic.</a:t>
            </a:r>
          </a:p>
          <a:p>
            <a:r>
              <a:rPr lang="en-US" sz="2200" dirty="0">
                <a:latin typeface="Nirmala UI Semilight" panose="020B0402040204020203" pitchFamily="34" charset="0"/>
                <a:cs typeface="Nirmala UI Semilight" panose="020B0402040204020203" pitchFamily="34" charset="0"/>
              </a:rPr>
              <a:t>All events must be placed in the proper time in human history and in the history of Salvation</a:t>
            </a:r>
          </a:p>
          <a:p>
            <a:r>
              <a:rPr lang="en-US" sz="2200" dirty="0">
                <a:latin typeface="Nirmala UI Semilight" panose="020B0402040204020203" pitchFamily="34" charset="0"/>
                <a:cs typeface="Nirmala UI Semilight" panose="020B0402040204020203" pitchFamily="34" charset="0"/>
              </a:rPr>
              <a:t>Understanding the Bible requires an intellectual effort</a:t>
            </a:r>
          </a:p>
          <a:p>
            <a:r>
              <a:rPr lang="en-US" sz="2200" dirty="0">
                <a:latin typeface="Nirmala UI Semilight" panose="020B0402040204020203" pitchFamily="34" charset="0"/>
                <a:cs typeface="Nirmala UI Semilight" panose="020B0402040204020203" pitchFamily="34" charset="0"/>
              </a:rPr>
              <a:t>Don’t forget the responsibilities of humans</a:t>
            </a:r>
          </a:p>
          <a:p>
            <a:r>
              <a:rPr lang="en-US" sz="2200" dirty="0">
                <a:latin typeface="Nirmala UI Semilight" panose="020B0402040204020203" pitchFamily="34" charset="0"/>
                <a:cs typeface="Nirmala UI Semilight" panose="020B0402040204020203" pitchFamily="34" charset="0"/>
              </a:rPr>
              <a:t>1 Peter 3:15: “Always be prepared to give an answer to everyone who asks you to give the reason for the hope that you have. But do this with gentleness and respect”</a:t>
            </a:r>
          </a:p>
          <a:p>
            <a:r>
              <a:rPr lang="en-US" sz="2200" dirty="0">
                <a:latin typeface="Nirmala UI Semilight" panose="020B0402040204020203" pitchFamily="34" charset="0"/>
                <a:cs typeface="Nirmala UI Semilight" panose="020B0402040204020203" pitchFamily="34" charset="0"/>
              </a:rPr>
              <a:t>Our personal answer to these questions have personal consequences.</a:t>
            </a:r>
          </a:p>
        </p:txBody>
      </p:sp>
      <p:sp>
        <p:nvSpPr>
          <p:cNvPr id="5" name="Slide Number Placeholder 4"/>
          <p:cNvSpPr>
            <a:spLocks noGrp="1"/>
          </p:cNvSpPr>
          <p:nvPr>
            <p:ph type="sldNum" sz="quarter" idx="11"/>
          </p:nvPr>
        </p:nvSpPr>
        <p:spPr/>
        <p:txBody>
          <a:bodyPr/>
          <a:lstStyle/>
          <a:p>
            <a:pPr>
              <a:defRPr/>
            </a:pPr>
            <a:r>
              <a:rPr lang="en-US" altLang="en-US"/>
              <a:t>Page-</a:t>
            </a:r>
            <a:fld id="{29B60DEF-EEF1-4CE0-AD47-D0CE7120BEC9}" type="slidenum">
              <a:rPr lang="en-US" altLang="en-US" smtClean="0"/>
              <a:pPr>
                <a:defRPr/>
              </a:pPr>
              <a:t>4</a:t>
            </a:fld>
            <a:endParaRPr lang="en-US" altLang="en-US" dirty="0"/>
          </a:p>
        </p:txBody>
      </p:sp>
    </p:spTree>
    <p:extLst>
      <p:ext uri="{BB962C8B-B14F-4D97-AF65-F5344CB8AC3E}">
        <p14:creationId xmlns:p14="http://schemas.microsoft.com/office/powerpoint/2010/main" val="422645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9144000" cy="685800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839" t="5853" b="2986"/>
            <a:stretch/>
          </p:blipFill>
          <p:spPr>
            <a:xfrm>
              <a:off x="0" y="0"/>
              <a:ext cx="9144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7558"/>
              <a:ext cx="831273" cy="910442"/>
            </a:xfrm>
            <a:prstGeom prst="rect">
              <a:avLst/>
            </a:prstGeom>
          </p:spPr>
        </p:pic>
      </p:grpSp>
      <p:sp>
        <p:nvSpPr>
          <p:cNvPr id="4" name="Title 3"/>
          <p:cNvSpPr>
            <a:spLocks noGrp="1"/>
          </p:cNvSpPr>
          <p:nvPr>
            <p:ph type="title"/>
          </p:nvPr>
        </p:nvSpPr>
        <p:spPr>
          <a:xfrm>
            <a:off x="955963" y="43570"/>
            <a:ext cx="8049491" cy="882318"/>
          </a:xfrm>
        </p:spPr>
        <p:txBody>
          <a:bodyPr>
            <a:noAutofit/>
          </a:bodyPr>
          <a:lstStyle/>
          <a:p>
            <a:r>
              <a:rPr lang="en-US" sz="3200" b="1" i="1" dirty="0">
                <a:latin typeface="Times New Roman" panose="02020603050405020304" pitchFamily="18" charset="0"/>
                <a:cs typeface="Times New Roman" panose="02020603050405020304" pitchFamily="18" charset="0"/>
              </a:rPr>
              <a:t>Premise</a:t>
            </a:r>
            <a:br>
              <a:rPr lang="en-US" sz="3600" b="1" dirty="0">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Faith &amp; Reason work together</a:t>
            </a:r>
          </a:p>
        </p:txBody>
      </p:sp>
      <p:sp>
        <p:nvSpPr>
          <p:cNvPr id="12" name="Slide Number Placeholder 4"/>
          <p:cNvSpPr>
            <a:spLocks noGrp="1"/>
          </p:cNvSpPr>
          <p:nvPr>
            <p:ph type="sldNum" sz="quarter" idx="11"/>
          </p:nvPr>
        </p:nvSpPr>
        <p:spPr>
          <a:xfrm>
            <a:off x="0" y="6564313"/>
            <a:ext cx="762000" cy="3048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a:ea typeface="+mn-ea"/>
                <a:cs typeface="Tahoma" panose="020B0604030504040204" pitchFamily="34" charset="0"/>
              </a:rPr>
              <a:t>Page-</a:t>
            </a:r>
            <a:fld id="{E292DDCF-E5BB-45BD-B381-FE2F077810BB}" type="slidenum">
              <a:rPr kumimoji="0" lang="en-US" altLang="en-US" sz="1000" b="0" i="0" u="none" strike="noStrike" kern="1200" cap="none" spc="0" normalizeH="0" baseline="0" noProof="0" smtClean="0">
                <a:ln>
                  <a:noFill/>
                </a:ln>
                <a:solidFill>
                  <a:srgbClr val="000000"/>
                </a:solidFill>
                <a:effectLst/>
                <a:uLnTx/>
                <a:uFillTx/>
                <a:latin typeface="Calibri"/>
                <a:ea typeface="+mn-ea"/>
                <a:cs typeface="Tahoma" panose="020B060403050404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dirty="0">
              <a:ln>
                <a:noFill/>
              </a:ln>
              <a:solidFill>
                <a:srgbClr val="000000"/>
              </a:solidFill>
              <a:effectLst/>
              <a:uLnTx/>
              <a:uFillTx/>
              <a:latin typeface="Calibri"/>
              <a:ea typeface="+mn-ea"/>
              <a:cs typeface="Tahoma" panose="020B0604030504040204" pitchFamily="34" charset="0"/>
            </a:endParaRPr>
          </a:p>
        </p:txBody>
      </p:sp>
      <p:sp>
        <p:nvSpPr>
          <p:cNvPr id="6" name="Rectangle: Rounded Corners 5"/>
          <p:cNvSpPr/>
          <p:nvPr/>
        </p:nvSpPr>
        <p:spPr>
          <a:xfrm>
            <a:off x="1094510" y="1246553"/>
            <a:ext cx="3682422" cy="3450143"/>
          </a:xfrm>
          <a:prstGeom prst="roundRect">
            <a:avLst/>
          </a:prstGeom>
          <a:solidFill>
            <a:srgbClr val="3904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Nirmala UI Semilight" panose="020B0402040204020203" pitchFamily="34" charset="0"/>
                <a:cs typeface="Nirmala UI Semilight" panose="020B0402040204020203" pitchFamily="34" charset="0"/>
              </a:rPr>
              <a:t>Faith is the theological virtue by which we believe in God and believe all that He has said and revealed to us</a:t>
            </a:r>
            <a:r>
              <a:rPr lang="en-US" sz="1600" dirty="0">
                <a:solidFill>
                  <a:schemeClr val="bg1"/>
                </a:solidFill>
                <a:latin typeface="Nirmala UI Semilight" panose="020B0402040204020203" pitchFamily="34" charset="0"/>
                <a:cs typeface="Nirmala UI Semilight" panose="020B0402040204020203" pitchFamily="34" charset="0"/>
              </a:rPr>
              <a:t>, and that Holy Church proposes for our belief, because He is truth itself. By faith "man freely commits his entire self to God." For this reason the believer seeks to know and do God's will. "The righteous shall live by faith." Living faith "work[s] through charity.“ [ccc 1814]</a:t>
            </a:r>
          </a:p>
          <a:p>
            <a:pPr algn="ctr"/>
            <a:endParaRPr lang="en-US" sz="1600" dirty="0">
              <a:solidFill>
                <a:schemeClr val="bg1"/>
              </a:solidFill>
              <a:latin typeface="Nirmala UI Semilight" panose="020B0402040204020203" pitchFamily="34" charset="0"/>
              <a:cs typeface="Nirmala UI Semilight" panose="020B0402040204020203" pitchFamily="34" charset="0"/>
            </a:endParaRPr>
          </a:p>
        </p:txBody>
      </p:sp>
      <p:sp>
        <p:nvSpPr>
          <p:cNvPr id="13" name="Rectangle: Rounded Corners 12"/>
          <p:cNvSpPr/>
          <p:nvPr/>
        </p:nvSpPr>
        <p:spPr>
          <a:xfrm>
            <a:off x="5228938" y="1246553"/>
            <a:ext cx="3776516" cy="345014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Nirmala UI Semilight" panose="020B0402040204020203" pitchFamily="34" charset="0"/>
                <a:cs typeface="Nirmala UI Semilight" panose="020B0402040204020203" pitchFamily="34" charset="0"/>
              </a:rPr>
              <a:t>Reason is the capacity for consciously making sense of things</a:t>
            </a:r>
            <a:r>
              <a:rPr lang="en-US" sz="1600" dirty="0">
                <a:solidFill>
                  <a:schemeClr val="tx1"/>
                </a:solidFill>
                <a:latin typeface="Nirmala UI Semilight" panose="020B0402040204020203" pitchFamily="34" charset="0"/>
                <a:cs typeface="Nirmala UI Semilight" panose="020B0402040204020203" pitchFamily="34" charset="0"/>
              </a:rPr>
              <a:t>, applying logic, establishing and verifying facts, and changing or justifying practices, institutions, and beliefs based on new or existing information. It is closely associated with such characteristically human activities as philosophy, science, language, mathematics, and art and is normally considered to be a definitive characteristic of human nature.</a:t>
            </a:r>
          </a:p>
          <a:p>
            <a:pPr algn="ctr"/>
            <a:endParaRPr lang="en-US" sz="1600" dirty="0">
              <a:solidFill>
                <a:schemeClr val="tx1"/>
              </a:solidFill>
              <a:latin typeface="Nirmala UI Semilight" panose="020B0402040204020203" pitchFamily="34" charset="0"/>
              <a:cs typeface="Nirmala UI Semilight" panose="020B0402040204020203" pitchFamily="34" charset="0"/>
            </a:endParaRPr>
          </a:p>
        </p:txBody>
      </p:sp>
      <p:sp>
        <p:nvSpPr>
          <p:cNvPr id="7" name="Rectangle 6"/>
          <p:cNvSpPr/>
          <p:nvPr/>
        </p:nvSpPr>
        <p:spPr>
          <a:xfrm>
            <a:off x="1094510" y="4901117"/>
            <a:ext cx="7910944" cy="2092881"/>
          </a:xfrm>
          <a:prstGeom prst="rect">
            <a:avLst/>
          </a:prstGeom>
        </p:spPr>
        <p:txBody>
          <a:bodyPr wrap="square">
            <a:spAutoFit/>
          </a:bodyPr>
          <a:lstStyle/>
          <a:p>
            <a:pPr algn="just"/>
            <a:r>
              <a:rPr lang="en-US" sz="1600" b="1" u="sng" dirty="0">
                <a:latin typeface="Nirmala UI" panose="020B0502040204020203" pitchFamily="34" charset="0"/>
                <a:cs typeface="Nirmala UI" panose="020B0502040204020203" pitchFamily="34" charset="0"/>
              </a:rPr>
              <a:t>LUMEN FIDEI</a:t>
            </a:r>
            <a:r>
              <a:rPr lang="en-US" sz="1600" b="1" dirty="0">
                <a:latin typeface="Nirmala UI" panose="020B0502040204020203" pitchFamily="34" charset="0"/>
                <a:cs typeface="Nirmala UI" panose="020B0502040204020203" pitchFamily="34" charset="0"/>
              </a:rPr>
              <a:t> </a:t>
            </a:r>
            <a:r>
              <a:rPr lang="en-US" sz="1600" dirty="0">
                <a:latin typeface="Nirmala UI" panose="020B0502040204020203" pitchFamily="34" charset="0"/>
                <a:cs typeface="Nirmala UI" panose="020B0502040204020203" pitchFamily="34" charset="0"/>
              </a:rPr>
              <a:t>accepts the </a:t>
            </a:r>
            <a:r>
              <a:rPr lang="en-US" sz="1600" b="1" i="1" dirty="0">
                <a:latin typeface="Nirmala UI" panose="020B0502040204020203" pitchFamily="34" charset="0"/>
                <a:cs typeface="Nirmala UI" panose="020B0502040204020203" pitchFamily="34" charset="0"/>
              </a:rPr>
              <a:t>strong compatibilist model in the interaction of Faith &amp; Reason</a:t>
            </a:r>
            <a:r>
              <a:rPr lang="en-US" sz="1600" dirty="0">
                <a:latin typeface="Nirmala UI" panose="020B0502040204020203" pitchFamily="34" charset="0"/>
                <a:cs typeface="Nirmala UI" panose="020B0502040204020203" pitchFamily="34" charset="0"/>
              </a:rPr>
              <a:t>. Here it is understood that faith and reason have an organic connection. Articles of faith can be demonstrated by reason, either deductively (from widely shared theological premises) or inductively (from common experiences). </a:t>
            </a:r>
            <a:r>
              <a:rPr lang="en-US" sz="1600" b="1" u="sng" dirty="0">
                <a:solidFill>
                  <a:srgbClr val="001320"/>
                </a:solidFill>
                <a:latin typeface="Nirmala UI" panose="020B0502040204020203" pitchFamily="34" charset="0"/>
                <a:cs typeface="Nirmala UI" panose="020B0502040204020203" pitchFamily="34" charset="0"/>
              </a:rPr>
              <a:t>Rom 1:20 </a:t>
            </a:r>
            <a:r>
              <a:rPr lang="en-US" sz="1600" dirty="0">
                <a:solidFill>
                  <a:srgbClr val="001320"/>
                </a:solidFill>
                <a:latin typeface="Nirmala UI" panose="020B0502040204020203" pitchFamily="34" charset="0"/>
                <a:cs typeface="Nirmala UI" panose="020B0502040204020203" pitchFamily="34" charset="0"/>
              </a:rPr>
              <a:t>“For his invisible attributes, namely, his eternal power and divine nature, have been clearly perceived and understood ever since the creation of the world, in the things that have been made. So they are without excuse.”</a:t>
            </a:r>
            <a:endParaRPr lang="en-US" sz="1600" dirty="0">
              <a:latin typeface="Nirmala UI" panose="020B0502040204020203" pitchFamily="34" charset="0"/>
              <a:cs typeface="Nirmala UI" panose="020B0502040204020203" pitchFamily="34" charset="0"/>
            </a:endParaRPr>
          </a:p>
          <a:p>
            <a:pPr algn="just"/>
            <a:endParaRPr lang="en-US" sz="1600" dirty="0">
              <a:latin typeface="Nirmala UI" panose="020B0502040204020203" pitchFamily="34" charset="0"/>
              <a:cs typeface="Nirmala UI" panose="020B0502040204020203" pitchFamily="34" charset="0"/>
            </a:endParaRPr>
          </a:p>
        </p:txBody>
      </p:sp>
      <p:sp>
        <p:nvSpPr>
          <p:cNvPr id="14" name="Arrow: Left-Right 13"/>
          <p:cNvSpPr/>
          <p:nvPr/>
        </p:nvSpPr>
        <p:spPr>
          <a:xfrm>
            <a:off x="4565073" y="2735182"/>
            <a:ext cx="852054" cy="471055"/>
          </a:xfrm>
          <a:prstGeom prst="leftRightArrow">
            <a:avLst/>
          </a:prstGeom>
          <a:solidFill>
            <a:srgbClr val="FF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39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839" t="5853" b="2986"/>
            <a:stretch/>
          </p:blipFill>
          <p:spPr>
            <a:xfrm>
              <a:off x="0" y="0"/>
              <a:ext cx="9144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7558"/>
              <a:ext cx="831273" cy="910442"/>
            </a:xfrm>
            <a:prstGeom prst="rect">
              <a:avLst/>
            </a:prstGeom>
          </p:spPr>
        </p:pic>
      </p:gr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9237" y="1671163"/>
            <a:ext cx="5763492" cy="4424837"/>
          </a:xfrm>
        </p:spPr>
        <p:txBody>
          <a:bodyPr>
            <a:normAutofit/>
          </a:bodyPr>
          <a:lstStyle/>
          <a:p>
            <a:pPr marL="0" indent="0">
              <a:buNone/>
            </a:pPr>
            <a:r>
              <a:rPr lang="en-US" sz="3600" b="1" dirty="0">
                <a:latin typeface="Nirmala UI" panose="020B0502040204020203" pitchFamily="34" charset="0"/>
                <a:cs typeface="Nirmala UI" panose="020B0502040204020203" pitchFamily="34" charset="0"/>
              </a:rPr>
              <a:t>Ezekiel 18:23</a:t>
            </a:r>
          </a:p>
          <a:p>
            <a:pPr marL="0" indent="0">
              <a:buNone/>
            </a:pPr>
            <a:endParaRPr lang="en-US" sz="3600" dirty="0">
              <a:latin typeface="Nirmala UI" panose="020B0502040204020203" pitchFamily="34" charset="0"/>
              <a:cs typeface="Nirmala UI" panose="020B0502040204020203" pitchFamily="34" charset="0"/>
            </a:endParaRPr>
          </a:p>
          <a:p>
            <a:pPr marL="0" indent="0">
              <a:buNone/>
            </a:pPr>
            <a:r>
              <a:rPr lang="en-US" sz="3600" dirty="0">
                <a:latin typeface="Nirmala UI" panose="020B0502040204020203" pitchFamily="34" charset="0"/>
                <a:cs typeface="Nirmala UI" panose="020B0502040204020203" pitchFamily="34" charset="0"/>
              </a:rPr>
              <a:t>“Do I actually delight in the death of the wicked, declared the sovereign Lord? Do I not prefer that he turn from his wicked conduct and live?”</a:t>
            </a:r>
          </a:p>
        </p:txBody>
      </p:sp>
    </p:spTree>
    <p:extLst>
      <p:ext uri="{BB962C8B-B14F-4D97-AF65-F5344CB8AC3E}">
        <p14:creationId xmlns:p14="http://schemas.microsoft.com/office/powerpoint/2010/main" val="380735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t>GOD OT = GOD NT</a:t>
            </a:r>
          </a:p>
        </p:txBody>
      </p:sp>
      <p:sp>
        <p:nvSpPr>
          <p:cNvPr id="17411" name="Content Placeholder 6"/>
          <p:cNvSpPr>
            <a:spLocks noGrp="1"/>
          </p:cNvSpPr>
          <p:nvPr>
            <p:ph idx="1"/>
          </p:nvPr>
        </p:nvSpPr>
        <p:spPr>
          <a:xfrm>
            <a:off x="990600" y="1066795"/>
            <a:ext cx="8001000" cy="5764218"/>
          </a:xfrm>
        </p:spPr>
        <p:txBody>
          <a:bodyPr/>
          <a:lstStyle/>
          <a:p>
            <a:r>
              <a:rPr lang="en-US" altLang="en-US" sz="2000" b="1" dirty="0">
                <a:latin typeface="Nirmala UI Semilight" panose="020B0402040204020203" pitchFamily="34" charset="0"/>
                <a:cs typeface="Nirmala UI Semilight" panose="020B0402040204020203" pitchFamily="34" charset="0"/>
              </a:rPr>
              <a:t>Christian view:</a:t>
            </a:r>
          </a:p>
          <a:p>
            <a:pPr lvl="1"/>
            <a:r>
              <a:rPr lang="en-US" sz="2000" dirty="0">
                <a:latin typeface="Nirmala UI Semilight" panose="020B0402040204020203" pitchFamily="34" charset="0"/>
                <a:cs typeface="Nirmala UI Semilight" panose="020B0402040204020203" pitchFamily="34" charset="0"/>
              </a:rPr>
              <a:t>The answer is Yes. We know this because this is the emphatic declaration of the Bible (Mal. 3:6; Jam. 1:17; Heb. 1:12; 13:8). This is called the immutability of God, which applies to Christ as the Son of God, or God the second Person of the Trinity. The Bible is a book of progressive revelation. What is seen in the OT is true and accurate, but in the unfolding of Himself and His plan for man God gradually revealed more and more of Himself and His plan of salvation. </a:t>
            </a:r>
          </a:p>
          <a:p>
            <a:pPr lvl="1"/>
            <a:r>
              <a:rPr lang="en-US" sz="2000" dirty="0">
                <a:latin typeface="Nirmala UI Semilight" panose="020B0402040204020203" pitchFamily="34" charset="0"/>
                <a:cs typeface="Nirmala UI Semilight" panose="020B0402040204020203" pitchFamily="34" charset="0"/>
              </a:rPr>
              <a:t>Many think that God seems wrathful and harsh in the Old Testament as compared with the New, but a careful reading of both reveal God’s love, grace, mercy, and His judgment in both the OT &amp; NT. The grace of God in Christ and the Trinity was anticipated and prophesied in the OT.</a:t>
            </a:r>
            <a:endParaRPr lang="en-US" altLang="en-US" sz="20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a:ea typeface="+mn-ea"/>
                <a:cs typeface="Tahoma" panose="020B0604030504040204" pitchFamily="34" charset="0"/>
              </a:rPr>
              <a:t>Page-</a:t>
            </a:r>
            <a:fld id="{E292DDCF-E5BB-45BD-B381-FE2F077810BB}" type="slidenum">
              <a:rPr kumimoji="0" lang="en-US" altLang="en-US" sz="1000" b="0" i="0" u="none" strike="noStrike" kern="1200" cap="none" spc="0" normalizeH="0" baseline="0" noProof="0" smtClean="0">
                <a:ln>
                  <a:noFill/>
                </a:ln>
                <a:solidFill>
                  <a:srgbClr val="000000"/>
                </a:solidFill>
                <a:effectLst/>
                <a:uLnTx/>
                <a:uFillTx/>
                <a:latin typeface="Calibri"/>
                <a:ea typeface="+mn-ea"/>
                <a:cs typeface="Tahoma" panose="020B060403050404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altLang="en-US" sz="1000" b="0" i="0" u="none" strike="noStrike" kern="1200" cap="none" spc="0" normalizeH="0" baseline="0" noProof="0" dirty="0">
              <a:ln>
                <a:noFill/>
              </a:ln>
              <a:solidFill>
                <a:srgbClr val="0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24806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t>GOD OT = GOD NT</a:t>
            </a:r>
          </a:p>
        </p:txBody>
      </p:sp>
      <p:sp>
        <p:nvSpPr>
          <p:cNvPr id="17411" name="Content Placeholder 6"/>
          <p:cNvSpPr>
            <a:spLocks noGrp="1"/>
          </p:cNvSpPr>
          <p:nvPr>
            <p:ph idx="1"/>
          </p:nvPr>
        </p:nvSpPr>
        <p:spPr>
          <a:xfrm>
            <a:off x="990600" y="1066795"/>
            <a:ext cx="8001000" cy="5764218"/>
          </a:xfrm>
        </p:spPr>
        <p:txBody>
          <a:bodyPr/>
          <a:lstStyle/>
          <a:p>
            <a:r>
              <a:rPr lang="en-US" altLang="en-US" sz="2400" b="1" dirty="0">
                <a:latin typeface="Nirmala UI Semilight" panose="020B0402040204020203" pitchFamily="34" charset="0"/>
                <a:cs typeface="Nirmala UI Semilight" panose="020B0402040204020203" pitchFamily="34" charset="0"/>
              </a:rPr>
              <a:t>Atheist view:</a:t>
            </a:r>
          </a:p>
          <a:p>
            <a:pPr lvl="1"/>
            <a:r>
              <a:rPr lang="en-US" altLang="en-US" sz="2400" dirty="0">
                <a:latin typeface="Nirmala UI Semilight" panose="020B0402040204020203" pitchFamily="34" charset="0"/>
                <a:cs typeface="Nirmala UI Semilight" panose="020B0402040204020203" pitchFamily="34" charset="0"/>
              </a:rPr>
              <a:t>God doesn’t exist so the question is irrelevant.</a:t>
            </a:r>
          </a:p>
          <a:p>
            <a:pPr lvl="1"/>
            <a:r>
              <a:rPr lang="en-US" altLang="en-US" sz="2400" dirty="0">
                <a:latin typeface="Nirmala UI Semilight" panose="020B0402040204020203" pitchFamily="34" charset="0"/>
                <a:cs typeface="Nirmala UI Semilight" panose="020B0402040204020203" pitchFamily="34" charset="0"/>
              </a:rPr>
              <a:t>How can rational human beings believe in a god </a:t>
            </a:r>
            <a:r>
              <a:rPr lang="en-US" sz="2400" dirty="0">
                <a:latin typeface="Nirmala UI Semilight" panose="020B0402040204020203" pitchFamily="34" charset="0"/>
                <a:cs typeface="Nirmala UI Semilight" panose="020B0402040204020203" pitchFamily="34" charset="0"/>
              </a:rPr>
              <a:t>commanded his people to commit genocide, killed little children, wiped out the entire world population in a flood, sent plagues and devastation, and created a world full of people but decided to only reveal Himself and his rules to one group of people and condemn the rest because they were born in the wrong place?</a:t>
            </a:r>
            <a:endParaRPr lang="en-US" altLang="en-US" sz="16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a:ea typeface="+mn-ea"/>
                <a:cs typeface="Tahoma" panose="020B0604030504040204" pitchFamily="34" charset="0"/>
              </a:rPr>
              <a:t>Page-</a:t>
            </a:r>
            <a:fld id="{E292DDCF-E5BB-45BD-B381-FE2F077810BB}" type="slidenum">
              <a:rPr kumimoji="0" lang="en-US" altLang="en-US" sz="1000" b="0" i="0" u="none" strike="noStrike" kern="1200" cap="none" spc="0" normalizeH="0" baseline="0" noProof="0" smtClean="0">
                <a:ln>
                  <a:noFill/>
                </a:ln>
                <a:solidFill>
                  <a:srgbClr val="000000"/>
                </a:solidFill>
                <a:effectLst/>
                <a:uLnTx/>
                <a:uFillTx/>
                <a:latin typeface="Calibri"/>
                <a:ea typeface="+mn-ea"/>
                <a:cs typeface="Tahoma" panose="020B060403050404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dirty="0">
              <a:ln>
                <a:noFill/>
              </a:ln>
              <a:solidFill>
                <a:srgbClr val="0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82478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90600"/>
          </a:xfrm>
        </p:spPr>
        <p:txBody>
          <a:bodyPr/>
          <a:lstStyle/>
          <a:p>
            <a:r>
              <a:rPr lang="en-US" dirty="0"/>
              <a:t>Main problem for Christians </a:t>
            </a:r>
            <a:br>
              <a:rPr lang="en-US" dirty="0"/>
            </a:br>
            <a:r>
              <a:rPr lang="en-US" dirty="0"/>
              <a:t>Is Jesus also the God of the OT?</a:t>
            </a:r>
          </a:p>
        </p:txBody>
      </p:sp>
      <p:sp>
        <p:nvSpPr>
          <p:cNvPr id="3" name="Content Placeholder 2"/>
          <p:cNvSpPr>
            <a:spLocks noGrp="1"/>
          </p:cNvSpPr>
          <p:nvPr>
            <p:ph idx="1"/>
          </p:nvPr>
        </p:nvSpPr>
        <p:spPr>
          <a:xfrm>
            <a:off x="762000" y="1094505"/>
            <a:ext cx="8382000" cy="5514109"/>
          </a:xfrm>
        </p:spPr>
        <p:txBody>
          <a:bodyPr/>
          <a:lstStyle/>
          <a:p>
            <a:r>
              <a:rPr lang="en-US" sz="1800" dirty="0">
                <a:latin typeface="Nirmala UI Semilight" panose="020B0402040204020203" pitchFamily="34" charset="0"/>
                <a:cs typeface="Nirmala UI Semilight" panose="020B0402040204020203" pitchFamily="34" charset="0"/>
              </a:rPr>
              <a:t>If you believe that Jesus is God, then </a:t>
            </a:r>
            <a:r>
              <a:rPr lang="en-US" sz="1800" b="1" u="sng" dirty="0">
                <a:latin typeface="Nirmala UI Semilight" panose="020B0402040204020203" pitchFamily="34" charset="0"/>
                <a:cs typeface="Nirmala UI Semilight" panose="020B0402040204020203" pitchFamily="34" charset="0"/>
              </a:rPr>
              <a:t>Jesus must be </a:t>
            </a:r>
            <a:r>
              <a:rPr lang="en-US" sz="1800" dirty="0">
                <a:latin typeface="Nirmala UI Semilight" panose="020B0402040204020203" pitchFamily="34" charset="0"/>
                <a:cs typeface="Nirmala UI Semilight" panose="020B0402040204020203" pitchFamily="34" charset="0"/>
              </a:rPr>
              <a:t>the God of the NT and OT </a:t>
            </a:r>
          </a:p>
          <a:p>
            <a:r>
              <a:rPr lang="en-US" sz="1800" dirty="0">
                <a:latin typeface="Nirmala UI Semilight" panose="020B0402040204020203" pitchFamily="34" charset="0"/>
                <a:cs typeface="Nirmala UI Semilight" panose="020B0402040204020203" pitchFamily="34" charset="0"/>
              </a:rPr>
              <a:t>The problem is that </a:t>
            </a:r>
            <a:r>
              <a:rPr lang="en-US" sz="1800" b="1" dirty="0">
                <a:latin typeface="Nirmala UI Semilight" panose="020B0402040204020203" pitchFamily="34" charset="0"/>
                <a:cs typeface="Nirmala UI Semilight" panose="020B0402040204020203" pitchFamily="34" charset="0"/>
              </a:rPr>
              <a:t>Christians tend to think that the NT replaces the OT </a:t>
            </a:r>
            <a:r>
              <a:rPr lang="en-US" sz="1800" dirty="0">
                <a:latin typeface="Nirmala UI Semilight" panose="020B0402040204020203" pitchFamily="34" charset="0"/>
                <a:cs typeface="Nirmala UI Semilight" panose="020B0402040204020203" pitchFamily="34" charset="0"/>
              </a:rPr>
              <a:t>[</a:t>
            </a:r>
            <a:r>
              <a:rPr lang="en-US" sz="1800" dirty="0" err="1">
                <a:latin typeface="Nirmala UI Semilight" panose="020B0402040204020203" pitchFamily="34" charset="0"/>
                <a:cs typeface="Nirmala UI Semilight" panose="020B0402040204020203" pitchFamily="34" charset="0"/>
              </a:rPr>
              <a:t>Marcionism</a:t>
            </a:r>
            <a:r>
              <a:rPr lang="en-US" sz="1800" dirty="0">
                <a:latin typeface="Nirmala UI Semilight" panose="020B0402040204020203" pitchFamily="34" charset="0"/>
                <a:cs typeface="Nirmala UI Semilight" panose="020B0402040204020203" pitchFamily="34" charset="0"/>
              </a:rPr>
              <a:t>] and justify the apparent different behavior:</a:t>
            </a:r>
          </a:p>
          <a:p>
            <a:pPr lvl="1"/>
            <a:r>
              <a:rPr lang="en-US" sz="1800" dirty="0">
                <a:latin typeface="Nirmala UI Semilight" panose="020B0402040204020203" pitchFamily="34" charset="0"/>
                <a:cs typeface="Nirmala UI Semilight" panose="020B0402040204020203" pitchFamily="34" charset="0"/>
              </a:rPr>
              <a:t>Think of God the Father </a:t>
            </a:r>
            <a:r>
              <a:rPr lang="en-US" sz="1800" b="1" dirty="0">
                <a:latin typeface="Nirmala UI Semilight" panose="020B0402040204020203" pitchFamily="34" charset="0"/>
                <a:cs typeface="Nirmala UI Semilight" panose="020B0402040204020203" pitchFamily="34" charset="0"/>
              </a:rPr>
              <a:t>separately</a:t>
            </a:r>
            <a:r>
              <a:rPr lang="en-US" sz="1800" dirty="0">
                <a:latin typeface="Nirmala UI Semilight" panose="020B0402040204020203" pitchFamily="34" charset="0"/>
                <a:cs typeface="Nirmala UI Semilight" panose="020B0402040204020203" pitchFamily="34" charset="0"/>
              </a:rPr>
              <a:t> from God the Son and Holy Spirit</a:t>
            </a:r>
          </a:p>
          <a:p>
            <a:pPr lvl="1"/>
            <a:r>
              <a:rPr lang="en-US" sz="1800" b="1" dirty="0">
                <a:latin typeface="Nirmala UI Semilight" panose="020B0402040204020203" pitchFamily="34" charset="0"/>
                <a:cs typeface="Nirmala UI Semilight" panose="020B0402040204020203" pitchFamily="34" charset="0"/>
              </a:rPr>
              <a:t>Minimize</a:t>
            </a:r>
            <a:r>
              <a:rPr lang="en-US" sz="1800" dirty="0">
                <a:latin typeface="Nirmala UI Semilight" panose="020B0402040204020203" pitchFamily="34" charset="0"/>
                <a:cs typeface="Nirmala UI Semilight" panose="020B0402040204020203" pitchFamily="34" charset="0"/>
              </a:rPr>
              <a:t> the problem of the “dark side” of the God of the OT and believe that  it does not affect their understanding of Jesus</a:t>
            </a:r>
          </a:p>
          <a:p>
            <a:pPr lvl="1"/>
            <a:r>
              <a:rPr lang="en-US" sz="1800" dirty="0">
                <a:latin typeface="Nirmala UI Semilight" panose="020B0402040204020203" pitchFamily="34" charset="0"/>
                <a:cs typeface="Nirmala UI Semilight" panose="020B0402040204020203" pitchFamily="34" charset="0"/>
              </a:rPr>
              <a:t>Find it more difficult to </a:t>
            </a:r>
            <a:r>
              <a:rPr lang="en-US" sz="1800" b="1" dirty="0">
                <a:latin typeface="Nirmala UI Semilight" panose="020B0402040204020203" pitchFamily="34" charset="0"/>
                <a:cs typeface="Nirmala UI Semilight" panose="020B0402040204020203" pitchFamily="34" charset="0"/>
              </a:rPr>
              <a:t>reconcile</a:t>
            </a:r>
            <a:r>
              <a:rPr lang="en-US" sz="1800" dirty="0">
                <a:latin typeface="Nirmala UI Semilight" panose="020B0402040204020203" pitchFamily="34" charset="0"/>
                <a:cs typeface="Nirmala UI Semilight" panose="020B0402040204020203" pitchFamily="34" charset="0"/>
              </a:rPr>
              <a:t> the idea that Jesus is the God of the OT compared to the easier idea that God the Father is the same in both OT and NT</a:t>
            </a:r>
          </a:p>
          <a:p>
            <a:pPr lvl="1"/>
            <a:r>
              <a:rPr lang="en-US" sz="1800" b="1" dirty="0">
                <a:latin typeface="Nirmala UI Semilight" panose="020B0402040204020203" pitchFamily="34" charset="0"/>
                <a:cs typeface="Nirmala UI Semilight" panose="020B0402040204020203" pitchFamily="34" charset="0"/>
              </a:rPr>
              <a:t>Justify</a:t>
            </a:r>
            <a:r>
              <a:rPr lang="en-US" sz="1800" dirty="0">
                <a:latin typeface="Nirmala UI Semilight" panose="020B0402040204020203" pitchFamily="34" charset="0"/>
                <a:cs typeface="Nirmala UI Semilight" panose="020B0402040204020203" pitchFamily="34" charset="0"/>
              </a:rPr>
              <a:t> the differences based on interpretation. In one hand the Protestant literal interpretation of the Bible compared with a more refined and rational Catholic explanation of the events of the OT understood allegorically.</a:t>
            </a:r>
          </a:p>
          <a:p>
            <a:pPr lvl="1"/>
            <a:r>
              <a:rPr lang="en-US" sz="1800" dirty="0">
                <a:latin typeface="Nirmala UI Semilight" panose="020B0402040204020203" pitchFamily="34" charset="0"/>
                <a:cs typeface="Nirmala UI Semilight" panose="020B0402040204020203" pitchFamily="34" charset="0"/>
              </a:rPr>
              <a:t>Justify that anything that happened is justified so that Christ would bring us salvation. </a:t>
            </a:r>
          </a:p>
          <a:p>
            <a:r>
              <a:rPr lang="en-US" sz="1800" dirty="0">
                <a:latin typeface="Nirmala UI Semilight" panose="020B0402040204020203" pitchFamily="34" charset="0"/>
                <a:cs typeface="Nirmala UI Semilight" panose="020B0402040204020203" pitchFamily="34" charset="0"/>
              </a:rPr>
              <a:t>I think that these views are incomplete as they eliminate a significant important aspect of God relationship with men since creation and eliminate fundamental foundation of God’s intention for humans to know that all actions have consequences, and God will exercise all mercy and all justice.</a:t>
            </a:r>
          </a:p>
          <a:p>
            <a:pPr lvl="1"/>
            <a:endParaRPr lang="en-US" sz="1800" dirty="0">
              <a:latin typeface="Nirmala UI Semilight" panose="020B0402040204020203" pitchFamily="34" charset="0"/>
              <a:cs typeface="Nirmala UI Semilight" panose="020B0402040204020203" pitchFamily="34" charset="0"/>
            </a:endParaRPr>
          </a:p>
          <a:p>
            <a:pPr marL="0" indent="0">
              <a:buNone/>
            </a:pPr>
            <a:r>
              <a:rPr lang="en-US" sz="1800" dirty="0">
                <a:latin typeface="Nirmala UI Semilight" panose="020B0402040204020203" pitchFamily="34" charset="0"/>
                <a:cs typeface="Nirmala UI Semilight" panose="020B0402040204020203" pitchFamily="34" charset="0"/>
              </a:rPr>
              <a:t> </a:t>
            </a:r>
          </a:p>
          <a:p>
            <a:endParaRPr lang="en-US" sz="1800" dirty="0">
              <a:latin typeface="Nirmala UI Semilight" panose="020B0402040204020203" pitchFamily="34" charset="0"/>
              <a:cs typeface="Nirmala UI Semilight" panose="020B0402040204020203" pitchFamily="34" charset="0"/>
            </a:endParaRPr>
          </a:p>
        </p:txBody>
      </p:sp>
      <p:sp>
        <p:nvSpPr>
          <p:cNvPr id="5" name="Slide Number Placeholder 4"/>
          <p:cNvSpPr>
            <a:spLocks noGrp="1"/>
          </p:cNvSpPr>
          <p:nvPr>
            <p:ph type="sldNum" sz="quarter" idx="11"/>
          </p:nvPr>
        </p:nvSpPr>
        <p:spPr/>
        <p:txBody>
          <a:bodyPr/>
          <a:lstStyle/>
          <a:p>
            <a:pPr>
              <a:defRPr/>
            </a:pPr>
            <a:r>
              <a:rPr lang="en-US" altLang="en-US"/>
              <a:t>Page-</a:t>
            </a:r>
            <a:fld id="{29B60DEF-EEF1-4CE0-AD47-D0CE7120BEC9}" type="slidenum">
              <a:rPr lang="en-US" altLang="en-US" smtClean="0"/>
              <a:pPr>
                <a:defRPr/>
              </a:pPr>
              <a:t>9</a:t>
            </a:fld>
            <a:endParaRPr lang="en-US" altLang="en-US" dirty="0"/>
          </a:p>
        </p:txBody>
      </p:sp>
    </p:spTree>
    <p:extLst>
      <p:ext uri="{BB962C8B-B14F-4D97-AF65-F5344CB8AC3E}">
        <p14:creationId xmlns:p14="http://schemas.microsoft.com/office/powerpoint/2010/main" val="109197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obal design template">
  <a:themeElements>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design template">
      <a:majorFont>
        <a:latin typeface="Times New Roman"/>
        <a:ea typeface=""/>
        <a:cs typeface="Tahoma"/>
      </a:majorFont>
      <a:minorFont>
        <a:latin typeface="Calibri"/>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lobal design templat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design templat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design templat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design templat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design templat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design templat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design templat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design templat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1670</TotalTime>
  <Words>3608</Words>
  <Application>Microsoft Office PowerPoint</Application>
  <PresentationFormat>On-screen Show (4:3)</PresentationFormat>
  <Paragraphs>245</Paragraphs>
  <Slides>27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FreesiaUPC</vt:lpstr>
      <vt:lpstr>Arial</vt:lpstr>
      <vt:lpstr>Arial Narrow</vt:lpstr>
      <vt:lpstr>Calibri</vt:lpstr>
      <vt:lpstr>Calibri Light</vt:lpstr>
      <vt:lpstr>Helvetica</vt:lpstr>
      <vt:lpstr>Nirmala UI</vt:lpstr>
      <vt:lpstr>Nirmala UI Semilight</vt:lpstr>
      <vt:lpstr>Tahoma</vt:lpstr>
      <vt:lpstr>Times New Roman</vt:lpstr>
      <vt:lpstr>Wingdings</vt:lpstr>
      <vt:lpstr>Office Theme</vt:lpstr>
      <vt:lpstr>Global design template</vt:lpstr>
      <vt:lpstr>Announcing the Gospel</vt:lpstr>
      <vt:lpstr> Why does God in the Old Testament seem different in the New Testament?   Is God the same God from the Old to the New Testament?  Is this a tale of two gods?</vt:lpstr>
      <vt:lpstr>Building the answer</vt:lpstr>
      <vt:lpstr>Propositions</vt:lpstr>
      <vt:lpstr>Premise Faith &amp; Reason work together</vt:lpstr>
      <vt:lpstr>PowerPoint Presentation</vt:lpstr>
      <vt:lpstr>GOD OT = GOD NT</vt:lpstr>
      <vt:lpstr>GOD OT = GOD NT</vt:lpstr>
      <vt:lpstr>Main problem for Christians  Is Jesus also the God of the OT?</vt:lpstr>
      <vt:lpstr>Jesus = God NT = God OT?  (I)</vt:lpstr>
      <vt:lpstr>Jesus = God NT = God OT?  (II)</vt:lpstr>
      <vt:lpstr>PowerPoint Presentation</vt:lpstr>
      <vt:lpstr>GOD OT = GOD NT Rational Christian Arguments</vt:lpstr>
      <vt:lpstr>GOD OT = GOD NT In favor of the Continuity argument</vt:lpstr>
      <vt:lpstr>GOD progressive teaching from OT to NT From the 10 commandments to Jesus’ Beatitudes </vt:lpstr>
      <vt:lpstr>GOD OT = GOD NT In favor of the Objective Morality argument</vt:lpstr>
      <vt:lpstr>GOD OT = GOD NT What the Church teaches (I)</vt:lpstr>
      <vt:lpstr>GOD OT = GOD NT What the Church teaches (II)</vt:lpstr>
      <vt:lpstr>GOD OT = GOD NT What the Popes teach (Pope BXVI: “Verbum Domini”)</vt:lpstr>
      <vt:lpstr>GOD OT = GOD NT What the Popes teach (Pope BXVI: “Verbum Domini”)</vt:lpstr>
      <vt:lpstr>GOD OT = GOD NT What Jesus taught</vt:lpstr>
      <vt:lpstr>Conclusion</vt:lpstr>
      <vt:lpstr>GOD OT = GOD NT</vt:lpstr>
      <vt:lpstr>GOD OT = GOD NT</vt:lpstr>
      <vt:lpstr>Final Prayer</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LUMEN FIDEI</dc:title>
  <dc:creator>Pedro Caceres</dc:creator>
  <cp:lastModifiedBy>Pedro Caceres</cp:lastModifiedBy>
  <cp:revision>289</cp:revision>
  <cp:lastPrinted>2017-02-24T11:17:21Z</cp:lastPrinted>
  <dcterms:created xsi:type="dcterms:W3CDTF">2016-12-12T18:55:39Z</dcterms:created>
  <dcterms:modified xsi:type="dcterms:W3CDTF">2017-02-24T21:55:08Z</dcterms:modified>
</cp:coreProperties>
</file>