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61" r:id="rId4"/>
    <p:sldId id="267" r:id="rId5"/>
    <p:sldId id="266" r:id="rId6"/>
    <p:sldId id="265" r:id="rId7"/>
    <p:sldId id="268" r:id="rId8"/>
    <p:sldId id="270" r:id="rId9"/>
    <p:sldId id="271" r:id="rId10"/>
    <p:sldId id="272" r:id="rId11"/>
    <p:sldId id="273" r:id="rId12"/>
    <p:sldId id="274" r:id="rId13"/>
    <p:sldId id="276" r:id="rId14"/>
    <p:sldId id="279" r:id="rId15"/>
    <p:sldId id="258" r:id="rId16"/>
    <p:sldId id="281" r:id="rId17"/>
    <p:sldId id="277" r:id="rId18"/>
    <p:sldId id="280" r:id="rId19"/>
    <p:sldId id="284" r:id="rId20"/>
    <p:sldId id="282" r:id="rId21"/>
    <p:sldId id="263" r:id="rId22"/>
    <p:sldId id="292" r:id="rId23"/>
    <p:sldId id="290" r:id="rId24"/>
    <p:sldId id="259" r:id="rId25"/>
    <p:sldId id="293" r:id="rId26"/>
    <p:sldId id="291" r:id="rId27"/>
    <p:sldId id="286"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8880"/>
    <a:srgbClr val="C48F22"/>
    <a:srgbClr val="F4C491"/>
    <a:srgbClr val="D79685"/>
    <a:srgbClr val="F9BE85"/>
    <a:srgbClr val="FDAB86"/>
    <a:srgbClr val="FDEABF"/>
    <a:srgbClr val="B39380"/>
    <a:srgbClr val="C73833"/>
    <a:srgbClr val="A482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9" d="100"/>
          <a:sy n="69" d="100"/>
        </p:scale>
        <p:origin x="11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DAB86"/>
          </a:solidFill>
          <a:ln>
            <a:solidFill>
              <a:srgbClr val="B393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54150" y="0"/>
            <a:ext cx="62880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bwMode="auto">
          <a:xfrm>
            <a:off x="0" y="500063"/>
            <a:ext cx="91440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ahoma" panose="020B0604030504040204" pitchFamily="34" charset="0"/>
                <a:cs typeface="Tahoma" panose="020B0604030504040204" pitchFamily="34" charset="0"/>
              </a:defRPr>
            </a:lvl1pPr>
            <a:lvl2pPr marL="742950" indent="-285750">
              <a:defRPr>
                <a:solidFill>
                  <a:schemeClr val="tx1"/>
                </a:solidFill>
                <a:latin typeface="Tahoma" panose="020B0604030504040204" pitchFamily="34" charset="0"/>
                <a:cs typeface="Tahoma" panose="020B0604030504040204" pitchFamily="34" charset="0"/>
              </a:defRPr>
            </a:lvl2pPr>
            <a:lvl3pPr marL="1143000" indent="-228600">
              <a:defRPr>
                <a:solidFill>
                  <a:schemeClr val="tx1"/>
                </a:solidFill>
                <a:latin typeface="Tahoma" panose="020B0604030504040204" pitchFamily="34" charset="0"/>
                <a:cs typeface="Tahoma" panose="020B0604030504040204" pitchFamily="34" charset="0"/>
              </a:defRPr>
            </a:lvl3pPr>
            <a:lvl4pPr marL="1600200" indent="-228600">
              <a:defRPr>
                <a:solidFill>
                  <a:schemeClr val="tx1"/>
                </a:solidFill>
                <a:latin typeface="Tahoma" panose="020B0604030504040204" pitchFamily="34" charset="0"/>
                <a:cs typeface="Tahoma" panose="020B0604030504040204" pitchFamily="34" charset="0"/>
              </a:defRPr>
            </a:lvl4pPr>
            <a:lvl5pPr marL="2057400" indent="-228600">
              <a:defRPr>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Tahoma" panose="020B0604030504040204" pitchFamily="34" charset="0"/>
              </a:defRPr>
            </a:lvl9pPr>
          </a:lstStyle>
          <a:p>
            <a:pPr algn="ctr">
              <a:defRPr/>
            </a:pPr>
            <a:r>
              <a:rPr lang="en-US" altLang="en-US" sz="6600">
                <a:latin typeface="Helvetica" panose="020B0500000000000000" pitchFamily="34" charset="0"/>
              </a:rPr>
              <a:t>Announcing the Gospel</a:t>
            </a:r>
            <a:endParaRPr lang="en-US" altLang="en-US" sz="8000">
              <a:latin typeface="Helvetica" panose="020B0500000000000000" pitchFamily="34" charset="0"/>
            </a:endParaRPr>
          </a:p>
        </p:txBody>
      </p:sp>
      <p:sp>
        <p:nvSpPr>
          <p:cNvPr id="5" name="TextBox 4"/>
          <p:cNvSpPr txBox="1"/>
          <p:nvPr/>
        </p:nvSpPr>
        <p:spPr>
          <a:xfrm>
            <a:off x="457200" y="5226050"/>
            <a:ext cx="8229600" cy="1323975"/>
          </a:xfrm>
          <a:prstGeom prst="rect">
            <a:avLst/>
          </a:prstGeom>
          <a:solidFill>
            <a:srgbClr val="FDAB86"/>
          </a:solidFill>
          <a:ln w="38100">
            <a:solidFill>
              <a:schemeClr val="tx1">
                <a:lumMod val="95000"/>
                <a:lumOff val="5000"/>
              </a:schemeClr>
            </a:solidFill>
          </a:ln>
        </p:spPr>
        <p:txBody>
          <a:bodyPr>
            <a:spAutoFit/>
          </a:bodyPr>
          <a:lstStyle/>
          <a:p>
            <a:pPr algn="ctr">
              <a:defRPr/>
            </a:pPr>
            <a:endParaRPr lang="en-US" sz="8000" b="1" dirty="0">
              <a:latin typeface="+mn-lt"/>
            </a:endParaRPr>
          </a:p>
        </p:txBody>
      </p:sp>
      <p:sp>
        <p:nvSpPr>
          <p:cNvPr id="6" name="Rectangle 95"/>
          <p:cNvSpPr>
            <a:spLocks noGrp="1" noChangeArrowheads="1"/>
          </p:cNvSpPr>
          <p:nvPr>
            <p:ph type="ftr" sz="quarter" idx="10"/>
          </p:nvPr>
        </p:nvSpPr>
        <p:spPr>
          <a:xfrm>
            <a:off x="2362200" y="6553200"/>
            <a:ext cx="4419600" cy="228600"/>
          </a:xfrm>
          <a:prstGeom prst="rect">
            <a:avLst/>
          </a:prstGeom>
        </p:spPr>
        <p:txBody>
          <a:bodyPr/>
          <a:lstStyle>
            <a:lvl1pPr algn="ctr">
              <a:defRPr sz="1400" b="1"/>
            </a:lvl1pPr>
          </a:lstStyle>
          <a:p>
            <a:endParaRPr lang="en-US"/>
          </a:p>
        </p:txBody>
      </p:sp>
    </p:spTree>
    <p:extLst>
      <p:ext uri="{BB962C8B-B14F-4D97-AF65-F5344CB8AC3E}">
        <p14:creationId xmlns:p14="http://schemas.microsoft.com/office/powerpoint/2010/main" val="42464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2"/>
          <p:cNvSpPr>
            <a:spLocks noGrp="1" noChangeArrowheads="1"/>
          </p:cNvSpPr>
          <p:nvPr>
            <p:ph type="sldNum" sz="quarter" idx="10"/>
          </p:nvPr>
        </p:nvSpPr>
        <p:spPr>
          <a:ln/>
        </p:spPr>
        <p:txBody>
          <a:bodyPr/>
          <a:lstStyle>
            <a:lvl1pPr>
              <a:defRPr/>
            </a:lvl1pPr>
          </a:lstStyle>
          <a:p>
            <a:fld id="{353A7F7A-5AC2-4A40-B1AD-8277963583FB}" type="slidenum">
              <a:rPr lang="en-US" smtClean="0"/>
              <a:t>‹#›</a:t>
            </a:fld>
            <a:endParaRPr lang="en-US"/>
          </a:p>
        </p:txBody>
      </p:sp>
      <p:sp>
        <p:nvSpPr>
          <p:cNvPr id="7" name="Line 164"/>
          <p:cNvSpPr>
            <a:spLocks noChangeShapeType="1"/>
          </p:cNvSpPr>
          <p:nvPr userDrawn="1"/>
        </p:nvSpPr>
        <p:spPr bwMode="auto">
          <a:xfrm>
            <a:off x="0" y="1066800"/>
            <a:ext cx="9144000"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9764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atin typeface="Helvetica" panose="020B0500000000000000"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Helvetica" panose="020B0500000000000000"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172"/>
          <p:cNvSpPr>
            <a:spLocks noGrp="1" noChangeArrowheads="1"/>
          </p:cNvSpPr>
          <p:nvPr>
            <p:ph type="sldNum" sz="quarter" idx="10"/>
          </p:nvPr>
        </p:nvSpPr>
        <p:spPr>
          <a:ln/>
        </p:spPr>
        <p:txBody>
          <a:bodyPr/>
          <a:lstStyle>
            <a:lvl1pPr>
              <a:defRPr/>
            </a:lvl1pPr>
          </a:lstStyle>
          <a:p>
            <a:fld id="{353A7F7A-5AC2-4A40-B1AD-8277963583FB}" type="slidenum">
              <a:rPr lang="en-US" smtClean="0"/>
              <a:t>‹#›</a:t>
            </a:fld>
            <a:endParaRPr lang="en-US"/>
          </a:p>
        </p:txBody>
      </p:sp>
    </p:spTree>
    <p:extLst>
      <p:ext uri="{BB962C8B-B14F-4D97-AF65-F5344CB8AC3E}">
        <p14:creationId xmlns:p14="http://schemas.microsoft.com/office/powerpoint/2010/main" val="404478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219200"/>
            <a:ext cx="39243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219200"/>
            <a:ext cx="39243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72"/>
          <p:cNvSpPr>
            <a:spLocks noGrp="1" noChangeArrowheads="1"/>
          </p:cNvSpPr>
          <p:nvPr>
            <p:ph type="sldNum" sz="quarter" idx="10"/>
          </p:nvPr>
        </p:nvSpPr>
        <p:spPr>
          <a:ln/>
        </p:spPr>
        <p:txBody>
          <a:bodyPr/>
          <a:lstStyle>
            <a:lvl1pPr>
              <a:defRPr/>
            </a:lvl1pPr>
          </a:lstStyle>
          <a:p>
            <a:fld id="{353A7F7A-5AC2-4A40-B1AD-8277963583FB}" type="slidenum">
              <a:rPr lang="en-US" smtClean="0"/>
              <a:t>‹#›</a:t>
            </a:fld>
            <a:endParaRPr lang="en-US"/>
          </a:p>
        </p:txBody>
      </p:sp>
      <p:sp>
        <p:nvSpPr>
          <p:cNvPr id="6" name="Line 164"/>
          <p:cNvSpPr>
            <a:spLocks noChangeShapeType="1"/>
          </p:cNvSpPr>
          <p:nvPr userDrawn="1"/>
        </p:nvSpPr>
        <p:spPr bwMode="auto">
          <a:xfrm>
            <a:off x="0" y="1066800"/>
            <a:ext cx="9144000"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0116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2"/>
          <p:cNvSpPr>
            <a:spLocks noGrp="1" noChangeArrowheads="1"/>
          </p:cNvSpPr>
          <p:nvPr>
            <p:ph type="sldNum" sz="quarter" idx="10"/>
          </p:nvPr>
        </p:nvSpPr>
        <p:spPr>
          <a:ln/>
        </p:spPr>
        <p:txBody>
          <a:bodyPr/>
          <a:lstStyle>
            <a:lvl1pPr>
              <a:defRPr/>
            </a:lvl1pPr>
          </a:lstStyle>
          <a:p>
            <a:fld id="{353A7F7A-5AC2-4A40-B1AD-8277963583FB}" type="slidenum">
              <a:rPr lang="en-US" smtClean="0"/>
              <a:t>‹#›</a:t>
            </a:fld>
            <a:endParaRPr lang="en-US"/>
          </a:p>
        </p:txBody>
      </p:sp>
    </p:spTree>
    <p:extLst>
      <p:ext uri="{BB962C8B-B14F-4D97-AF65-F5344CB8AC3E}">
        <p14:creationId xmlns:p14="http://schemas.microsoft.com/office/powerpoint/2010/main" val="78568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2"/>
          <p:cNvSpPr>
            <a:spLocks noGrp="1" noChangeArrowheads="1"/>
          </p:cNvSpPr>
          <p:nvPr>
            <p:ph type="sldNum" sz="quarter" idx="10"/>
          </p:nvPr>
        </p:nvSpPr>
        <p:spPr>
          <a:ln/>
        </p:spPr>
        <p:txBody>
          <a:bodyPr/>
          <a:lstStyle>
            <a:lvl1pPr>
              <a:defRPr/>
            </a:lvl1pPr>
          </a:lstStyle>
          <a:p>
            <a:fld id="{353A7F7A-5AC2-4A40-B1AD-8277963583FB}" type="slidenum">
              <a:rPr lang="en-US" smtClean="0"/>
              <a:t>‹#›</a:t>
            </a:fld>
            <a:endParaRPr lang="en-US"/>
          </a:p>
        </p:txBody>
      </p:sp>
    </p:spTree>
    <p:extLst>
      <p:ext uri="{BB962C8B-B14F-4D97-AF65-F5344CB8AC3E}">
        <p14:creationId xmlns:p14="http://schemas.microsoft.com/office/powerpoint/2010/main" val="271792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172"/>
          <p:cNvSpPr>
            <a:spLocks noGrp="1" noChangeArrowheads="1"/>
          </p:cNvSpPr>
          <p:nvPr>
            <p:ph type="sldNum" sz="quarter" idx="10"/>
          </p:nvPr>
        </p:nvSpPr>
        <p:spPr>
          <a:ln/>
        </p:spPr>
        <p:txBody>
          <a:bodyPr/>
          <a:lstStyle>
            <a:lvl1pPr>
              <a:defRPr/>
            </a:lvl1pPr>
          </a:lstStyle>
          <a:p>
            <a:fld id="{353A7F7A-5AC2-4A40-B1AD-8277963583FB}" type="slidenum">
              <a:rPr lang="en-US" smtClean="0"/>
              <a:t>‹#›</a:t>
            </a:fld>
            <a:endParaRPr lang="en-US"/>
          </a:p>
        </p:txBody>
      </p:sp>
    </p:spTree>
    <p:extLst>
      <p:ext uri="{BB962C8B-B14F-4D97-AF65-F5344CB8AC3E}">
        <p14:creationId xmlns:p14="http://schemas.microsoft.com/office/powerpoint/2010/main" val="419997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27411EF-1BC8-4B47-A597-D33E84D1D25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402494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17463"/>
            <a:ext cx="9144000" cy="6875463"/>
            <a:chOff x="0" y="-18143"/>
            <a:chExt cx="9144000" cy="6876143"/>
          </a:xfrm>
        </p:grpSpPr>
        <p:pic>
          <p:nvPicPr>
            <p:cNvPr id="1031" name="Picture 12"/>
            <p:cNvPicPr>
              <a:picLocks noChangeAspect="1"/>
            </p:cNvPicPr>
            <p:nvPr/>
          </p:nvPicPr>
          <p:blipFill>
            <a:blip r:embed="rId10">
              <a:extLst>
                <a:ext uri="{28A0092B-C50C-407E-A947-70E740481C1C}">
                  <a14:useLocalDpi xmlns:a14="http://schemas.microsoft.com/office/drawing/2010/main" val="0"/>
                </a:ext>
              </a:extLst>
            </a:blip>
            <a:srcRect l="8839" t="5853" b="298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3"/>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8153400" y="-18143"/>
              <a:ext cx="990600" cy="10849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sp>
        <p:nvSpPr>
          <p:cNvPr id="1027" name="Rectangle 2"/>
          <p:cNvSpPr>
            <a:spLocks noGrp="1" noChangeArrowheads="1"/>
          </p:cNvSpPr>
          <p:nvPr>
            <p:ph type="title"/>
          </p:nvPr>
        </p:nvSpPr>
        <p:spPr bwMode="auto">
          <a:xfrm>
            <a:off x="990600" y="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990600" y="1219200"/>
            <a:ext cx="8001000" cy="538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3356" name="Rectangle 172"/>
          <p:cNvSpPr>
            <a:spLocks noGrp="1" noChangeArrowheads="1"/>
          </p:cNvSpPr>
          <p:nvPr>
            <p:ph type="sldNum" sz="quarter" idx="4"/>
          </p:nvPr>
        </p:nvSpPr>
        <p:spPr bwMode="auto">
          <a:xfrm>
            <a:off x="0" y="6564313"/>
            <a:ext cx="762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b="0">
                <a:latin typeface="+mn-lt"/>
              </a:defRPr>
            </a:lvl1pPr>
          </a:lstStyle>
          <a:p>
            <a:fld id="{353A7F7A-5AC2-4A40-B1AD-8277963583FB}" type="slidenum">
              <a:rPr lang="en-US" smtClean="0"/>
              <a:t>‹#›</a:t>
            </a:fld>
            <a:endParaRPr lang="en-US"/>
          </a:p>
        </p:txBody>
      </p:sp>
    </p:spTree>
    <p:extLst>
      <p:ext uri="{BB962C8B-B14F-4D97-AF65-F5344CB8AC3E}">
        <p14:creationId xmlns:p14="http://schemas.microsoft.com/office/powerpoint/2010/main" val="36209504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rtl="0" eaLnBrk="1" fontAlgn="base" hangingPunct="1">
        <a:spcBef>
          <a:spcPct val="0"/>
        </a:spcBef>
        <a:spcAft>
          <a:spcPct val="0"/>
        </a:spcAft>
        <a:defRPr sz="3200" b="1" i="1">
          <a:solidFill>
            <a:schemeClr val="tx1"/>
          </a:solidFill>
          <a:latin typeface="+mj-lt"/>
          <a:ea typeface="+mj-ea"/>
          <a:cs typeface="+mj-cs"/>
        </a:defRPr>
      </a:lvl1pPr>
      <a:lvl2pPr algn="ctr" rtl="0" eaLnBrk="1" fontAlgn="base" hangingPunct="1">
        <a:spcBef>
          <a:spcPct val="0"/>
        </a:spcBef>
        <a:spcAft>
          <a:spcPct val="0"/>
        </a:spcAft>
        <a:defRPr sz="3200" b="1" i="1">
          <a:solidFill>
            <a:schemeClr val="tx1"/>
          </a:solidFill>
          <a:latin typeface="Times New Roman" pitchFamily="18" charset="0"/>
          <a:cs typeface="Tahoma" pitchFamily="34" charset="0"/>
        </a:defRPr>
      </a:lvl2pPr>
      <a:lvl3pPr algn="ctr" rtl="0" eaLnBrk="1" fontAlgn="base" hangingPunct="1">
        <a:spcBef>
          <a:spcPct val="0"/>
        </a:spcBef>
        <a:spcAft>
          <a:spcPct val="0"/>
        </a:spcAft>
        <a:defRPr sz="3200" b="1" i="1">
          <a:solidFill>
            <a:schemeClr val="tx1"/>
          </a:solidFill>
          <a:latin typeface="Times New Roman" pitchFamily="18" charset="0"/>
          <a:cs typeface="Tahoma" pitchFamily="34" charset="0"/>
        </a:defRPr>
      </a:lvl3pPr>
      <a:lvl4pPr algn="ctr" rtl="0" eaLnBrk="1" fontAlgn="base" hangingPunct="1">
        <a:spcBef>
          <a:spcPct val="0"/>
        </a:spcBef>
        <a:spcAft>
          <a:spcPct val="0"/>
        </a:spcAft>
        <a:defRPr sz="3200" b="1" i="1">
          <a:solidFill>
            <a:schemeClr val="tx1"/>
          </a:solidFill>
          <a:latin typeface="Times New Roman" pitchFamily="18" charset="0"/>
          <a:cs typeface="Tahoma" pitchFamily="34" charset="0"/>
        </a:defRPr>
      </a:lvl4pPr>
      <a:lvl5pPr algn="ctr" rtl="0" eaLnBrk="1" fontAlgn="base" hangingPunct="1">
        <a:spcBef>
          <a:spcPct val="0"/>
        </a:spcBef>
        <a:spcAft>
          <a:spcPct val="0"/>
        </a:spcAft>
        <a:defRPr sz="3200" b="1" i="1">
          <a:solidFill>
            <a:schemeClr val="tx1"/>
          </a:solidFill>
          <a:latin typeface="Times New Roman" pitchFamily="18" charset="0"/>
          <a:cs typeface="Tahoma" pitchFamily="34" charset="0"/>
        </a:defRPr>
      </a:lvl5pPr>
      <a:lvl6pPr marL="457200" algn="l" rtl="0" eaLnBrk="1" fontAlgn="base" hangingPunct="1">
        <a:spcBef>
          <a:spcPct val="0"/>
        </a:spcBef>
        <a:spcAft>
          <a:spcPct val="0"/>
        </a:spcAft>
        <a:defRPr sz="3200" b="1" i="1">
          <a:solidFill>
            <a:schemeClr val="tx2"/>
          </a:solidFill>
          <a:latin typeface="Times New Roman" pitchFamily="18" charset="0"/>
          <a:cs typeface="Tahoma" pitchFamily="34" charset="0"/>
        </a:defRPr>
      </a:lvl6pPr>
      <a:lvl7pPr marL="914400" algn="l" rtl="0" eaLnBrk="1" fontAlgn="base" hangingPunct="1">
        <a:spcBef>
          <a:spcPct val="0"/>
        </a:spcBef>
        <a:spcAft>
          <a:spcPct val="0"/>
        </a:spcAft>
        <a:defRPr sz="3200" b="1" i="1">
          <a:solidFill>
            <a:schemeClr val="tx2"/>
          </a:solidFill>
          <a:latin typeface="Times New Roman" pitchFamily="18" charset="0"/>
          <a:cs typeface="Tahoma" pitchFamily="34" charset="0"/>
        </a:defRPr>
      </a:lvl7pPr>
      <a:lvl8pPr marL="1371600" algn="l" rtl="0" eaLnBrk="1" fontAlgn="base" hangingPunct="1">
        <a:spcBef>
          <a:spcPct val="0"/>
        </a:spcBef>
        <a:spcAft>
          <a:spcPct val="0"/>
        </a:spcAft>
        <a:defRPr sz="3200" b="1" i="1">
          <a:solidFill>
            <a:schemeClr val="tx2"/>
          </a:solidFill>
          <a:latin typeface="Times New Roman" pitchFamily="18" charset="0"/>
          <a:cs typeface="Tahoma" pitchFamily="34" charset="0"/>
        </a:defRPr>
      </a:lvl8pPr>
      <a:lvl9pPr marL="1828800" algn="l" rtl="0" eaLnBrk="1" fontAlgn="base" hangingPunct="1">
        <a:spcBef>
          <a:spcPct val="0"/>
        </a:spcBef>
        <a:spcAft>
          <a:spcPct val="0"/>
        </a:spcAft>
        <a:defRPr sz="3200" b="1" i="1">
          <a:solidFill>
            <a:schemeClr val="tx2"/>
          </a:solidFill>
          <a:latin typeface="Times New Roman" pitchFamily="18" charset="0"/>
          <a:cs typeface="Tahoma" pitchFamily="34" charset="0"/>
        </a:defRPr>
      </a:lvl9pPr>
    </p:titleStyle>
    <p:bodyStyle>
      <a:lvl1pPr marL="342900" indent="-342900" algn="l" rtl="0" eaLnBrk="1" fontAlgn="base" hangingPunct="1">
        <a:spcBef>
          <a:spcPct val="20000"/>
        </a:spcBef>
        <a:spcAft>
          <a:spcPct val="0"/>
        </a:spcAft>
        <a:buFont typeface="Wingdings" panose="05000000000000000000" pitchFamily="2" charset="2"/>
        <a:buChar char="v"/>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75000"/>
        <a:buFont typeface="Wingdings" panose="05000000000000000000" pitchFamily="2" charset="2"/>
        <a:buChar char="Ø"/>
        <a:defRPr sz="2800">
          <a:solidFill>
            <a:schemeClr val="tx1"/>
          </a:solidFill>
          <a:latin typeface="+mn-lt"/>
          <a:cs typeface="+mn-cs"/>
        </a:defRPr>
      </a:lvl2pPr>
      <a:lvl3pPr marL="1143000" indent="-228600" algn="l" rtl="0" eaLnBrk="1" fontAlgn="base" hangingPunct="1">
        <a:spcBef>
          <a:spcPct val="20000"/>
        </a:spcBef>
        <a:spcAft>
          <a:spcPct val="0"/>
        </a:spcAft>
        <a:buFont typeface="Wingdings" panose="05000000000000000000" pitchFamily="2" charset="2"/>
        <a:buChar char="§"/>
        <a:defRPr sz="2400">
          <a:solidFill>
            <a:schemeClr val="tx1"/>
          </a:solidFill>
          <a:latin typeface="+mn-lt"/>
          <a:cs typeface="+mn-cs"/>
        </a:defRPr>
      </a:lvl3pPr>
      <a:lvl4pPr marL="16002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cs typeface="+mn-cs"/>
        </a:defRPr>
      </a:lvl4pPr>
      <a:lvl5pPr marL="2057400" indent="-228600" algn="l" rtl="0" eaLnBrk="1" fontAlgn="base" hangingPunct="1">
        <a:spcBef>
          <a:spcPct val="20000"/>
        </a:spcBef>
        <a:spcAft>
          <a:spcPct val="0"/>
        </a:spcAft>
        <a:buFont typeface="Wingdings" panose="05000000000000000000" pitchFamily="2" charset="2"/>
        <a:buChar char="ü"/>
        <a:defRPr sz="2000">
          <a:solidFill>
            <a:schemeClr val="tx1"/>
          </a:solidFill>
          <a:latin typeface="+mn-lt"/>
          <a:cs typeface="+mn-cs"/>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p:nvPr/>
        </p:nvSpPr>
        <p:spPr>
          <a:xfrm>
            <a:off x="1008190" y="5506851"/>
            <a:ext cx="7061164" cy="707886"/>
          </a:xfrm>
          <a:prstGeom prst="rect">
            <a:avLst/>
          </a:prstGeom>
          <a:noFill/>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9pPr>
          </a:lstStyle>
          <a:p>
            <a:pPr algn="ctr">
              <a:defRPr/>
            </a:pPr>
            <a:r>
              <a:rPr lang="en-US" sz="4000" b="1" dirty="0">
                <a:solidFill>
                  <a:srgbClr val="BA0003"/>
                </a:solidFill>
                <a:latin typeface="+mn-lt"/>
              </a:rPr>
              <a:t>Evangelizing University Students</a:t>
            </a:r>
          </a:p>
        </p:txBody>
      </p:sp>
      <p:sp>
        <p:nvSpPr>
          <p:cNvPr id="3" name="TextBox 2"/>
          <p:cNvSpPr txBox="1"/>
          <p:nvPr/>
        </p:nvSpPr>
        <p:spPr>
          <a:xfrm>
            <a:off x="0" y="6571797"/>
            <a:ext cx="1290738" cy="246221"/>
          </a:xfrm>
          <a:prstGeom prst="rect">
            <a:avLst/>
          </a:prstGeom>
          <a:noFill/>
        </p:spPr>
        <p:txBody>
          <a:bodyPr wrap="none" rtlCol="0">
            <a:spAutoFit/>
          </a:bodyPr>
          <a:lstStyle/>
          <a:p>
            <a:r>
              <a:rPr lang="en-US" sz="1000" b="1" dirty="0" err="1"/>
              <a:t>pjc</a:t>
            </a:r>
            <a:r>
              <a:rPr lang="en-US" sz="1000" b="1" dirty="0"/>
              <a:t> January 2017</a:t>
            </a:r>
          </a:p>
        </p:txBody>
      </p:sp>
      <p:sp>
        <p:nvSpPr>
          <p:cNvPr id="8" name="TextBox 7"/>
          <p:cNvSpPr txBox="1"/>
          <p:nvPr/>
        </p:nvSpPr>
        <p:spPr>
          <a:xfrm>
            <a:off x="7321065" y="6571797"/>
            <a:ext cx="1822935" cy="261610"/>
          </a:xfrm>
          <a:prstGeom prst="rect">
            <a:avLst/>
          </a:prstGeom>
          <a:noFill/>
        </p:spPr>
        <p:txBody>
          <a:bodyPr wrap="none" rtlCol="0">
            <a:spAutoFit/>
          </a:bodyPr>
          <a:lstStyle/>
          <a:p>
            <a:r>
              <a:rPr lang="en-US" sz="1100" b="1" dirty="0"/>
              <a:t>www.Lumen-Fidei.com</a:t>
            </a:r>
          </a:p>
        </p:txBody>
      </p:sp>
    </p:spTree>
    <p:extLst>
      <p:ext uri="{BB962C8B-B14F-4D97-AF65-F5344CB8AC3E}">
        <p14:creationId xmlns:p14="http://schemas.microsoft.com/office/powerpoint/2010/main" val="2886713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69815" y="2356504"/>
            <a:ext cx="7994075" cy="4832092"/>
          </a:xfrm>
          <a:prstGeom prst="rect">
            <a:avLst/>
          </a:prstGeom>
        </p:spPr>
        <p:txBody>
          <a:bodyPr wrap="square">
            <a:spAutoFit/>
          </a:bodyPr>
          <a:lstStyle/>
          <a:p>
            <a:pPr algn="ctr"/>
            <a:r>
              <a:rPr lang="en-US" sz="2200" b="1" cap="all" dirty="0">
                <a:latin typeface="+mn-lt"/>
                <a:ea typeface="+mj-ea"/>
                <a:cs typeface="+mj-cs"/>
              </a:rPr>
              <a:t>“PREACHING, THE VERBAL PROCLAMATION OF A MESSAGE, IS INDEED ALWAYS INDISPENSABLE. … [WE SHOULD] EMPLOY, FOR THE PURPOSE OF TRANSMITTING THE GOSPEL MESSAGE, THE MODERN MEANS WHICH THIS CIVILIZATION HAS PRODUCED. … THE FATIGUE PRODUCED THESE DAYS BY SO MUCH EMPTY TALK AND THE RELEVANCE OF MANY OTHER FORMS OF COMMUNICATION MUST NOT HOWEVER DIMINISH THE PERMANENT POWER OF THE WORD, OR CAUSE A LOSS OF CONFIDENCE IN IT. THE WORD REMAINS EVER RELEVANT, ESPECIALLY WHEN IT IS THE BEARER OF THE POWER OF GOD.[CF. 1 COR 2:1-5] THIS IS WHY ST. PAUL’S AXIOM, “FAITH COMES FROM WHAT IS HEARD,” [ROM 10:17] ALSO RETAINS ITS RELEVANCE: IT IS THE WORD THAT IS HEARD WHICH LEADS TO BELIEF.”</a:t>
            </a:r>
          </a:p>
          <a:p>
            <a:pPr algn="ctr"/>
            <a:endParaRPr lang="en-US" sz="2200" b="1" dirty="0">
              <a:latin typeface="+mn-lt"/>
              <a:cs typeface="Nirmala UI" panose="020B0502040204020203" pitchFamily="34" charset="0"/>
            </a:endParaRPr>
          </a:p>
        </p:txBody>
      </p:sp>
      <p:sp>
        <p:nvSpPr>
          <p:cNvPr id="11" name="Title 3"/>
          <p:cNvSpPr txBox="1">
            <a:spLocks/>
          </p:cNvSpPr>
          <p:nvPr/>
        </p:nvSpPr>
        <p:spPr>
          <a:xfrm>
            <a:off x="969815" y="1251147"/>
            <a:ext cx="7994075" cy="821749"/>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3600" b="1" dirty="0">
                <a:solidFill>
                  <a:srgbClr val="002060"/>
                </a:solidFill>
              </a:rPr>
              <a:t>Paul VI – “</a:t>
            </a:r>
            <a:r>
              <a:rPr lang="en-US" sz="3600" b="1" dirty="0" err="1">
                <a:solidFill>
                  <a:srgbClr val="002060"/>
                </a:solidFill>
              </a:rPr>
              <a:t>Evangelii</a:t>
            </a:r>
            <a:r>
              <a:rPr lang="en-US" sz="3600" b="1" dirty="0">
                <a:solidFill>
                  <a:srgbClr val="002060"/>
                </a:solidFill>
              </a:rPr>
              <a:t> </a:t>
            </a:r>
            <a:r>
              <a:rPr lang="en-US" sz="3600" b="1" dirty="0" err="1">
                <a:solidFill>
                  <a:srgbClr val="002060"/>
                </a:solidFill>
              </a:rPr>
              <a:t>Nuntiandi</a:t>
            </a:r>
            <a:r>
              <a:rPr lang="en-US" sz="3600" b="1" dirty="0">
                <a:solidFill>
                  <a:srgbClr val="002060"/>
                </a:solidFill>
              </a:rPr>
              <a:t>” [42]</a:t>
            </a:r>
          </a:p>
        </p:txBody>
      </p:sp>
    </p:spTree>
    <p:extLst>
      <p:ext uri="{BB962C8B-B14F-4D97-AF65-F5344CB8AC3E}">
        <p14:creationId xmlns:p14="http://schemas.microsoft.com/office/powerpoint/2010/main" val="37160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6" y="2369127"/>
            <a:ext cx="7994074" cy="3491345"/>
          </a:xfrm>
        </p:spPr>
        <p:txBody>
          <a:bodyPr>
            <a:noAutofit/>
          </a:bodyPr>
          <a:lstStyle/>
          <a:p>
            <a:pPr algn="ctr"/>
            <a:r>
              <a:rPr lang="en-US" sz="2200" i="0" dirty="0">
                <a:latin typeface="+mn-lt"/>
              </a:rPr>
              <a:t>“Yet, one can never sufficiently stress the fact that evangelization does not consist only of the preaching and teaching of a doctrine. For evangelization must touch life: the natural life to which it gives a new meaning, thanks to the evangelical perspectives that it reveals; and the supernatural life, which is not the negation but the purification and elevation of the natural life”</a:t>
            </a:r>
          </a:p>
        </p:txBody>
      </p:sp>
      <p:sp>
        <p:nvSpPr>
          <p:cNvPr id="7" name="Title 3"/>
          <p:cNvSpPr txBox="1">
            <a:spLocks/>
          </p:cNvSpPr>
          <p:nvPr/>
        </p:nvSpPr>
        <p:spPr>
          <a:xfrm>
            <a:off x="969815" y="1251147"/>
            <a:ext cx="7994075" cy="821749"/>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3600" b="1" dirty="0">
                <a:solidFill>
                  <a:srgbClr val="002060"/>
                </a:solidFill>
              </a:rPr>
              <a:t>Paul VI – “</a:t>
            </a:r>
            <a:r>
              <a:rPr lang="en-US" sz="3600" b="1" dirty="0" err="1">
                <a:solidFill>
                  <a:srgbClr val="002060"/>
                </a:solidFill>
              </a:rPr>
              <a:t>Evangelii</a:t>
            </a:r>
            <a:r>
              <a:rPr lang="en-US" sz="3600" b="1" dirty="0">
                <a:solidFill>
                  <a:srgbClr val="002060"/>
                </a:solidFill>
              </a:rPr>
              <a:t> </a:t>
            </a:r>
            <a:r>
              <a:rPr lang="en-US" sz="3600" b="1" dirty="0" err="1">
                <a:solidFill>
                  <a:srgbClr val="002060"/>
                </a:solidFill>
              </a:rPr>
              <a:t>Nuntiandi</a:t>
            </a:r>
            <a:r>
              <a:rPr lang="en-US" sz="3600" b="1" dirty="0">
                <a:solidFill>
                  <a:srgbClr val="002060"/>
                </a:solidFill>
              </a:rPr>
              <a:t>” [47]</a:t>
            </a:r>
          </a:p>
        </p:txBody>
      </p:sp>
    </p:spTree>
    <p:extLst>
      <p:ext uri="{BB962C8B-B14F-4D97-AF65-F5344CB8AC3E}">
        <p14:creationId xmlns:p14="http://schemas.microsoft.com/office/powerpoint/2010/main" val="151824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5" y="2382982"/>
            <a:ext cx="7994075" cy="3504348"/>
          </a:xfrm>
        </p:spPr>
        <p:txBody>
          <a:bodyPr>
            <a:noAutofit/>
          </a:bodyPr>
          <a:lstStyle/>
          <a:p>
            <a:pPr algn="ctr"/>
            <a:r>
              <a:rPr lang="en-US" sz="2200" i="0" dirty="0">
                <a:latin typeface="+mn-lt"/>
              </a:rPr>
              <a:t>“This faith is nearly always today exposed to secularism, even to militant atheism. It is a faith exposed to trials and threats, and even more, a faith besieged and actively opposed. It runs the risk of perishing from suffocation or starvation if it is not fed and sustained each day. To evangelize must therefore very often be to give this necessary food and sustenance to the faith of believers, especially through a catechesis full of Gospel vitality and in a language suited to people and circumstances”</a:t>
            </a:r>
          </a:p>
        </p:txBody>
      </p:sp>
      <p:sp>
        <p:nvSpPr>
          <p:cNvPr id="7" name="Title 3"/>
          <p:cNvSpPr txBox="1">
            <a:spLocks/>
          </p:cNvSpPr>
          <p:nvPr/>
        </p:nvSpPr>
        <p:spPr>
          <a:xfrm>
            <a:off x="969815" y="1251147"/>
            <a:ext cx="7994075" cy="821749"/>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3600" b="1" dirty="0">
                <a:solidFill>
                  <a:srgbClr val="002060"/>
                </a:solidFill>
              </a:rPr>
              <a:t>Paul VI – “</a:t>
            </a:r>
            <a:r>
              <a:rPr lang="en-US" sz="3600" b="1" dirty="0" err="1">
                <a:solidFill>
                  <a:srgbClr val="002060"/>
                </a:solidFill>
              </a:rPr>
              <a:t>Evangelii</a:t>
            </a:r>
            <a:r>
              <a:rPr lang="en-US" sz="3600" b="1" dirty="0">
                <a:solidFill>
                  <a:srgbClr val="002060"/>
                </a:solidFill>
              </a:rPr>
              <a:t> </a:t>
            </a:r>
            <a:r>
              <a:rPr lang="en-US" sz="3600" b="1" dirty="0" err="1">
                <a:solidFill>
                  <a:srgbClr val="002060"/>
                </a:solidFill>
              </a:rPr>
              <a:t>Nuntiandi</a:t>
            </a:r>
            <a:r>
              <a:rPr lang="en-US" sz="3600" b="1" dirty="0">
                <a:solidFill>
                  <a:srgbClr val="002060"/>
                </a:solidFill>
              </a:rPr>
              <a:t>” [54]</a:t>
            </a:r>
          </a:p>
        </p:txBody>
      </p:sp>
    </p:spTree>
    <p:extLst>
      <p:ext uri="{BB962C8B-B14F-4D97-AF65-F5344CB8AC3E}">
        <p14:creationId xmlns:p14="http://schemas.microsoft.com/office/powerpoint/2010/main" val="127050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87613" y="1564480"/>
            <a:ext cx="4562043" cy="632770"/>
          </a:xfrm>
        </p:spPr>
        <p:txBody>
          <a:bodyPr/>
          <a:lstStyle/>
          <a:p>
            <a:pPr algn="ctr"/>
            <a:r>
              <a:rPr lang="en-US" b="1" i="0" dirty="0">
                <a:solidFill>
                  <a:srgbClr val="002060"/>
                </a:solidFill>
              </a:rPr>
              <a:t>THE MANDATE</a:t>
            </a:r>
          </a:p>
        </p:txBody>
      </p:sp>
      <p:sp>
        <p:nvSpPr>
          <p:cNvPr id="10" name="Title 3"/>
          <p:cNvSpPr txBox="1">
            <a:spLocks/>
          </p:cNvSpPr>
          <p:nvPr/>
        </p:nvSpPr>
        <p:spPr>
          <a:xfrm>
            <a:off x="2479962" y="2197250"/>
            <a:ext cx="5888182" cy="126509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2800" b="1" dirty="0">
                <a:latin typeface="+mn-lt"/>
              </a:rPr>
              <a:t>"Go out to the whole world; proclaim the Good News to all creation."</a:t>
            </a:r>
          </a:p>
        </p:txBody>
      </p:sp>
      <p:sp>
        <p:nvSpPr>
          <p:cNvPr id="11" name="TextBox 10"/>
          <p:cNvSpPr txBox="1"/>
          <p:nvPr/>
        </p:nvSpPr>
        <p:spPr>
          <a:xfrm>
            <a:off x="4767463" y="3769518"/>
            <a:ext cx="1313180" cy="369332"/>
          </a:xfrm>
          <a:prstGeom prst="rect">
            <a:avLst/>
          </a:prstGeom>
          <a:noFill/>
        </p:spPr>
        <p:txBody>
          <a:bodyPr wrap="none" rtlCol="0">
            <a:spAutoFit/>
          </a:bodyPr>
          <a:lstStyle/>
          <a:p>
            <a:r>
              <a:rPr lang="en-US" dirty="0"/>
              <a:t>Mark  16:15</a:t>
            </a:r>
          </a:p>
        </p:txBody>
      </p:sp>
    </p:spTree>
    <p:extLst>
      <p:ext uri="{BB962C8B-B14F-4D97-AF65-F5344CB8AC3E}">
        <p14:creationId xmlns:p14="http://schemas.microsoft.com/office/powerpoint/2010/main" val="174770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99855" y="2380820"/>
            <a:ext cx="6248395" cy="3897451"/>
          </a:xfrm>
        </p:spPr>
        <p:txBody>
          <a:bodyPr>
            <a:noAutofit/>
          </a:bodyPr>
          <a:lstStyle/>
          <a:p>
            <a:r>
              <a:rPr lang="en-US" sz="3600" b="1" dirty="0">
                <a:solidFill>
                  <a:srgbClr val="002060"/>
                </a:solidFill>
              </a:rPr>
              <a:t>How to reach out to University students effectively?</a:t>
            </a:r>
          </a:p>
        </p:txBody>
      </p:sp>
    </p:spTree>
    <p:extLst>
      <p:ext uri="{BB962C8B-B14F-4D97-AF65-F5344CB8AC3E}">
        <p14:creationId xmlns:p14="http://schemas.microsoft.com/office/powerpoint/2010/main" val="3053772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412958185"/>
              </p:ext>
            </p:extLst>
          </p:nvPr>
        </p:nvGraphicFramePr>
        <p:xfrm>
          <a:off x="3491344" y="1289728"/>
          <a:ext cx="5043054" cy="3017520"/>
        </p:xfrm>
        <a:graphic>
          <a:graphicData uri="http://schemas.openxmlformats.org/drawingml/2006/table">
            <a:tbl>
              <a:tblPr firstRow="1" bandRow="1">
                <a:tableStyleId>{5C22544A-7EE6-4342-B048-85BDC9FD1C3A}</a:tableStyleId>
              </a:tblPr>
              <a:tblGrid>
                <a:gridCol w="5043054">
                  <a:extLst>
                    <a:ext uri="{9D8B030D-6E8A-4147-A177-3AD203B41FA5}">
                      <a16:colId xmlns:a16="http://schemas.microsoft.com/office/drawing/2014/main" val="1963587510"/>
                    </a:ext>
                  </a:extLst>
                </a:gridCol>
              </a:tblGrid>
              <a:tr h="457200">
                <a:tc>
                  <a:txBody>
                    <a:bodyPr/>
                    <a:lstStyle/>
                    <a:p>
                      <a:pPr algn="ctr"/>
                      <a:r>
                        <a:rPr lang="en-US" sz="2400" dirty="0"/>
                        <a:t>General Principles Millennials </a:t>
                      </a:r>
                      <a:r>
                        <a:rPr lang="en-US" sz="2400" baseline="0" dirty="0"/>
                        <a:t>Follow</a:t>
                      </a:r>
                      <a:endParaRPr lang="en-US" sz="2400" dirty="0"/>
                    </a:p>
                  </a:txBody>
                  <a:tcPr anchor="ctr">
                    <a:solidFill>
                      <a:srgbClr val="002060"/>
                    </a:solidFill>
                  </a:tcPr>
                </a:tc>
                <a:extLst>
                  <a:ext uri="{0D108BD9-81ED-4DB2-BD59-A6C34878D82A}">
                    <a16:rowId xmlns:a16="http://schemas.microsoft.com/office/drawing/2014/main" val="2344905503"/>
                  </a:ext>
                </a:extLst>
              </a:tr>
              <a:tr h="365760">
                <a:tc>
                  <a:txBody>
                    <a:bodyPr/>
                    <a:lstStyle/>
                    <a:p>
                      <a:pPr algn="ctr"/>
                      <a:r>
                        <a:rPr lang="en-US" sz="1800" dirty="0"/>
                        <a:t>Authenticity</a:t>
                      </a:r>
                    </a:p>
                  </a:txBody>
                  <a:tcPr>
                    <a:solidFill>
                      <a:schemeClr val="accent6">
                        <a:lumMod val="60000"/>
                        <a:lumOff val="40000"/>
                      </a:schemeClr>
                    </a:solidFill>
                  </a:tcPr>
                </a:tc>
                <a:extLst>
                  <a:ext uri="{0D108BD9-81ED-4DB2-BD59-A6C34878D82A}">
                    <a16:rowId xmlns:a16="http://schemas.microsoft.com/office/drawing/2014/main" val="1728502018"/>
                  </a:ext>
                </a:extLst>
              </a:tr>
              <a:tr h="365760">
                <a:tc>
                  <a:txBody>
                    <a:bodyPr/>
                    <a:lstStyle/>
                    <a:p>
                      <a:pPr algn="ctr"/>
                      <a:r>
                        <a:rPr lang="en-US" sz="1800" dirty="0"/>
                        <a:t>Connectedness</a:t>
                      </a:r>
                    </a:p>
                  </a:txBody>
                  <a:tcPr>
                    <a:solidFill>
                      <a:schemeClr val="accent6">
                        <a:lumMod val="60000"/>
                        <a:lumOff val="40000"/>
                      </a:schemeClr>
                    </a:solidFill>
                  </a:tcPr>
                </a:tc>
                <a:extLst>
                  <a:ext uri="{0D108BD9-81ED-4DB2-BD59-A6C34878D82A}">
                    <a16:rowId xmlns:a16="http://schemas.microsoft.com/office/drawing/2014/main" val="1152597648"/>
                  </a:ext>
                </a:extLst>
              </a:tr>
              <a:tr h="365760">
                <a:tc>
                  <a:txBody>
                    <a:bodyPr/>
                    <a:lstStyle/>
                    <a:p>
                      <a:pPr algn="ctr"/>
                      <a:r>
                        <a:rPr lang="en-US" sz="1800" dirty="0"/>
                        <a:t>Freedom of Choice</a:t>
                      </a:r>
                    </a:p>
                  </a:txBody>
                  <a:tcPr>
                    <a:solidFill>
                      <a:schemeClr val="accent6">
                        <a:lumMod val="60000"/>
                        <a:lumOff val="40000"/>
                      </a:schemeClr>
                    </a:solidFill>
                  </a:tcPr>
                </a:tc>
                <a:extLst>
                  <a:ext uri="{0D108BD9-81ED-4DB2-BD59-A6C34878D82A}">
                    <a16:rowId xmlns:a16="http://schemas.microsoft.com/office/drawing/2014/main" val="1804029915"/>
                  </a:ext>
                </a:extLst>
              </a:tr>
              <a:tr h="365760">
                <a:tc>
                  <a:txBody>
                    <a:bodyPr/>
                    <a:lstStyle/>
                    <a:p>
                      <a:pPr algn="ctr"/>
                      <a:r>
                        <a:rPr lang="en-US" sz="1800" dirty="0"/>
                        <a:t>Fun</a:t>
                      </a:r>
                    </a:p>
                  </a:txBody>
                  <a:tcPr>
                    <a:solidFill>
                      <a:schemeClr val="accent6">
                        <a:lumMod val="60000"/>
                        <a:lumOff val="40000"/>
                      </a:schemeClr>
                    </a:solidFill>
                  </a:tcPr>
                </a:tc>
                <a:extLst>
                  <a:ext uri="{0D108BD9-81ED-4DB2-BD59-A6C34878D82A}">
                    <a16:rowId xmlns:a16="http://schemas.microsoft.com/office/drawing/2014/main" val="1567950185"/>
                  </a:ext>
                </a:extLst>
              </a:tr>
              <a:tr h="365760">
                <a:tc>
                  <a:txBody>
                    <a:bodyPr/>
                    <a:lstStyle/>
                    <a:p>
                      <a:pPr algn="ctr"/>
                      <a:r>
                        <a:rPr lang="en-US" sz="1800" dirty="0"/>
                        <a:t>Make</a:t>
                      </a:r>
                      <a:r>
                        <a:rPr lang="en-US" sz="1800" baseline="0" dirty="0"/>
                        <a:t> the World a Better Place</a:t>
                      </a:r>
                      <a:endParaRPr lang="en-US" sz="1800" dirty="0"/>
                    </a:p>
                  </a:txBody>
                  <a:tcPr>
                    <a:solidFill>
                      <a:schemeClr val="accent6">
                        <a:lumMod val="60000"/>
                        <a:lumOff val="40000"/>
                      </a:schemeClr>
                    </a:solidFill>
                  </a:tcPr>
                </a:tc>
                <a:extLst>
                  <a:ext uri="{0D108BD9-81ED-4DB2-BD59-A6C34878D82A}">
                    <a16:rowId xmlns:a16="http://schemas.microsoft.com/office/drawing/2014/main" val="2862048874"/>
                  </a:ext>
                </a:extLst>
              </a:tr>
              <a:tr h="365760">
                <a:tc>
                  <a:txBody>
                    <a:bodyPr/>
                    <a:lstStyle/>
                    <a:p>
                      <a:pPr algn="ctr"/>
                      <a:r>
                        <a:rPr lang="en-US" sz="1800" dirty="0"/>
                        <a:t>Do</a:t>
                      </a:r>
                      <a:r>
                        <a:rPr lang="en-US" sz="1800" baseline="0" dirty="0"/>
                        <a:t> Meaningful Things</a:t>
                      </a:r>
                      <a:endParaRPr lang="en-US" sz="1800" dirty="0"/>
                    </a:p>
                  </a:txBody>
                  <a:tcPr>
                    <a:solidFill>
                      <a:schemeClr val="accent6">
                        <a:lumMod val="60000"/>
                        <a:lumOff val="40000"/>
                      </a:schemeClr>
                    </a:solidFill>
                  </a:tcPr>
                </a:tc>
                <a:extLst>
                  <a:ext uri="{0D108BD9-81ED-4DB2-BD59-A6C34878D82A}">
                    <a16:rowId xmlns:a16="http://schemas.microsoft.com/office/drawing/2014/main" val="20773681"/>
                  </a:ext>
                </a:extLst>
              </a:tr>
              <a:tr h="365760">
                <a:tc>
                  <a:txBody>
                    <a:bodyPr/>
                    <a:lstStyle/>
                    <a:p>
                      <a:pPr algn="ctr"/>
                      <a:r>
                        <a:rPr lang="en-US" sz="1800" dirty="0"/>
                        <a:t>Have Opportunities to Collaborate</a:t>
                      </a:r>
                    </a:p>
                  </a:txBody>
                  <a:tcPr>
                    <a:solidFill>
                      <a:schemeClr val="accent6">
                        <a:lumMod val="60000"/>
                        <a:lumOff val="40000"/>
                      </a:schemeClr>
                    </a:solidFill>
                  </a:tcPr>
                </a:tc>
                <a:extLst>
                  <a:ext uri="{0D108BD9-81ED-4DB2-BD59-A6C34878D82A}">
                    <a16:rowId xmlns:a16="http://schemas.microsoft.com/office/drawing/2014/main" val="1373632915"/>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1402006171"/>
              </p:ext>
            </p:extLst>
          </p:nvPr>
        </p:nvGraphicFramePr>
        <p:xfrm>
          <a:off x="3491345" y="4307248"/>
          <a:ext cx="5043054" cy="2468880"/>
        </p:xfrm>
        <a:graphic>
          <a:graphicData uri="http://schemas.openxmlformats.org/drawingml/2006/table">
            <a:tbl>
              <a:tblPr firstRow="1" bandRow="1">
                <a:tableStyleId>{5C22544A-7EE6-4342-B048-85BDC9FD1C3A}</a:tableStyleId>
              </a:tblPr>
              <a:tblGrid>
                <a:gridCol w="5043054">
                  <a:extLst>
                    <a:ext uri="{9D8B030D-6E8A-4147-A177-3AD203B41FA5}">
                      <a16:colId xmlns:a16="http://schemas.microsoft.com/office/drawing/2014/main" val="1963587510"/>
                    </a:ext>
                  </a:extLst>
                </a:gridCol>
              </a:tblGrid>
              <a:tr h="457200">
                <a:tc>
                  <a:txBody>
                    <a:bodyPr/>
                    <a:lstStyle/>
                    <a:p>
                      <a:pPr algn="ctr"/>
                      <a:r>
                        <a:rPr lang="en-US" sz="2400" dirty="0"/>
                        <a:t>Additional</a:t>
                      </a:r>
                      <a:r>
                        <a:rPr lang="en-US" sz="2400" baseline="0" dirty="0"/>
                        <a:t> for</a:t>
                      </a:r>
                      <a:r>
                        <a:rPr lang="en-US" sz="2400" dirty="0"/>
                        <a:t> University students</a:t>
                      </a:r>
                    </a:p>
                  </a:txBody>
                  <a:tcPr anchor="ctr">
                    <a:solidFill>
                      <a:srgbClr val="002060"/>
                    </a:solidFill>
                  </a:tcPr>
                </a:tc>
                <a:extLst>
                  <a:ext uri="{0D108BD9-81ED-4DB2-BD59-A6C34878D82A}">
                    <a16:rowId xmlns:a16="http://schemas.microsoft.com/office/drawing/2014/main" val="2344905503"/>
                  </a:ext>
                </a:extLst>
              </a:tr>
              <a:tr h="365760">
                <a:tc>
                  <a:txBody>
                    <a:bodyPr/>
                    <a:lstStyle/>
                    <a:p>
                      <a:pPr algn="ctr"/>
                      <a:r>
                        <a:rPr lang="en-US" sz="1800" dirty="0"/>
                        <a:t>Inquisitiveness</a:t>
                      </a:r>
                    </a:p>
                  </a:txBody>
                  <a:tcPr>
                    <a:solidFill>
                      <a:schemeClr val="accent6">
                        <a:lumMod val="60000"/>
                        <a:lumOff val="40000"/>
                      </a:schemeClr>
                    </a:solidFill>
                  </a:tcPr>
                </a:tc>
                <a:extLst>
                  <a:ext uri="{0D108BD9-81ED-4DB2-BD59-A6C34878D82A}">
                    <a16:rowId xmlns:a16="http://schemas.microsoft.com/office/drawing/2014/main" val="1728502018"/>
                  </a:ext>
                </a:extLst>
              </a:tr>
              <a:tr h="365760">
                <a:tc>
                  <a:txBody>
                    <a:bodyPr/>
                    <a:lstStyle/>
                    <a:p>
                      <a:pPr algn="ctr"/>
                      <a:r>
                        <a:rPr lang="en-US" sz="1800" dirty="0"/>
                        <a:t>Social Responsibility &amp; Ethics</a:t>
                      </a:r>
                    </a:p>
                  </a:txBody>
                  <a:tcPr>
                    <a:solidFill>
                      <a:schemeClr val="accent6">
                        <a:lumMod val="60000"/>
                        <a:lumOff val="40000"/>
                      </a:schemeClr>
                    </a:solidFill>
                  </a:tcPr>
                </a:tc>
                <a:extLst>
                  <a:ext uri="{0D108BD9-81ED-4DB2-BD59-A6C34878D82A}">
                    <a16:rowId xmlns:a16="http://schemas.microsoft.com/office/drawing/2014/main" val="1152597648"/>
                  </a:ext>
                </a:extLst>
              </a:tr>
              <a:tr h="365760">
                <a:tc>
                  <a:txBody>
                    <a:bodyPr/>
                    <a:lstStyle/>
                    <a:p>
                      <a:pPr algn="ctr"/>
                      <a:r>
                        <a:rPr lang="en-US" sz="1800" dirty="0"/>
                        <a:t>Rational thinking</a:t>
                      </a:r>
                    </a:p>
                  </a:txBody>
                  <a:tcPr>
                    <a:solidFill>
                      <a:schemeClr val="accent6">
                        <a:lumMod val="60000"/>
                        <a:lumOff val="40000"/>
                      </a:schemeClr>
                    </a:solidFill>
                  </a:tcPr>
                </a:tc>
                <a:extLst>
                  <a:ext uri="{0D108BD9-81ED-4DB2-BD59-A6C34878D82A}">
                    <a16:rowId xmlns:a16="http://schemas.microsoft.com/office/drawing/2014/main" val="1804029915"/>
                  </a:ext>
                </a:extLst>
              </a:tr>
              <a:tr h="914400">
                <a:tc>
                  <a:txBody>
                    <a:bodyPr/>
                    <a:lstStyle/>
                    <a:p>
                      <a:pPr algn="ctr"/>
                      <a:r>
                        <a:rPr lang="en-US" sz="1800" b="0" i="0" kern="1200" dirty="0">
                          <a:solidFill>
                            <a:schemeClr val="dk1"/>
                          </a:solidFill>
                          <a:effectLst/>
                          <a:latin typeface="+mn-lt"/>
                          <a:ea typeface="+mn-ea"/>
                          <a:cs typeface="+mn-cs"/>
                        </a:rPr>
                        <a:t>Priority</a:t>
                      </a:r>
                      <a:r>
                        <a:rPr lang="en-US" sz="1800" b="0" i="0" kern="1200" baseline="0" dirty="0">
                          <a:solidFill>
                            <a:schemeClr val="dk1"/>
                          </a:solidFill>
                          <a:effectLst/>
                          <a:latin typeface="+mn-lt"/>
                          <a:ea typeface="+mn-ea"/>
                          <a:cs typeface="+mn-cs"/>
                        </a:rPr>
                        <a:t> on </a:t>
                      </a:r>
                      <a:r>
                        <a:rPr lang="en-US" sz="1800" b="0" i="0" kern="1200" dirty="0">
                          <a:solidFill>
                            <a:schemeClr val="dk1"/>
                          </a:solidFill>
                          <a:effectLst/>
                          <a:latin typeface="+mn-lt"/>
                          <a:ea typeface="+mn-ea"/>
                          <a:cs typeface="+mn-cs"/>
                        </a:rPr>
                        <a:t>gaining a sense of maturity, time-management skills, strong work habits, self-discipline, and teamwork skills. </a:t>
                      </a:r>
                      <a:endParaRPr lang="en-US" sz="1800" dirty="0"/>
                    </a:p>
                  </a:txBody>
                  <a:tcPr>
                    <a:solidFill>
                      <a:schemeClr val="accent6">
                        <a:lumMod val="60000"/>
                        <a:lumOff val="40000"/>
                      </a:schemeClr>
                    </a:solidFill>
                  </a:tcPr>
                </a:tc>
                <a:extLst>
                  <a:ext uri="{0D108BD9-81ED-4DB2-BD59-A6C34878D82A}">
                    <a16:rowId xmlns:a16="http://schemas.microsoft.com/office/drawing/2014/main" val="1567950185"/>
                  </a:ext>
                </a:extLst>
              </a:tr>
            </a:tbl>
          </a:graphicData>
        </a:graphic>
      </p:graphicFrame>
      <p:sp>
        <p:nvSpPr>
          <p:cNvPr id="9" name="Rectangle 8"/>
          <p:cNvSpPr/>
          <p:nvPr/>
        </p:nvSpPr>
        <p:spPr>
          <a:xfrm>
            <a:off x="117769" y="887135"/>
            <a:ext cx="3054922" cy="5970865"/>
          </a:xfrm>
          <a:prstGeom prst="rect">
            <a:avLst/>
          </a:prstGeom>
        </p:spPr>
        <p:txBody>
          <a:bodyPr wrap="square">
            <a:spAutoFit/>
          </a:bodyPr>
          <a:lstStyle/>
          <a:p>
            <a:r>
              <a:rPr lang="en-US" sz="1600" dirty="0"/>
              <a:t>“College students considered that there are many different ethical values […] starting as a priority with honesty, self-motivation, respect, responsibility, knowledge, and integrity […]A need for college courses related to ethical values is evident as a result of the number of proposed courses suggested the college students. Many teachers and professors do not accept responsibility for teaching ethical values, a condition that is not acceptable when they should be role models for students. This is further supported with the usefulness that students affirmed ethical values had upon work, family, education, and society” (</a:t>
            </a:r>
            <a:r>
              <a:rPr lang="en-US" sz="1400" i="1" dirty="0"/>
              <a:t>Study of the Ethical Values of College Students, University of South Florida</a:t>
            </a:r>
            <a:r>
              <a:rPr lang="en-US" sz="1600" dirty="0"/>
              <a:t>) </a:t>
            </a:r>
          </a:p>
        </p:txBody>
      </p:sp>
      <p:sp>
        <p:nvSpPr>
          <p:cNvPr id="10" name="TextBox 9"/>
          <p:cNvSpPr txBox="1"/>
          <p:nvPr/>
        </p:nvSpPr>
        <p:spPr>
          <a:xfrm>
            <a:off x="5012834" y="994247"/>
            <a:ext cx="1903085" cy="253916"/>
          </a:xfrm>
          <a:prstGeom prst="rect">
            <a:avLst/>
          </a:prstGeom>
          <a:noFill/>
        </p:spPr>
        <p:txBody>
          <a:bodyPr wrap="none" rtlCol="0">
            <a:spAutoFit/>
          </a:bodyPr>
          <a:lstStyle/>
          <a:p>
            <a:pPr algn="ctr"/>
            <a:r>
              <a:rPr lang="en-US" sz="1050" i="1" dirty="0"/>
              <a:t>Forbes Magazine, AACU, USF</a:t>
            </a:r>
          </a:p>
        </p:txBody>
      </p:sp>
      <p:sp>
        <p:nvSpPr>
          <p:cNvPr id="11" name="TextBox 10"/>
          <p:cNvSpPr txBox="1"/>
          <p:nvPr/>
        </p:nvSpPr>
        <p:spPr>
          <a:xfrm>
            <a:off x="3394358" y="273240"/>
            <a:ext cx="5140039" cy="830997"/>
          </a:xfrm>
          <a:prstGeom prst="rect">
            <a:avLst/>
          </a:prstGeom>
          <a:noFill/>
        </p:spPr>
        <p:txBody>
          <a:bodyPr wrap="square" rtlCol="0">
            <a:spAutoFit/>
          </a:bodyPr>
          <a:lstStyle/>
          <a:p>
            <a:pPr algn="ctr"/>
            <a:r>
              <a:rPr lang="en-US" sz="2400" b="1" dirty="0">
                <a:solidFill>
                  <a:srgbClr val="002060"/>
                </a:solidFill>
              </a:rPr>
              <a:t>Life Values for </a:t>
            </a:r>
          </a:p>
          <a:p>
            <a:pPr algn="ctr"/>
            <a:r>
              <a:rPr lang="en-US" sz="2400" b="1" dirty="0">
                <a:solidFill>
                  <a:srgbClr val="002060"/>
                </a:solidFill>
              </a:rPr>
              <a:t>University Students 2016</a:t>
            </a:r>
          </a:p>
        </p:txBody>
      </p:sp>
    </p:spTree>
    <p:extLst>
      <p:ext uri="{BB962C8B-B14F-4D97-AF65-F5344CB8AC3E}">
        <p14:creationId xmlns:p14="http://schemas.microsoft.com/office/powerpoint/2010/main" val="345720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2743199" y="2563090"/>
            <a:ext cx="5929741" cy="5377725"/>
          </a:xfrm>
        </p:spPr>
        <p:txBody>
          <a:bodyPr>
            <a:noAutofit/>
          </a:bodyPr>
          <a:lstStyle/>
          <a:p>
            <a:r>
              <a:rPr lang="en-US" sz="3600" b="1" dirty="0">
                <a:solidFill>
                  <a:srgbClr val="002060"/>
                </a:solidFill>
              </a:rPr>
              <a:t>How can we ALIGN with these Values to connect with Millennials and bring </a:t>
            </a:r>
            <a:r>
              <a:rPr lang="en-US" sz="3600" b="1" dirty="0">
                <a:solidFill>
                  <a:srgbClr val="C00000"/>
                </a:solidFill>
              </a:rPr>
              <a:t>Christ</a:t>
            </a:r>
            <a:r>
              <a:rPr lang="en-US" sz="3600" b="1" dirty="0">
                <a:solidFill>
                  <a:srgbClr val="002060"/>
                </a:solidFill>
              </a:rPr>
              <a:t> to them at the University?</a:t>
            </a:r>
          </a:p>
        </p:txBody>
      </p:sp>
    </p:spTree>
    <p:extLst>
      <p:ext uri="{BB962C8B-B14F-4D97-AF65-F5344CB8AC3E}">
        <p14:creationId xmlns:p14="http://schemas.microsoft.com/office/powerpoint/2010/main" val="1952393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2939113" y="1728581"/>
            <a:ext cx="5678416" cy="737530"/>
          </a:xfrm>
        </p:spPr>
        <p:txBody>
          <a:bodyPr/>
          <a:lstStyle/>
          <a:p>
            <a:pPr algn="ctr"/>
            <a:r>
              <a:rPr lang="en-US" b="1" dirty="0">
                <a:solidFill>
                  <a:srgbClr val="002060"/>
                </a:solidFill>
                <a:latin typeface="Helvetica" panose="020B0500000000000000" pitchFamily="34" charset="0"/>
              </a:rPr>
              <a:t>LUMEN</a:t>
            </a:r>
            <a:r>
              <a:rPr lang="en-US" b="1" dirty="0">
                <a:solidFill>
                  <a:srgbClr val="002060"/>
                </a:solidFill>
              </a:rPr>
              <a:t> </a:t>
            </a:r>
            <a:r>
              <a:rPr lang="en-US" b="1" dirty="0">
                <a:solidFill>
                  <a:srgbClr val="002060"/>
                </a:solidFill>
                <a:latin typeface="Helvetica" panose="020B0500000000000000" pitchFamily="34" charset="0"/>
              </a:rPr>
              <a:t>FIDEI approach</a:t>
            </a:r>
          </a:p>
        </p:txBody>
      </p:sp>
      <p:sp>
        <p:nvSpPr>
          <p:cNvPr id="10" name="Title 3"/>
          <p:cNvSpPr txBox="1">
            <a:spLocks/>
          </p:cNvSpPr>
          <p:nvPr/>
        </p:nvSpPr>
        <p:spPr>
          <a:xfrm>
            <a:off x="2834230" y="2466111"/>
            <a:ext cx="5888182" cy="681041"/>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2800" b="1" dirty="0">
                <a:latin typeface="+mn-lt"/>
              </a:rPr>
              <a:t>“Bringing together FAITH &amp; REASON"</a:t>
            </a:r>
          </a:p>
        </p:txBody>
      </p:sp>
      <p:sp>
        <p:nvSpPr>
          <p:cNvPr id="2" name="Rectangle 1"/>
          <p:cNvSpPr/>
          <p:nvPr/>
        </p:nvSpPr>
        <p:spPr>
          <a:xfrm>
            <a:off x="3353775" y="3705080"/>
            <a:ext cx="4572000" cy="1569660"/>
          </a:xfrm>
          <a:prstGeom prst="rect">
            <a:avLst/>
          </a:prstGeom>
        </p:spPr>
        <p:txBody>
          <a:bodyPr>
            <a:spAutoFit/>
          </a:bodyPr>
          <a:lstStyle/>
          <a:p>
            <a:pPr algn="ctr"/>
            <a:r>
              <a:rPr lang="en-US" sz="3200" dirty="0">
                <a:latin typeface="Helvetica" panose="020B0500000000000000" pitchFamily="34" charset="0"/>
                <a:cs typeface="Calibri" panose="020F0502020204030204" pitchFamily="34" charset="0"/>
              </a:rPr>
              <a:t>“</a:t>
            </a:r>
            <a:r>
              <a:rPr lang="en-US" sz="3200" i="1" dirty="0">
                <a:latin typeface="Helvetica" panose="020B0500000000000000" pitchFamily="34" charset="0"/>
              </a:rPr>
              <a:t>Come now, and let us reason together, </a:t>
            </a:r>
            <a:r>
              <a:rPr lang="en-US" sz="3200" i="1" dirty="0" err="1">
                <a:latin typeface="Helvetica" panose="020B0500000000000000" pitchFamily="34" charset="0"/>
              </a:rPr>
              <a:t>saith</a:t>
            </a:r>
            <a:r>
              <a:rPr lang="en-US" sz="3200" i="1" dirty="0">
                <a:latin typeface="Helvetica" panose="020B0500000000000000" pitchFamily="34" charset="0"/>
              </a:rPr>
              <a:t> the Lord” (Isaiah 1:18) </a:t>
            </a:r>
            <a:endParaRPr lang="en-US" sz="3200" dirty="0">
              <a:latin typeface="Helvetica" panose="020B0500000000000000" pitchFamily="34" charset="0"/>
            </a:endParaRPr>
          </a:p>
        </p:txBody>
      </p:sp>
    </p:spTree>
    <p:extLst>
      <p:ext uri="{BB962C8B-B14F-4D97-AF65-F5344CB8AC3E}">
        <p14:creationId xmlns:p14="http://schemas.microsoft.com/office/powerpoint/2010/main" val="85432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b="1" dirty="0">
                <a:solidFill>
                  <a:srgbClr val="002060"/>
                </a:solidFill>
                <a:latin typeface="Helvetica" panose="020B0500000000000000" pitchFamily="34" charset="0"/>
              </a:rPr>
              <a:t>LUMEN</a:t>
            </a:r>
            <a:r>
              <a:rPr lang="en-US" b="1" dirty="0">
                <a:solidFill>
                  <a:srgbClr val="002060"/>
                </a:solidFill>
              </a:rPr>
              <a:t> </a:t>
            </a:r>
            <a:r>
              <a:rPr lang="en-US" b="1" dirty="0">
                <a:solidFill>
                  <a:srgbClr val="002060"/>
                </a:solidFill>
                <a:latin typeface="Helvetica" panose="020B0500000000000000" pitchFamily="34" charset="0"/>
              </a:rPr>
              <a:t>FIDEI </a:t>
            </a:r>
            <a:r>
              <a:rPr lang="en-US" b="1" dirty="0"/>
              <a:t>Principles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55593038"/>
              </p:ext>
            </p:extLst>
          </p:nvPr>
        </p:nvGraphicFramePr>
        <p:xfrm>
          <a:off x="540327" y="1174459"/>
          <a:ext cx="8262479" cy="4727576"/>
        </p:xfrm>
        <a:graphic>
          <a:graphicData uri="http://schemas.openxmlformats.org/drawingml/2006/table">
            <a:tbl>
              <a:tblPr firstRow="1" bandRow="1">
                <a:tableStyleId>{5C22544A-7EE6-4342-B048-85BDC9FD1C3A}</a:tableStyleId>
              </a:tblPr>
              <a:tblGrid>
                <a:gridCol w="2193300">
                  <a:extLst>
                    <a:ext uri="{9D8B030D-6E8A-4147-A177-3AD203B41FA5}">
                      <a16:colId xmlns:a16="http://schemas.microsoft.com/office/drawing/2014/main" val="1963587510"/>
                    </a:ext>
                  </a:extLst>
                </a:gridCol>
                <a:gridCol w="6069179">
                  <a:extLst>
                    <a:ext uri="{9D8B030D-6E8A-4147-A177-3AD203B41FA5}">
                      <a16:colId xmlns:a16="http://schemas.microsoft.com/office/drawing/2014/main" val="1656975634"/>
                    </a:ext>
                  </a:extLst>
                </a:gridCol>
              </a:tblGrid>
              <a:tr h="591400">
                <a:tc>
                  <a:txBody>
                    <a:bodyPr/>
                    <a:lstStyle/>
                    <a:p>
                      <a:r>
                        <a:rPr lang="en-US" sz="2000" b="0" dirty="0"/>
                        <a:t>Principles – BE!</a:t>
                      </a:r>
                    </a:p>
                  </a:txBody>
                  <a:tcPr anchor="ctr">
                    <a:solidFill>
                      <a:srgbClr val="002060"/>
                    </a:solidFill>
                  </a:tcPr>
                </a:tc>
                <a:tc>
                  <a:txBody>
                    <a:bodyPr/>
                    <a:lstStyle/>
                    <a:p>
                      <a:r>
                        <a:rPr lang="en-US" sz="2000" b="0" dirty="0"/>
                        <a:t>Connected to the</a:t>
                      </a:r>
                      <a:r>
                        <a:rPr lang="en-US" sz="2000" b="0" baseline="0" dirty="0"/>
                        <a:t> Truth</a:t>
                      </a:r>
                      <a:endParaRPr lang="en-US" sz="2000" b="0" dirty="0"/>
                    </a:p>
                  </a:txBody>
                  <a:tcPr anchor="ctr">
                    <a:solidFill>
                      <a:srgbClr val="002060"/>
                    </a:solidFill>
                  </a:tcPr>
                </a:tc>
                <a:extLst>
                  <a:ext uri="{0D108BD9-81ED-4DB2-BD59-A6C34878D82A}">
                    <a16:rowId xmlns:a16="http://schemas.microsoft.com/office/drawing/2014/main" val="2344905503"/>
                  </a:ext>
                </a:extLst>
              </a:tr>
              <a:tr h="591400">
                <a:tc>
                  <a:txBody>
                    <a:bodyPr/>
                    <a:lstStyle/>
                    <a:p>
                      <a:r>
                        <a:rPr lang="en-US" sz="2000" b="1" dirty="0"/>
                        <a:t>Be Authentic</a:t>
                      </a:r>
                    </a:p>
                  </a:txBody>
                  <a:tcPr anchor="ctr">
                    <a:solidFill>
                      <a:schemeClr val="accent6">
                        <a:lumMod val="60000"/>
                        <a:lumOff val="40000"/>
                      </a:schemeClr>
                    </a:solidFill>
                  </a:tcPr>
                </a:tc>
                <a:tc>
                  <a:txBody>
                    <a:bodyPr/>
                    <a:lstStyle/>
                    <a:p>
                      <a:r>
                        <a:rPr lang="en-US" sz="2000" b="0" dirty="0"/>
                        <a:t>Living the Truth, avoid</a:t>
                      </a:r>
                      <a:r>
                        <a:rPr lang="en-US" sz="2000" b="0" baseline="0" dirty="0"/>
                        <a:t> what is fake. Be your real self.</a:t>
                      </a:r>
                      <a:endParaRPr lang="en-US" sz="2000" b="0" dirty="0"/>
                    </a:p>
                  </a:txBody>
                  <a:tcPr anchor="ctr">
                    <a:solidFill>
                      <a:schemeClr val="accent6">
                        <a:lumMod val="60000"/>
                        <a:lumOff val="40000"/>
                      </a:schemeClr>
                    </a:solidFill>
                  </a:tcPr>
                </a:tc>
                <a:extLst>
                  <a:ext uri="{0D108BD9-81ED-4DB2-BD59-A6C34878D82A}">
                    <a16:rowId xmlns:a16="http://schemas.microsoft.com/office/drawing/2014/main" val="1728502018"/>
                  </a:ext>
                </a:extLst>
              </a:tr>
              <a:tr h="590494">
                <a:tc>
                  <a:txBody>
                    <a:bodyPr/>
                    <a:lstStyle/>
                    <a:p>
                      <a:r>
                        <a:rPr lang="en-US" sz="2000" b="1" dirty="0"/>
                        <a:t>Be Humble</a:t>
                      </a:r>
                    </a:p>
                  </a:txBody>
                  <a:tcPr anchor="ctr">
                    <a:solidFill>
                      <a:schemeClr val="accent6">
                        <a:lumMod val="60000"/>
                        <a:lumOff val="40000"/>
                      </a:schemeClr>
                    </a:solidFill>
                  </a:tcPr>
                </a:tc>
                <a:tc>
                  <a:txBody>
                    <a:bodyPr/>
                    <a:lstStyle/>
                    <a:p>
                      <a:r>
                        <a:rPr lang="en-US" sz="2000" b="0" dirty="0"/>
                        <a:t>Acknowledging</a:t>
                      </a:r>
                      <a:r>
                        <a:rPr lang="en-US" sz="2000" b="0" baseline="0" dirty="0"/>
                        <a:t> the Truth</a:t>
                      </a:r>
                      <a:endParaRPr lang="en-US" sz="2000" b="0" dirty="0"/>
                    </a:p>
                  </a:txBody>
                  <a:tcPr anchor="ctr">
                    <a:solidFill>
                      <a:schemeClr val="accent6">
                        <a:lumMod val="60000"/>
                        <a:lumOff val="40000"/>
                      </a:schemeClr>
                    </a:solidFill>
                  </a:tcPr>
                </a:tc>
                <a:extLst>
                  <a:ext uri="{0D108BD9-81ED-4DB2-BD59-A6C34878D82A}">
                    <a16:rowId xmlns:a16="http://schemas.microsoft.com/office/drawing/2014/main" val="1152597648"/>
                  </a:ext>
                </a:extLst>
              </a:tr>
              <a:tr h="590494">
                <a:tc>
                  <a:txBody>
                    <a:bodyPr/>
                    <a:lstStyle/>
                    <a:p>
                      <a:r>
                        <a:rPr lang="en-US" sz="2000" b="1" dirty="0"/>
                        <a:t>Be Merciful</a:t>
                      </a:r>
                    </a:p>
                  </a:txBody>
                  <a:tcPr anchor="ctr">
                    <a:solidFill>
                      <a:schemeClr val="accent6">
                        <a:lumMod val="60000"/>
                        <a:lumOff val="40000"/>
                      </a:schemeClr>
                    </a:solidFill>
                  </a:tcPr>
                </a:tc>
                <a:tc>
                  <a:txBody>
                    <a:bodyPr/>
                    <a:lstStyle/>
                    <a:p>
                      <a:r>
                        <a:rPr lang="en-US" sz="2000" b="0" dirty="0"/>
                        <a:t>Tolerating</a:t>
                      </a:r>
                      <a:r>
                        <a:rPr lang="en-US" sz="2000" b="0" baseline="0" dirty="0"/>
                        <a:t> and accepting all people.</a:t>
                      </a:r>
                      <a:endParaRPr lang="en-US" sz="2000" b="0" dirty="0"/>
                    </a:p>
                  </a:txBody>
                  <a:tcPr anchor="ctr">
                    <a:solidFill>
                      <a:schemeClr val="accent6">
                        <a:lumMod val="60000"/>
                        <a:lumOff val="40000"/>
                      </a:schemeClr>
                    </a:solidFill>
                  </a:tcPr>
                </a:tc>
                <a:extLst>
                  <a:ext uri="{0D108BD9-81ED-4DB2-BD59-A6C34878D82A}">
                    <a16:rowId xmlns:a16="http://schemas.microsoft.com/office/drawing/2014/main" val="1804029915"/>
                  </a:ext>
                </a:extLst>
              </a:tr>
              <a:tr h="590494">
                <a:tc>
                  <a:txBody>
                    <a:bodyPr/>
                    <a:lstStyle/>
                    <a:p>
                      <a:r>
                        <a:rPr lang="en-US" sz="2000" b="1" dirty="0"/>
                        <a:t>Be J</a:t>
                      </a:r>
                      <a:r>
                        <a:rPr lang="en-US" sz="2000" b="1" baseline="0" dirty="0"/>
                        <a:t>oyful</a:t>
                      </a:r>
                      <a:endParaRPr lang="en-US" sz="2000" b="1" dirty="0"/>
                    </a:p>
                  </a:txBody>
                  <a:tcPr anchor="ctr">
                    <a:solidFill>
                      <a:schemeClr val="accent6">
                        <a:lumMod val="60000"/>
                        <a:lumOff val="40000"/>
                      </a:schemeClr>
                    </a:solidFill>
                  </a:tcPr>
                </a:tc>
                <a:tc>
                  <a:txBody>
                    <a:bodyPr/>
                    <a:lstStyle/>
                    <a:p>
                      <a:r>
                        <a:rPr lang="en-US" sz="2000" b="0" dirty="0"/>
                        <a:t>Accepting and Enjoying the truth</a:t>
                      </a:r>
                    </a:p>
                  </a:txBody>
                  <a:tcPr anchor="ctr">
                    <a:solidFill>
                      <a:schemeClr val="accent6">
                        <a:lumMod val="60000"/>
                        <a:lumOff val="40000"/>
                      </a:schemeClr>
                    </a:solidFill>
                  </a:tcPr>
                </a:tc>
                <a:extLst>
                  <a:ext uri="{0D108BD9-81ED-4DB2-BD59-A6C34878D82A}">
                    <a16:rowId xmlns:a16="http://schemas.microsoft.com/office/drawing/2014/main" val="1567950185"/>
                  </a:ext>
                </a:extLst>
              </a:tr>
              <a:tr h="590494">
                <a:tc>
                  <a:txBody>
                    <a:bodyPr/>
                    <a:lstStyle/>
                    <a:p>
                      <a:r>
                        <a:rPr lang="en-US" sz="2000" b="1" dirty="0"/>
                        <a:t>Be Inquisitive</a:t>
                      </a:r>
                    </a:p>
                  </a:txBody>
                  <a:tcPr anchor="ctr">
                    <a:solidFill>
                      <a:schemeClr val="accent6">
                        <a:lumMod val="60000"/>
                        <a:lumOff val="40000"/>
                      </a:schemeClr>
                    </a:solidFill>
                  </a:tcPr>
                </a:tc>
                <a:tc>
                  <a:txBody>
                    <a:bodyPr/>
                    <a:lstStyle/>
                    <a:p>
                      <a:r>
                        <a:rPr lang="en-US" sz="2000" b="0" dirty="0"/>
                        <a:t>Seeking the Truth</a:t>
                      </a:r>
                    </a:p>
                  </a:txBody>
                  <a:tcPr anchor="ctr">
                    <a:solidFill>
                      <a:schemeClr val="accent6">
                        <a:lumMod val="60000"/>
                        <a:lumOff val="40000"/>
                      </a:schemeClr>
                    </a:solidFill>
                  </a:tcPr>
                </a:tc>
                <a:extLst>
                  <a:ext uri="{0D108BD9-81ED-4DB2-BD59-A6C34878D82A}">
                    <a16:rowId xmlns:a16="http://schemas.microsoft.com/office/drawing/2014/main" val="585242908"/>
                  </a:ext>
                </a:extLst>
              </a:tr>
              <a:tr h="591400">
                <a:tc>
                  <a:txBody>
                    <a:bodyPr/>
                    <a:lstStyle/>
                    <a:p>
                      <a:r>
                        <a:rPr lang="en-US" sz="2000" b="1" dirty="0"/>
                        <a:t>Be Missionary</a:t>
                      </a:r>
                    </a:p>
                  </a:txBody>
                  <a:tcPr anchor="ctr">
                    <a:solidFill>
                      <a:schemeClr val="accent6">
                        <a:lumMod val="60000"/>
                        <a:lumOff val="40000"/>
                      </a:schemeClr>
                    </a:solidFill>
                  </a:tcPr>
                </a:tc>
                <a:tc>
                  <a:txBody>
                    <a:bodyPr/>
                    <a:lstStyle/>
                    <a:p>
                      <a:r>
                        <a:rPr lang="en-US" sz="2000" b="0" dirty="0"/>
                        <a:t>Sharing and Proclaiming</a:t>
                      </a:r>
                      <a:r>
                        <a:rPr lang="en-US" sz="2000" b="0" baseline="0" dirty="0"/>
                        <a:t> the Truth with words and works</a:t>
                      </a:r>
                      <a:endParaRPr lang="en-US" sz="2000" b="0" dirty="0"/>
                    </a:p>
                  </a:txBody>
                  <a:tcPr anchor="ctr">
                    <a:solidFill>
                      <a:schemeClr val="accent6">
                        <a:lumMod val="60000"/>
                        <a:lumOff val="40000"/>
                      </a:schemeClr>
                    </a:solidFill>
                  </a:tcPr>
                </a:tc>
                <a:extLst>
                  <a:ext uri="{0D108BD9-81ED-4DB2-BD59-A6C34878D82A}">
                    <a16:rowId xmlns:a16="http://schemas.microsoft.com/office/drawing/2014/main" val="2862048874"/>
                  </a:ext>
                </a:extLst>
              </a:tr>
              <a:tr h="591400">
                <a:tc>
                  <a:txBody>
                    <a:bodyPr/>
                    <a:lstStyle/>
                    <a:p>
                      <a:r>
                        <a:rPr lang="en-US" sz="2000" b="1" dirty="0"/>
                        <a:t>Be Brave &amp; Smart</a:t>
                      </a:r>
                    </a:p>
                  </a:txBody>
                  <a:tcPr anchor="ctr">
                    <a:solidFill>
                      <a:schemeClr val="accent6">
                        <a:lumMod val="60000"/>
                        <a:lumOff val="40000"/>
                      </a:schemeClr>
                    </a:solidFill>
                  </a:tcPr>
                </a:tc>
                <a:tc>
                  <a:txBody>
                    <a:bodyPr/>
                    <a:lstStyle/>
                    <a:p>
                      <a:r>
                        <a:rPr lang="en-US" sz="2000" b="0" dirty="0"/>
                        <a:t>State the</a:t>
                      </a:r>
                      <a:r>
                        <a:rPr lang="en-US" sz="2000" b="0" baseline="0" dirty="0"/>
                        <a:t> Truth and defend it using your faith and reason</a:t>
                      </a:r>
                      <a:endParaRPr lang="en-US" sz="2000" b="0" dirty="0"/>
                    </a:p>
                  </a:txBody>
                  <a:tcPr anchor="ctr">
                    <a:solidFill>
                      <a:schemeClr val="accent6">
                        <a:lumMod val="60000"/>
                        <a:lumOff val="40000"/>
                      </a:schemeClr>
                    </a:solidFill>
                  </a:tcPr>
                </a:tc>
                <a:extLst>
                  <a:ext uri="{0D108BD9-81ED-4DB2-BD59-A6C34878D82A}">
                    <a16:rowId xmlns:a16="http://schemas.microsoft.com/office/drawing/2014/main" val="20773681"/>
                  </a:ext>
                </a:extLst>
              </a:tr>
            </a:tbl>
          </a:graphicData>
        </a:graphic>
      </p:graphicFrame>
    </p:spTree>
    <p:extLst>
      <p:ext uri="{BB962C8B-B14F-4D97-AF65-F5344CB8AC3E}">
        <p14:creationId xmlns:p14="http://schemas.microsoft.com/office/powerpoint/2010/main" val="1223408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61677" y="574024"/>
            <a:ext cx="4562043" cy="555122"/>
          </a:xfrm>
        </p:spPr>
        <p:txBody>
          <a:bodyPr/>
          <a:lstStyle/>
          <a:p>
            <a:pPr algn="ctr"/>
            <a:r>
              <a:rPr lang="en-US" sz="2800" b="1" dirty="0">
                <a:solidFill>
                  <a:srgbClr val="002060"/>
                </a:solidFill>
              </a:rPr>
              <a:t>Listen to your Spirit</a:t>
            </a:r>
          </a:p>
        </p:txBody>
      </p:sp>
      <p:graphicFrame>
        <p:nvGraphicFramePr>
          <p:cNvPr id="2" name="Table 1"/>
          <p:cNvGraphicFramePr>
            <a:graphicFrameLocks noGrp="1"/>
          </p:cNvGraphicFramePr>
          <p:nvPr>
            <p:extLst>
              <p:ext uri="{D42A27DB-BD31-4B8C-83A1-F6EECF244321}">
                <p14:modId xmlns:p14="http://schemas.microsoft.com/office/powerpoint/2010/main" val="3597068236"/>
              </p:ext>
            </p:extLst>
          </p:nvPr>
        </p:nvGraphicFramePr>
        <p:xfrm>
          <a:off x="3068770" y="1155692"/>
          <a:ext cx="5347856" cy="5120640"/>
        </p:xfrm>
        <a:graphic>
          <a:graphicData uri="http://schemas.openxmlformats.org/drawingml/2006/table">
            <a:tbl>
              <a:tblPr firstRow="1" bandRow="1">
                <a:tableStyleId>{5C22544A-7EE6-4342-B048-85BDC9FD1C3A}</a:tableStyleId>
              </a:tblPr>
              <a:tblGrid>
                <a:gridCol w="2673928">
                  <a:extLst>
                    <a:ext uri="{9D8B030D-6E8A-4147-A177-3AD203B41FA5}">
                      <a16:colId xmlns:a16="http://schemas.microsoft.com/office/drawing/2014/main" val="2006149893"/>
                    </a:ext>
                  </a:extLst>
                </a:gridCol>
                <a:gridCol w="2673928">
                  <a:extLst>
                    <a:ext uri="{9D8B030D-6E8A-4147-A177-3AD203B41FA5}">
                      <a16:colId xmlns:a16="http://schemas.microsoft.com/office/drawing/2014/main" val="3983697846"/>
                    </a:ext>
                  </a:extLst>
                </a:gridCol>
              </a:tblGrid>
              <a:tr h="365760">
                <a:tc>
                  <a:txBody>
                    <a:bodyPr/>
                    <a:lstStyle/>
                    <a:p>
                      <a:pPr algn="ctr"/>
                      <a:r>
                        <a:rPr lang="en-US" sz="1800" dirty="0"/>
                        <a:t>Consolation</a:t>
                      </a:r>
                    </a:p>
                  </a:txBody>
                  <a:tcPr>
                    <a:solidFill>
                      <a:srgbClr val="002060"/>
                    </a:solidFill>
                  </a:tcPr>
                </a:tc>
                <a:tc>
                  <a:txBody>
                    <a:bodyPr/>
                    <a:lstStyle/>
                    <a:p>
                      <a:pPr algn="ctr"/>
                      <a:r>
                        <a:rPr lang="en-US" sz="1800" dirty="0"/>
                        <a:t>Desolation</a:t>
                      </a:r>
                    </a:p>
                  </a:txBody>
                  <a:tcPr>
                    <a:solidFill>
                      <a:srgbClr val="002060"/>
                    </a:solidFill>
                  </a:tcPr>
                </a:tc>
                <a:extLst>
                  <a:ext uri="{0D108BD9-81ED-4DB2-BD59-A6C34878D82A}">
                    <a16:rowId xmlns:a16="http://schemas.microsoft.com/office/drawing/2014/main" val="4074911816"/>
                  </a:ext>
                </a:extLst>
              </a:tr>
              <a:tr h="365760">
                <a:tc>
                  <a:txBody>
                    <a:bodyPr/>
                    <a:lstStyle/>
                    <a:p>
                      <a:pPr algn="ctr"/>
                      <a:r>
                        <a:rPr lang="en-US" sz="1800" dirty="0"/>
                        <a:t>Happiness</a:t>
                      </a:r>
                    </a:p>
                  </a:txBody>
                  <a:tcPr>
                    <a:solidFill>
                      <a:schemeClr val="accent6">
                        <a:lumMod val="60000"/>
                        <a:lumOff val="40000"/>
                      </a:schemeClr>
                    </a:solidFill>
                  </a:tcPr>
                </a:tc>
                <a:tc>
                  <a:txBody>
                    <a:bodyPr/>
                    <a:lstStyle/>
                    <a:p>
                      <a:pPr algn="ctr"/>
                      <a:r>
                        <a:rPr lang="en-US" sz="1800" dirty="0"/>
                        <a:t>Sadness</a:t>
                      </a:r>
                    </a:p>
                  </a:txBody>
                  <a:tcPr>
                    <a:solidFill>
                      <a:schemeClr val="accent6">
                        <a:lumMod val="60000"/>
                        <a:lumOff val="40000"/>
                      </a:schemeClr>
                    </a:solidFill>
                  </a:tcPr>
                </a:tc>
                <a:extLst>
                  <a:ext uri="{0D108BD9-81ED-4DB2-BD59-A6C34878D82A}">
                    <a16:rowId xmlns:a16="http://schemas.microsoft.com/office/drawing/2014/main" val="2753160482"/>
                  </a:ext>
                </a:extLst>
              </a:tr>
              <a:tr h="365760">
                <a:tc>
                  <a:txBody>
                    <a:bodyPr/>
                    <a:lstStyle/>
                    <a:p>
                      <a:pPr algn="ctr"/>
                      <a:r>
                        <a:rPr lang="en-US" sz="1800" dirty="0"/>
                        <a:t>Clarity</a:t>
                      </a:r>
                    </a:p>
                  </a:txBody>
                  <a:tcPr>
                    <a:solidFill>
                      <a:schemeClr val="accent6">
                        <a:lumMod val="60000"/>
                        <a:lumOff val="40000"/>
                      </a:schemeClr>
                    </a:solidFill>
                  </a:tcPr>
                </a:tc>
                <a:tc>
                  <a:txBody>
                    <a:bodyPr/>
                    <a:lstStyle/>
                    <a:p>
                      <a:pPr algn="ctr"/>
                      <a:r>
                        <a:rPr lang="en-US" sz="1800" dirty="0"/>
                        <a:t>Confusion</a:t>
                      </a:r>
                    </a:p>
                  </a:txBody>
                  <a:tcPr>
                    <a:solidFill>
                      <a:schemeClr val="accent6">
                        <a:lumMod val="60000"/>
                        <a:lumOff val="40000"/>
                      </a:schemeClr>
                    </a:solidFill>
                  </a:tcPr>
                </a:tc>
                <a:extLst>
                  <a:ext uri="{0D108BD9-81ED-4DB2-BD59-A6C34878D82A}">
                    <a16:rowId xmlns:a16="http://schemas.microsoft.com/office/drawing/2014/main" val="533770408"/>
                  </a:ext>
                </a:extLst>
              </a:tr>
              <a:tr h="365760">
                <a:tc>
                  <a:txBody>
                    <a:bodyPr/>
                    <a:lstStyle/>
                    <a:p>
                      <a:pPr algn="ctr"/>
                      <a:r>
                        <a:rPr lang="en-US" sz="1800" dirty="0"/>
                        <a:t>Peace</a:t>
                      </a:r>
                    </a:p>
                  </a:txBody>
                  <a:tcPr>
                    <a:solidFill>
                      <a:schemeClr val="accent6">
                        <a:lumMod val="60000"/>
                        <a:lumOff val="40000"/>
                      </a:schemeClr>
                    </a:solidFill>
                  </a:tcPr>
                </a:tc>
                <a:tc>
                  <a:txBody>
                    <a:bodyPr/>
                    <a:lstStyle/>
                    <a:p>
                      <a:pPr algn="ctr"/>
                      <a:r>
                        <a:rPr lang="en-US" sz="1800" dirty="0"/>
                        <a:t>Uneasiness</a:t>
                      </a:r>
                    </a:p>
                  </a:txBody>
                  <a:tcPr>
                    <a:solidFill>
                      <a:schemeClr val="accent6">
                        <a:lumMod val="60000"/>
                        <a:lumOff val="40000"/>
                      </a:schemeClr>
                    </a:solidFill>
                  </a:tcPr>
                </a:tc>
                <a:extLst>
                  <a:ext uri="{0D108BD9-81ED-4DB2-BD59-A6C34878D82A}">
                    <a16:rowId xmlns:a16="http://schemas.microsoft.com/office/drawing/2014/main" val="2893458994"/>
                  </a:ext>
                </a:extLst>
              </a:tr>
              <a:tr h="365760">
                <a:tc>
                  <a:txBody>
                    <a:bodyPr/>
                    <a:lstStyle/>
                    <a:p>
                      <a:pPr algn="ctr"/>
                      <a:r>
                        <a:rPr lang="en-US" sz="1800" dirty="0"/>
                        <a:t>Good</a:t>
                      </a:r>
                    </a:p>
                  </a:txBody>
                  <a:tcPr>
                    <a:solidFill>
                      <a:schemeClr val="accent6">
                        <a:lumMod val="60000"/>
                        <a:lumOff val="40000"/>
                      </a:schemeClr>
                    </a:solidFill>
                  </a:tcPr>
                </a:tc>
                <a:tc>
                  <a:txBody>
                    <a:bodyPr/>
                    <a:lstStyle/>
                    <a:p>
                      <a:pPr algn="ctr"/>
                      <a:r>
                        <a:rPr lang="en-US" sz="1800" dirty="0"/>
                        <a:t>Evil</a:t>
                      </a:r>
                    </a:p>
                  </a:txBody>
                  <a:tcPr>
                    <a:solidFill>
                      <a:schemeClr val="accent6">
                        <a:lumMod val="60000"/>
                        <a:lumOff val="40000"/>
                      </a:schemeClr>
                    </a:solidFill>
                  </a:tcPr>
                </a:tc>
                <a:extLst>
                  <a:ext uri="{0D108BD9-81ED-4DB2-BD59-A6C34878D82A}">
                    <a16:rowId xmlns:a16="http://schemas.microsoft.com/office/drawing/2014/main" val="36242669"/>
                  </a:ext>
                </a:extLst>
              </a:tr>
              <a:tr h="365760">
                <a:tc>
                  <a:txBody>
                    <a:bodyPr/>
                    <a:lstStyle/>
                    <a:p>
                      <a:pPr algn="ctr"/>
                      <a:r>
                        <a:rPr lang="en-US" sz="1800" dirty="0"/>
                        <a:t>Angels</a:t>
                      </a:r>
                    </a:p>
                  </a:txBody>
                  <a:tcPr>
                    <a:solidFill>
                      <a:schemeClr val="accent6">
                        <a:lumMod val="60000"/>
                        <a:lumOff val="40000"/>
                      </a:schemeClr>
                    </a:solidFill>
                  </a:tcPr>
                </a:tc>
                <a:tc>
                  <a:txBody>
                    <a:bodyPr/>
                    <a:lstStyle/>
                    <a:p>
                      <a:pPr algn="ctr"/>
                      <a:r>
                        <a:rPr lang="en-US" sz="1800" dirty="0"/>
                        <a:t>Demons</a:t>
                      </a:r>
                    </a:p>
                  </a:txBody>
                  <a:tcPr>
                    <a:solidFill>
                      <a:schemeClr val="accent6">
                        <a:lumMod val="60000"/>
                        <a:lumOff val="40000"/>
                      </a:schemeClr>
                    </a:solidFill>
                  </a:tcPr>
                </a:tc>
                <a:extLst>
                  <a:ext uri="{0D108BD9-81ED-4DB2-BD59-A6C34878D82A}">
                    <a16:rowId xmlns:a16="http://schemas.microsoft.com/office/drawing/2014/main" val="1333093810"/>
                  </a:ext>
                </a:extLst>
              </a:tr>
              <a:tr h="365760">
                <a:tc>
                  <a:txBody>
                    <a:bodyPr/>
                    <a:lstStyle/>
                    <a:p>
                      <a:pPr algn="ctr"/>
                      <a:r>
                        <a:rPr lang="en-US" sz="1800" dirty="0"/>
                        <a:t>Positivity</a:t>
                      </a:r>
                    </a:p>
                  </a:txBody>
                  <a:tcPr>
                    <a:solidFill>
                      <a:schemeClr val="accent6">
                        <a:lumMod val="60000"/>
                        <a:lumOff val="40000"/>
                      </a:schemeClr>
                    </a:solidFill>
                  </a:tcPr>
                </a:tc>
                <a:tc>
                  <a:txBody>
                    <a:bodyPr/>
                    <a:lstStyle/>
                    <a:p>
                      <a:pPr algn="ctr"/>
                      <a:r>
                        <a:rPr lang="en-US" sz="1800" dirty="0"/>
                        <a:t>Negativity</a:t>
                      </a:r>
                    </a:p>
                  </a:txBody>
                  <a:tcPr>
                    <a:solidFill>
                      <a:schemeClr val="accent6">
                        <a:lumMod val="60000"/>
                        <a:lumOff val="40000"/>
                      </a:schemeClr>
                    </a:solidFill>
                  </a:tcPr>
                </a:tc>
                <a:extLst>
                  <a:ext uri="{0D108BD9-81ED-4DB2-BD59-A6C34878D82A}">
                    <a16:rowId xmlns:a16="http://schemas.microsoft.com/office/drawing/2014/main" val="2978091275"/>
                  </a:ext>
                </a:extLst>
              </a:tr>
              <a:tr h="365760">
                <a:tc>
                  <a:txBody>
                    <a:bodyPr/>
                    <a:lstStyle/>
                    <a:p>
                      <a:pPr algn="ctr"/>
                      <a:r>
                        <a:rPr lang="en-US" sz="1800" dirty="0"/>
                        <a:t>Life requiring effort</a:t>
                      </a:r>
                    </a:p>
                  </a:txBody>
                  <a:tcPr>
                    <a:solidFill>
                      <a:schemeClr val="accent6">
                        <a:lumMod val="60000"/>
                        <a:lumOff val="40000"/>
                      </a:schemeClr>
                    </a:solidFill>
                  </a:tcPr>
                </a:tc>
                <a:tc>
                  <a:txBody>
                    <a:bodyPr/>
                    <a:lstStyle/>
                    <a:p>
                      <a:pPr algn="ctr"/>
                      <a:r>
                        <a:rPr lang="en-US" sz="1800" dirty="0"/>
                        <a:t>Life easy and attractive</a:t>
                      </a:r>
                    </a:p>
                  </a:txBody>
                  <a:tcPr>
                    <a:solidFill>
                      <a:schemeClr val="accent6">
                        <a:lumMod val="60000"/>
                        <a:lumOff val="40000"/>
                      </a:schemeClr>
                    </a:solidFill>
                  </a:tcPr>
                </a:tc>
                <a:extLst>
                  <a:ext uri="{0D108BD9-81ED-4DB2-BD59-A6C34878D82A}">
                    <a16:rowId xmlns:a16="http://schemas.microsoft.com/office/drawing/2014/main" val="2004448118"/>
                  </a:ext>
                </a:extLst>
              </a:tr>
              <a:tr h="365760">
                <a:tc>
                  <a:txBody>
                    <a:bodyPr/>
                    <a:lstStyle/>
                    <a:p>
                      <a:pPr algn="ctr"/>
                      <a:r>
                        <a:rPr lang="en-US" sz="1800" dirty="0"/>
                        <a:t>Life requiring intelligence</a:t>
                      </a:r>
                    </a:p>
                  </a:txBody>
                  <a:tcPr>
                    <a:solidFill>
                      <a:schemeClr val="accent6">
                        <a:lumMod val="60000"/>
                        <a:lumOff val="40000"/>
                      </a:schemeClr>
                    </a:solidFill>
                  </a:tcPr>
                </a:tc>
                <a:tc>
                  <a:txBody>
                    <a:bodyPr/>
                    <a:lstStyle/>
                    <a:p>
                      <a:pPr algn="ctr"/>
                      <a:r>
                        <a:rPr lang="en-US" sz="1800" dirty="0"/>
                        <a:t>Life</a:t>
                      </a:r>
                      <a:r>
                        <a:rPr lang="en-US" sz="1800" baseline="0" dirty="0"/>
                        <a:t> </a:t>
                      </a:r>
                      <a:r>
                        <a:rPr lang="en-US" sz="1800" dirty="0"/>
                        <a:t>followed blindly</a:t>
                      </a:r>
                    </a:p>
                  </a:txBody>
                  <a:tcPr>
                    <a:solidFill>
                      <a:schemeClr val="accent6">
                        <a:lumMod val="60000"/>
                        <a:lumOff val="40000"/>
                      </a:schemeClr>
                    </a:solidFill>
                  </a:tcPr>
                </a:tc>
                <a:extLst>
                  <a:ext uri="{0D108BD9-81ED-4DB2-BD59-A6C34878D82A}">
                    <a16:rowId xmlns:a16="http://schemas.microsoft.com/office/drawing/2014/main" val="1510811542"/>
                  </a:ext>
                </a:extLst>
              </a:tr>
              <a:tr h="365760">
                <a:tc>
                  <a:txBody>
                    <a:bodyPr/>
                    <a:lstStyle/>
                    <a:p>
                      <a:pPr algn="ctr"/>
                      <a:r>
                        <a:rPr lang="en-US" sz="1800" dirty="0"/>
                        <a:t>Virtues and joy</a:t>
                      </a:r>
                    </a:p>
                  </a:txBody>
                  <a:tcPr>
                    <a:solidFill>
                      <a:schemeClr val="accent6">
                        <a:lumMod val="60000"/>
                        <a:lumOff val="40000"/>
                      </a:schemeClr>
                    </a:solidFill>
                  </a:tcPr>
                </a:tc>
                <a:tc>
                  <a:txBody>
                    <a:bodyPr/>
                    <a:lstStyle/>
                    <a:p>
                      <a:pPr algn="ctr"/>
                      <a:r>
                        <a:rPr lang="en-US" sz="1800" dirty="0"/>
                        <a:t>Offense and pain</a:t>
                      </a:r>
                    </a:p>
                  </a:txBody>
                  <a:tcPr>
                    <a:solidFill>
                      <a:schemeClr val="accent6">
                        <a:lumMod val="60000"/>
                        <a:lumOff val="40000"/>
                      </a:schemeClr>
                    </a:solidFill>
                  </a:tcPr>
                </a:tc>
                <a:extLst>
                  <a:ext uri="{0D108BD9-81ED-4DB2-BD59-A6C34878D82A}">
                    <a16:rowId xmlns:a16="http://schemas.microsoft.com/office/drawing/2014/main" val="1522671683"/>
                  </a:ext>
                </a:extLst>
              </a:tr>
              <a:tr h="365760">
                <a:tc>
                  <a:txBody>
                    <a:bodyPr/>
                    <a:lstStyle/>
                    <a:p>
                      <a:pPr algn="ctr"/>
                      <a:r>
                        <a:rPr lang="en-US" sz="1800" dirty="0"/>
                        <a:t>Life fulfilling</a:t>
                      </a:r>
                      <a:r>
                        <a:rPr lang="en-US" sz="1800" baseline="0" dirty="0"/>
                        <a:t> obligations</a:t>
                      </a:r>
                      <a:endParaRPr lang="en-US" sz="1800" dirty="0"/>
                    </a:p>
                  </a:txBody>
                  <a:tcPr>
                    <a:solidFill>
                      <a:schemeClr val="accent6">
                        <a:lumMod val="60000"/>
                        <a:lumOff val="40000"/>
                      </a:schemeClr>
                    </a:solidFill>
                  </a:tcPr>
                </a:tc>
                <a:tc>
                  <a:txBody>
                    <a:bodyPr/>
                    <a:lstStyle/>
                    <a:p>
                      <a:pPr algn="ctr"/>
                      <a:r>
                        <a:rPr lang="en-US" sz="1800" dirty="0"/>
                        <a:t>Life ignoring obligations</a:t>
                      </a:r>
                    </a:p>
                  </a:txBody>
                  <a:tcPr>
                    <a:solidFill>
                      <a:schemeClr val="accent6">
                        <a:lumMod val="60000"/>
                        <a:lumOff val="40000"/>
                      </a:schemeClr>
                    </a:solidFill>
                  </a:tcPr>
                </a:tc>
                <a:extLst>
                  <a:ext uri="{0D108BD9-81ED-4DB2-BD59-A6C34878D82A}">
                    <a16:rowId xmlns:a16="http://schemas.microsoft.com/office/drawing/2014/main" val="1846584321"/>
                  </a:ext>
                </a:extLst>
              </a:tr>
              <a:tr h="365760">
                <a:tc>
                  <a:txBody>
                    <a:bodyPr/>
                    <a:lstStyle/>
                    <a:p>
                      <a:pPr algn="ctr"/>
                      <a:r>
                        <a:rPr lang="en-US" sz="1800" dirty="0"/>
                        <a:t>Life of acceptance</a:t>
                      </a:r>
                    </a:p>
                  </a:txBody>
                  <a:tcPr>
                    <a:solidFill>
                      <a:schemeClr val="accent6">
                        <a:lumMod val="60000"/>
                        <a:lumOff val="40000"/>
                      </a:schemeClr>
                    </a:solidFill>
                  </a:tcPr>
                </a:tc>
                <a:tc>
                  <a:txBody>
                    <a:bodyPr/>
                    <a:lstStyle/>
                    <a:p>
                      <a:pPr algn="ctr"/>
                      <a:r>
                        <a:rPr lang="en-US" sz="1800" dirty="0"/>
                        <a:t>Life</a:t>
                      </a:r>
                      <a:r>
                        <a:rPr lang="en-US" sz="1800" baseline="0" dirty="0"/>
                        <a:t> of rejection</a:t>
                      </a:r>
                      <a:endParaRPr lang="en-US" sz="1800" dirty="0"/>
                    </a:p>
                  </a:txBody>
                  <a:tcPr>
                    <a:solidFill>
                      <a:schemeClr val="accent6">
                        <a:lumMod val="60000"/>
                        <a:lumOff val="40000"/>
                      </a:schemeClr>
                    </a:solidFill>
                  </a:tcPr>
                </a:tc>
                <a:extLst>
                  <a:ext uri="{0D108BD9-81ED-4DB2-BD59-A6C34878D82A}">
                    <a16:rowId xmlns:a16="http://schemas.microsoft.com/office/drawing/2014/main" val="2373486717"/>
                  </a:ext>
                </a:extLst>
              </a:tr>
              <a:tr h="365760">
                <a:tc>
                  <a:txBody>
                    <a:bodyPr/>
                    <a:lstStyle/>
                    <a:p>
                      <a:pPr algn="ctr"/>
                      <a:r>
                        <a:rPr lang="en-US" sz="1800" dirty="0"/>
                        <a:t>Common</a:t>
                      </a:r>
                      <a:r>
                        <a:rPr lang="en-US" sz="1800" baseline="0" dirty="0"/>
                        <a:t> good</a:t>
                      </a:r>
                      <a:endParaRPr lang="en-US" sz="1800" dirty="0"/>
                    </a:p>
                  </a:txBody>
                  <a:tcPr>
                    <a:solidFill>
                      <a:schemeClr val="accent6">
                        <a:lumMod val="60000"/>
                        <a:lumOff val="40000"/>
                      </a:schemeClr>
                    </a:solidFill>
                  </a:tcPr>
                </a:tc>
                <a:tc>
                  <a:txBody>
                    <a:bodyPr/>
                    <a:lstStyle/>
                    <a:p>
                      <a:pPr algn="ctr"/>
                      <a:r>
                        <a:rPr lang="en-US" sz="1800" dirty="0"/>
                        <a:t>Individualism</a:t>
                      </a:r>
                    </a:p>
                  </a:txBody>
                  <a:tcPr>
                    <a:solidFill>
                      <a:schemeClr val="accent6">
                        <a:lumMod val="60000"/>
                        <a:lumOff val="40000"/>
                      </a:schemeClr>
                    </a:solidFill>
                  </a:tcPr>
                </a:tc>
                <a:extLst>
                  <a:ext uri="{0D108BD9-81ED-4DB2-BD59-A6C34878D82A}">
                    <a16:rowId xmlns:a16="http://schemas.microsoft.com/office/drawing/2014/main" val="3920986542"/>
                  </a:ext>
                </a:extLst>
              </a:tr>
              <a:tr h="365760">
                <a:tc>
                  <a:txBody>
                    <a:bodyPr/>
                    <a:lstStyle/>
                    <a:p>
                      <a:pPr algn="ctr"/>
                      <a:r>
                        <a:rPr lang="en-US" sz="1800" dirty="0"/>
                        <a:t>Belongs to God</a:t>
                      </a:r>
                    </a:p>
                  </a:txBody>
                  <a:tcPr>
                    <a:solidFill>
                      <a:schemeClr val="accent6">
                        <a:lumMod val="60000"/>
                        <a:lumOff val="40000"/>
                      </a:schemeClr>
                    </a:solidFill>
                  </a:tcPr>
                </a:tc>
                <a:tc>
                  <a:txBody>
                    <a:bodyPr/>
                    <a:lstStyle/>
                    <a:p>
                      <a:pPr algn="ctr"/>
                      <a:r>
                        <a:rPr lang="en-US" sz="1800" dirty="0"/>
                        <a:t>Does not belong</a:t>
                      </a:r>
                      <a:r>
                        <a:rPr lang="en-US" sz="1800" baseline="0" dirty="0"/>
                        <a:t> to God</a:t>
                      </a:r>
                      <a:endParaRPr lang="en-US" sz="1800" dirty="0"/>
                    </a:p>
                  </a:txBody>
                  <a:tcPr>
                    <a:solidFill>
                      <a:schemeClr val="accent6">
                        <a:lumMod val="60000"/>
                        <a:lumOff val="40000"/>
                      </a:schemeClr>
                    </a:solidFill>
                  </a:tcPr>
                </a:tc>
                <a:extLst>
                  <a:ext uri="{0D108BD9-81ED-4DB2-BD59-A6C34878D82A}">
                    <a16:rowId xmlns:a16="http://schemas.microsoft.com/office/drawing/2014/main" val="2958543200"/>
                  </a:ext>
                </a:extLst>
              </a:tr>
            </a:tbl>
          </a:graphicData>
        </a:graphic>
      </p:graphicFrame>
      <p:sp>
        <p:nvSpPr>
          <p:cNvPr id="3" name="TextBox 2"/>
          <p:cNvSpPr txBox="1"/>
          <p:nvPr/>
        </p:nvSpPr>
        <p:spPr>
          <a:xfrm>
            <a:off x="4876791" y="6358948"/>
            <a:ext cx="1809085" cy="307777"/>
          </a:xfrm>
          <a:prstGeom prst="rect">
            <a:avLst/>
          </a:prstGeom>
          <a:noFill/>
        </p:spPr>
        <p:txBody>
          <a:bodyPr wrap="none" rtlCol="0">
            <a:spAutoFit/>
          </a:bodyPr>
          <a:lstStyle/>
          <a:p>
            <a:r>
              <a:rPr lang="en-US" sz="1400" i="1" dirty="0"/>
              <a:t>(St. Ignatius of Loyola)</a:t>
            </a:r>
          </a:p>
        </p:txBody>
      </p:sp>
      <p:sp>
        <p:nvSpPr>
          <p:cNvPr id="5" name="Rectangle 4"/>
          <p:cNvSpPr/>
          <p:nvPr/>
        </p:nvSpPr>
        <p:spPr>
          <a:xfrm>
            <a:off x="360214" y="2991110"/>
            <a:ext cx="2535382" cy="1477328"/>
          </a:xfrm>
          <a:prstGeom prst="rect">
            <a:avLst/>
          </a:prstGeom>
        </p:spPr>
        <p:txBody>
          <a:bodyPr wrap="square">
            <a:spAutoFit/>
          </a:bodyPr>
          <a:lstStyle/>
          <a:p>
            <a:pPr algn="ctr"/>
            <a:r>
              <a:rPr lang="en-US" b="1" dirty="0">
                <a:solidFill>
                  <a:srgbClr val="002060"/>
                </a:solidFill>
              </a:rPr>
              <a:t>“Once I think that by turning away from God I will find myself, my life begins to fall apart“</a:t>
            </a:r>
          </a:p>
          <a:p>
            <a:pPr algn="ctr"/>
            <a:r>
              <a:rPr lang="en-US" b="1" dirty="0">
                <a:solidFill>
                  <a:srgbClr val="002060"/>
                </a:solidFill>
              </a:rPr>
              <a:t>(</a:t>
            </a:r>
            <a:r>
              <a:rPr lang="en-US" b="1" i="1" dirty="0">
                <a:solidFill>
                  <a:srgbClr val="002060"/>
                </a:solidFill>
              </a:rPr>
              <a:t>Lk </a:t>
            </a:r>
            <a:r>
              <a:rPr lang="en-US" b="1" dirty="0">
                <a:solidFill>
                  <a:srgbClr val="002060"/>
                </a:solidFill>
              </a:rPr>
              <a:t>15:11-24)</a:t>
            </a:r>
            <a:endParaRPr lang="en-US" sz="1400" b="1" dirty="0">
              <a:solidFill>
                <a:srgbClr val="002060"/>
              </a:solidFill>
            </a:endParaRPr>
          </a:p>
        </p:txBody>
      </p:sp>
    </p:spTree>
    <p:extLst>
      <p:ext uri="{BB962C8B-B14F-4D97-AF65-F5344CB8AC3E}">
        <p14:creationId xmlns:p14="http://schemas.microsoft.com/office/powerpoint/2010/main" val="414301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latin typeface="+mn-lt"/>
              </a:rPr>
              <a:t>Faith: s</a:t>
            </a:r>
            <a:r>
              <a:rPr lang="en-US" sz="4000" b="1" dirty="0">
                <a:latin typeface="+mn-lt"/>
                <a:cs typeface="Calibri" panose="020F0502020204030204" pitchFamily="34" charset="0"/>
              </a:rPr>
              <a:t>upernatural gift from God</a:t>
            </a:r>
            <a:endParaRPr lang="en-US" sz="4000" b="1" dirty="0">
              <a:latin typeface="+mn-lt"/>
            </a:endParaRPr>
          </a:p>
        </p:txBody>
      </p:sp>
      <p:sp>
        <p:nvSpPr>
          <p:cNvPr id="3" name="Content Placeholder 2"/>
          <p:cNvSpPr>
            <a:spLocks noGrp="1"/>
          </p:cNvSpPr>
          <p:nvPr>
            <p:ph idx="1"/>
          </p:nvPr>
        </p:nvSpPr>
        <p:spPr/>
        <p:txBody>
          <a:bodyPr>
            <a:noAutofit/>
          </a:bodyPr>
          <a:lstStyle/>
          <a:p>
            <a:r>
              <a:rPr lang="en-US" sz="2000" dirty="0">
                <a:latin typeface="Calibri" panose="020F0502020204030204" pitchFamily="34" charset="0"/>
                <a:cs typeface="Calibri" panose="020F0502020204030204" pitchFamily="34" charset="0"/>
              </a:rPr>
              <a:t>The </a:t>
            </a:r>
            <a:r>
              <a:rPr lang="en-US" sz="2000" b="1" dirty="0">
                <a:solidFill>
                  <a:srgbClr val="C00000"/>
                </a:solidFill>
                <a:latin typeface="Calibri" panose="020F0502020204030204" pitchFamily="34" charset="0"/>
                <a:cs typeface="Calibri" panose="020F0502020204030204" pitchFamily="34" charset="0"/>
              </a:rPr>
              <a:t>Light of the Faith (LUMEN FIDEI) </a:t>
            </a:r>
            <a:r>
              <a:rPr lang="en-US" sz="2000" dirty="0">
                <a:latin typeface="Calibri" panose="020F0502020204030204" pitchFamily="34" charset="0"/>
                <a:cs typeface="Calibri" panose="020F0502020204030204" pitchFamily="34" charset="0"/>
              </a:rPr>
              <a:t>illumines our journey in life and provides clarity to all aspects of human existence in our way to eternal life with God. Faith becomes a light for our way, guiding our journey through time.  Through Faith, we:</a:t>
            </a:r>
          </a:p>
          <a:p>
            <a:pPr lvl="1">
              <a:lnSpc>
                <a:spcPct val="100000"/>
              </a:lnSpc>
            </a:pPr>
            <a:r>
              <a:rPr lang="en-US" sz="1800" dirty="0">
                <a:latin typeface="Calibri" panose="020F0502020204030204" pitchFamily="34" charset="0"/>
                <a:cs typeface="Calibri" panose="020F0502020204030204" pitchFamily="34" charset="0"/>
              </a:rPr>
              <a:t>Accept God’s word as a solid rock upon which we can build.</a:t>
            </a:r>
          </a:p>
          <a:p>
            <a:pPr lvl="1">
              <a:lnSpc>
                <a:spcPct val="100000"/>
              </a:lnSpc>
            </a:pPr>
            <a:r>
              <a:rPr lang="en-US" sz="1800" dirty="0">
                <a:latin typeface="Calibri" panose="020F0502020204030204" pitchFamily="34" charset="0"/>
                <a:cs typeface="Calibri" panose="020F0502020204030204" pitchFamily="34" charset="0"/>
              </a:rPr>
              <a:t>Accept God’s word as a straight highway on which we can travel.</a:t>
            </a:r>
          </a:p>
          <a:p>
            <a:pPr lvl="1">
              <a:lnSpc>
                <a:spcPct val="100000"/>
              </a:lnSpc>
            </a:pPr>
            <a:r>
              <a:rPr lang="en-US" sz="1800" dirty="0">
                <a:latin typeface="Calibri" panose="020F0502020204030204" pitchFamily="34" charset="0"/>
                <a:cs typeface="Calibri" panose="020F0502020204030204" pitchFamily="34" charset="0"/>
              </a:rPr>
              <a:t>Learn that we are born of an encounter with the living God who calls us </a:t>
            </a:r>
          </a:p>
          <a:p>
            <a:pPr lvl="1">
              <a:lnSpc>
                <a:spcPct val="100000"/>
              </a:lnSpc>
            </a:pPr>
            <a:r>
              <a:rPr lang="en-US" sz="1800" dirty="0">
                <a:latin typeface="Calibri" panose="020F0502020204030204" pitchFamily="34" charset="0"/>
                <a:cs typeface="Calibri" panose="020F0502020204030204" pitchFamily="34" charset="0"/>
              </a:rPr>
              <a:t>God reveals His love.</a:t>
            </a:r>
          </a:p>
          <a:p>
            <a:pPr lvl="1">
              <a:lnSpc>
                <a:spcPct val="100000"/>
              </a:lnSpc>
            </a:pPr>
            <a:r>
              <a:rPr lang="en-US" sz="1800" dirty="0">
                <a:latin typeface="Calibri" panose="020F0502020204030204" pitchFamily="34" charset="0"/>
                <a:cs typeface="Calibri" panose="020F0502020204030204" pitchFamily="34" charset="0"/>
              </a:rPr>
              <a:t>Gain a support to lean for security and for building our lives. </a:t>
            </a:r>
          </a:p>
          <a:p>
            <a:pPr lvl="1">
              <a:lnSpc>
                <a:spcPct val="100000"/>
              </a:lnSpc>
            </a:pPr>
            <a:r>
              <a:rPr lang="en-US" sz="1800" dirty="0">
                <a:latin typeface="Calibri" panose="020F0502020204030204" pitchFamily="34" charset="0"/>
                <a:cs typeface="Calibri" panose="020F0502020204030204" pitchFamily="34" charset="0"/>
              </a:rPr>
              <a:t>Receive fresh vision, new eyes to see.</a:t>
            </a:r>
          </a:p>
          <a:p>
            <a:pPr lvl="1">
              <a:lnSpc>
                <a:spcPct val="100000"/>
              </a:lnSpc>
            </a:pPr>
            <a:r>
              <a:rPr lang="en-US" sz="1800" dirty="0">
                <a:latin typeface="Calibri" panose="020F0502020204030204" pitchFamily="34" charset="0"/>
                <a:cs typeface="Calibri" panose="020F0502020204030204" pitchFamily="34" charset="0"/>
              </a:rPr>
              <a:t>Obtain a great promise of fulfilment.</a:t>
            </a:r>
          </a:p>
          <a:p>
            <a:pPr lvl="1">
              <a:lnSpc>
                <a:spcPct val="100000"/>
              </a:lnSpc>
            </a:pPr>
            <a:r>
              <a:rPr lang="en-US" sz="1800" dirty="0">
                <a:latin typeface="Calibri" panose="020F0502020204030204" pitchFamily="34" charset="0"/>
                <a:cs typeface="Calibri" panose="020F0502020204030204" pitchFamily="34" charset="0"/>
              </a:rPr>
              <a:t>See a vision of the future that opens up before us. </a:t>
            </a:r>
          </a:p>
          <a:p>
            <a:pPr lvl="1">
              <a:lnSpc>
                <a:spcPct val="100000"/>
              </a:lnSpc>
            </a:pPr>
            <a:r>
              <a:rPr lang="en-US" sz="1800" dirty="0">
                <a:latin typeface="Calibri" panose="020F0502020204030204" pitchFamily="34" charset="0"/>
                <a:cs typeface="Calibri" panose="020F0502020204030204" pitchFamily="34" charset="0"/>
              </a:rPr>
              <a:t>Understand the depths of our beings.</a:t>
            </a:r>
          </a:p>
          <a:p>
            <a:pPr lvl="1">
              <a:lnSpc>
                <a:spcPct val="100000"/>
              </a:lnSpc>
            </a:pPr>
            <a:r>
              <a:rPr lang="en-US" sz="1800" dirty="0">
                <a:latin typeface="Calibri" panose="020F0502020204030204" pitchFamily="34" charset="0"/>
                <a:cs typeface="Calibri" panose="020F0502020204030204" pitchFamily="34" charset="0"/>
              </a:rPr>
              <a:t>Acknowledge the wellspring of goodness at the origin of all things.</a:t>
            </a:r>
          </a:p>
          <a:p>
            <a:pPr lvl="1">
              <a:lnSpc>
                <a:spcPct val="100000"/>
              </a:lnSpc>
            </a:pPr>
            <a:r>
              <a:rPr lang="en-US" sz="1800" dirty="0">
                <a:latin typeface="Calibri" panose="020F0502020204030204" pitchFamily="34" charset="0"/>
                <a:cs typeface="Calibri" panose="020F0502020204030204" pitchFamily="34" charset="0"/>
              </a:rPr>
              <a:t>Realize that our lives are the fruit of a personal call and a personal love.</a:t>
            </a:r>
          </a:p>
        </p:txBody>
      </p:sp>
      <p:sp>
        <p:nvSpPr>
          <p:cNvPr id="4" name="TextBox 3"/>
          <p:cNvSpPr txBox="1"/>
          <p:nvPr/>
        </p:nvSpPr>
        <p:spPr>
          <a:xfrm>
            <a:off x="2584885" y="6474814"/>
            <a:ext cx="3974229" cy="276999"/>
          </a:xfrm>
          <a:prstGeom prst="rect">
            <a:avLst/>
          </a:prstGeom>
          <a:noFill/>
        </p:spPr>
        <p:txBody>
          <a:bodyPr wrap="none" rtlCol="0">
            <a:spAutoFit/>
          </a:bodyPr>
          <a:lstStyle/>
          <a:p>
            <a:r>
              <a:rPr lang="en-US" sz="1200" dirty="0"/>
              <a:t>Encyclical Lumen </a:t>
            </a:r>
            <a:r>
              <a:rPr lang="en-US" sz="1200" dirty="0" err="1"/>
              <a:t>Fidei</a:t>
            </a:r>
            <a:r>
              <a:rPr lang="en-US" sz="1200" dirty="0"/>
              <a:t> – Benedict XVI / Francis – 06/29/2013</a:t>
            </a:r>
          </a:p>
        </p:txBody>
      </p:sp>
    </p:spTree>
    <p:extLst>
      <p:ext uri="{BB962C8B-B14F-4D97-AF65-F5344CB8AC3E}">
        <p14:creationId xmlns:p14="http://schemas.microsoft.com/office/powerpoint/2010/main" val="3760967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41795" y="241462"/>
            <a:ext cx="4562043" cy="779094"/>
          </a:xfrm>
        </p:spPr>
        <p:txBody>
          <a:bodyPr/>
          <a:lstStyle/>
          <a:p>
            <a:pPr algn="ctr"/>
            <a:r>
              <a:rPr lang="en-US" b="1" dirty="0">
                <a:solidFill>
                  <a:srgbClr val="002060"/>
                </a:solidFill>
              </a:rPr>
              <a:t>THE CONNECTION</a:t>
            </a:r>
          </a:p>
        </p:txBody>
      </p:sp>
      <p:sp>
        <p:nvSpPr>
          <p:cNvPr id="10" name="Title 3"/>
          <p:cNvSpPr txBox="1">
            <a:spLocks/>
          </p:cNvSpPr>
          <p:nvPr/>
        </p:nvSpPr>
        <p:spPr>
          <a:xfrm>
            <a:off x="1690255" y="3429000"/>
            <a:ext cx="7342909" cy="285855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2200" dirty="0">
                <a:latin typeface="+mn-lt"/>
              </a:rPr>
              <a:t>We must deliver to the University two important messages:</a:t>
            </a:r>
          </a:p>
          <a:p>
            <a:pPr marL="514350" indent="-514350">
              <a:buAutoNum type="arabicPeriod"/>
            </a:pPr>
            <a:r>
              <a:rPr lang="en-US" sz="2200" u="sng" dirty="0">
                <a:latin typeface="+mn-lt"/>
              </a:rPr>
              <a:t>Christ is the answer </a:t>
            </a:r>
            <a:r>
              <a:rPr lang="en-US" sz="2200" dirty="0">
                <a:latin typeface="+mn-lt"/>
              </a:rPr>
              <a:t>to all their important questions in life. He is the Salvation and Eternal Life, the Creator, the Rock, the Foundation, the Cornerstone, the Savior, the Truth, the Way, and the Life. Christ is Love and Consolation.</a:t>
            </a:r>
          </a:p>
          <a:p>
            <a:pPr marL="514350" indent="-514350">
              <a:buAutoNum type="arabicPeriod"/>
            </a:pPr>
            <a:r>
              <a:rPr lang="en-US" sz="2200" u="sng" dirty="0">
                <a:latin typeface="+mn-lt"/>
              </a:rPr>
              <a:t>Christ and His Church need missionaries </a:t>
            </a:r>
            <a:r>
              <a:rPr lang="en-US" sz="2200" dirty="0">
                <a:latin typeface="+mn-lt"/>
              </a:rPr>
              <a:t>to bring the good news of the Gospel and defend it in a secular world using Faith and Reason.</a:t>
            </a:r>
          </a:p>
        </p:txBody>
      </p:sp>
      <p:sp>
        <p:nvSpPr>
          <p:cNvPr id="2" name="TextBox 1"/>
          <p:cNvSpPr txBox="1"/>
          <p:nvPr/>
        </p:nvSpPr>
        <p:spPr>
          <a:xfrm>
            <a:off x="1690255" y="1566823"/>
            <a:ext cx="7342908" cy="1938992"/>
          </a:xfrm>
          <a:prstGeom prst="rect">
            <a:avLst/>
          </a:prstGeom>
          <a:noFill/>
        </p:spPr>
        <p:txBody>
          <a:bodyPr wrap="square" rtlCol="0">
            <a:spAutoFit/>
          </a:bodyPr>
          <a:lstStyle/>
          <a:p>
            <a:pPr algn="ctr"/>
            <a:r>
              <a:rPr lang="en-US" sz="2000" b="1" dirty="0">
                <a:solidFill>
                  <a:srgbClr val="002060"/>
                </a:solidFill>
                <a:latin typeface="+mn-lt"/>
                <a:ea typeface="+mj-ea"/>
                <a:cs typeface="+mj-cs"/>
              </a:rPr>
              <a:t>“Blessed are you when people insult you, persecute you, and falsely say all kinds of evil against you because of Me. Rejoice and celebrate, because great is your reward in heaven; for in the same way they persecuted the prophets before you. You are the salt of the earth. […] You are the light of the world.”</a:t>
            </a:r>
            <a:r>
              <a:rPr lang="en-US" sz="2000" b="1" dirty="0">
                <a:solidFill>
                  <a:srgbClr val="002060"/>
                </a:solidFill>
                <a:latin typeface="+mn-lt"/>
              </a:rPr>
              <a:t> (</a:t>
            </a:r>
            <a:r>
              <a:rPr lang="en-US" sz="2000" b="1" i="1" dirty="0">
                <a:solidFill>
                  <a:srgbClr val="002060"/>
                </a:solidFill>
                <a:latin typeface="+mn-lt"/>
              </a:rPr>
              <a:t>Mat </a:t>
            </a:r>
            <a:r>
              <a:rPr lang="en-US" sz="2000" b="1" dirty="0">
                <a:solidFill>
                  <a:srgbClr val="002060"/>
                </a:solidFill>
                <a:latin typeface="+mn-lt"/>
              </a:rPr>
              <a:t>5:13)</a:t>
            </a:r>
          </a:p>
          <a:p>
            <a:pPr algn="r"/>
            <a:endParaRPr lang="en-US" sz="2000" b="1" dirty="0">
              <a:solidFill>
                <a:srgbClr val="002060"/>
              </a:solidFill>
              <a:latin typeface="+mn-lt"/>
              <a:ea typeface="+mj-ea"/>
              <a:cs typeface="+mj-cs"/>
            </a:endParaRPr>
          </a:p>
        </p:txBody>
      </p:sp>
    </p:spTree>
    <p:extLst>
      <p:ext uri="{BB962C8B-B14F-4D97-AF65-F5344CB8AC3E}">
        <p14:creationId xmlns:p14="http://schemas.microsoft.com/office/powerpoint/2010/main" val="4009654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4" y="233899"/>
            <a:ext cx="7509165" cy="691656"/>
          </a:xfrm>
        </p:spPr>
        <p:txBody>
          <a:bodyPr/>
          <a:lstStyle/>
          <a:p>
            <a:r>
              <a:rPr lang="en-US" b="1" dirty="0">
                <a:solidFill>
                  <a:srgbClr val="002060"/>
                </a:solidFill>
                <a:latin typeface="Helvetica" panose="020B0500000000000000" pitchFamily="34" charset="0"/>
              </a:rPr>
              <a:t>LUMEN</a:t>
            </a:r>
            <a:r>
              <a:rPr lang="en-US" b="1" dirty="0">
                <a:solidFill>
                  <a:srgbClr val="002060"/>
                </a:solidFill>
              </a:rPr>
              <a:t> </a:t>
            </a:r>
            <a:r>
              <a:rPr lang="en-US" b="1" dirty="0">
                <a:solidFill>
                  <a:srgbClr val="002060"/>
                </a:solidFill>
                <a:latin typeface="Helvetica" panose="020B0500000000000000" pitchFamily="34" charset="0"/>
              </a:rPr>
              <a:t>FIDEI </a:t>
            </a:r>
            <a:r>
              <a:rPr lang="en-US" b="1" dirty="0">
                <a:solidFill>
                  <a:srgbClr val="002060"/>
                </a:solidFill>
              </a:rPr>
              <a:t>Evangelization</a:t>
            </a:r>
          </a:p>
        </p:txBody>
      </p:sp>
      <p:sp>
        <p:nvSpPr>
          <p:cNvPr id="3" name="Content Placeholder 2"/>
          <p:cNvSpPr>
            <a:spLocks noGrp="1"/>
          </p:cNvSpPr>
          <p:nvPr>
            <p:ph idx="1"/>
          </p:nvPr>
        </p:nvSpPr>
        <p:spPr>
          <a:xfrm>
            <a:off x="678873" y="1690255"/>
            <a:ext cx="8465127" cy="4668982"/>
          </a:xfrm>
        </p:spPr>
        <p:txBody>
          <a:bodyPr>
            <a:noAutofit/>
          </a:bodyPr>
          <a:lstStyle/>
          <a:p>
            <a:r>
              <a:rPr lang="en-US" sz="1800" b="1" dirty="0">
                <a:solidFill>
                  <a:srgbClr val="C00000"/>
                </a:solidFill>
              </a:rPr>
              <a:t>Purpose:</a:t>
            </a:r>
            <a:r>
              <a:rPr lang="en-US" sz="1800" dirty="0"/>
              <a:t>	Bring together Faith &amp; Reason</a:t>
            </a:r>
          </a:p>
          <a:p>
            <a:r>
              <a:rPr lang="en-US" sz="1800" b="1" dirty="0">
                <a:solidFill>
                  <a:srgbClr val="C00000"/>
                </a:solidFill>
              </a:rPr>
              <a:t>Scope:</a:t>
            </a:r>
            <a:r>
              <a:rPr lang="en-US" sz="1800" dirty="0"/>
              <a:t>	University</a:t>
            </a:r>
          </a:p>
          <a:p>
            <a:r>
              <a:rPr lang="en-US" sz="1800" b="1" dirty="0">
                <a:solidFill>
                  <a:srgbClr val="C00000"/>
                </a:solidFill>
              </a:rPr>
              <a:t>Goals:</a:t>
            </a:r>
            <a:r>
              <a:rPr lang="en-US" sz="1800" dirty="0"/>
              <a:t>	Learn our Faith (Catechumen)</a:t>
            </a:r>
            <a:br>
              <a:rPr lang="en-US" sz="1800" dirty="0"/>
            </a:br>
            <a:r>
              <a:rPr lang="en-US" sz="1800" dirty="0"/>
              <a:t>		Defend our Faith (Apologist)</a:t>
            </a:r>
            <a:br>
              <a:rPr lang="en-US" sz="1800" dirty="0"/>
            </a:br>
            <a:r>
              <a:rPr lang="en-US" sz="1800" dirty="0"/>
              <a:t>		Proclaim our Faith (Missionary)</a:t>
            </a:r>
            <a:br>
              <a:rPr lang="en-US" sz="1800" dirty="0"/>
            </a:br>
            <a:r>
              <a:rPr lang="en-US" sz="1800" dirty="0"/>
              <a:t>		Practice better our Faith (Catholic)</a:t>
            </a:r>
          </a:p>
          <a:p>
            <a:r>
              <a:rPr lang="en-US" sz="1800" b="1" dirty="0">
                <a:solidFill>
                  <a:srgbClr val="C00000"/>
                </a:solidFill>
              </a:rPr>
              <a:t>Mission:	</a:t>
            </a:r>
            <a:r>
              <a:rPr lang="en-US" sz="1800" dirty="0"/>
              <a:t>1 Peter 3:15-16: “But in your hearts revere Christ as Lord. 				</a:t>
            </a:r>
            <a:r>
              <a:rPr lang="en-US" sz="1800" u="sng" dirty="0"/>
              <a:t>Always be prepared to give an answer</a:t>
            </a:r>
            <a:r>
              <a:rPr lang="en-US" sz="1800" dirty="0"/>
              <a:t> to everyone who asks 			you to give the reason for the hope that you have. But do this 			with gentleness and respect”</a:t>
            </a:r>
          </a:p>
          <a:p>
            <a:r>
              <a:rPr lang="en-US" sz="1800" b="1" dirty="0">
                <a:solidFill>
                  <a:srgbClr val="C00000"/>
                </a:solidFill>
              </a:rPr>
              <a:t>Support:</a:t>
            </a:r>
            <a:r>
              <a:rPr lang="en-US" sz="1800" dirty="0"/>
              <a:t>	1 Peter 4:14-19: “If you are insulted because of the name of 			Christ, you are blessed, for the Spirit of glory and of God 				rests on you. […] </a:t>
            </a:r>
            <a:r>
              <a:rPr lang="en-US" sz="1800" u="sng" dirty="0"/>
              <a:t>If you suffer as a Christian, do not be </a:t>
            </a:r>
            <a:r>
              <a:rPr lang="en-US" sz="1800" dirty="0"/>
              <a:t>				</a:t>
            </a:r>
            <a:r>
              <a:rPr lang="en-US" sz="1800" u="sng" dirty="0"/>
              <a:t>ashamed</a:t>
            </a:r>
            <a:r>
              <a:rPr lang="en-US" sz="1800" dirty="0"/>
              <a:t>, but praise God that you bear that name […] So then, 			those who suffer according to God’s will should commit 				themselves to their faithful Creator and continue to do good”</a:t>
            </a:r>
          </a:p>
        </p:txBody>
      </p:sp>
    </p:spTree>
    <p:extLst>
      <p:ext uri="{BB962C8B-B14F-4D97-AF65-F5344CB8AC3E}">
        <p14:creationId xmlns:p14="http://schemas.microsoft.com/office/powerpoint/2010/main" val="1426294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0" dirty="0"/>
              <a:t>Program (draft)</a:t>
            </a:r>
          </a:p>
        </p:txBody>
      </p:sp>
      <p:sp>
        <p:nvSpPr>
          <p:cNvPr id="5" name="Text Placeholder 4"/>
          <p:cNvSpPr>
            <a:spLocks noGrp="1"/>
          </p:cNvSpPr>
          <p:nvPr>
            <p:ph type="body" idx="1"/>
          </p:nvPr>
        </p:nvSpPr>
        <p:spPr/>
        <p:txBody>
          <a:bodyPr/>
          <a:lstStyle/>
          <a:p>
            <a:r>
              <a:rPr lang="en-US" sz="3200" b="1" dirty="0">
                <a:solidFill>
                  <a:srgbClr val="002060"/>
                </a:solidFill>
              </a:rPr>
              <a:t>LUMEN FIDEI</a:t>
            </a:r>
          </a:p>
        </p:txBody>
      </p:sp>
    </p:spTree>
    <p:extLst>
      <p:ext uri="{BB962C8B-B14F-4D97-AF65-F5344CB8AC3E}">
        <p14:creationId xmlns:p14="http://schemas.microsoft.com/office/powerpoint/2010/main" val="3241890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175088"/>
            <a:ext cx="7592290" cy="691656"/>
          </a:xfrm>
        </p:spPr>
        <p:txBody>
          <a:bodyPr>
            <a:normAutofit fontScale="90000"/>
          </a:bodyPr>
          <a:lstStyle/>
          <a:p>
            <a:r>
              <a:rPr lang="en-US" sz="4000" b="1" dirty="0">
                <a:solidFill>
                  <a:srgbClr val="002060"/>
                </a:solidFill>
                <a:latin typeface="Helvetica" panose="020B0500000000000000" pitchFamily="34" charset="0"/>
              </a:rPr>
              <a:t>LUMEN</a:t>
            </a:r>
            <a:r>
              <a:rPr lang="en-US" sz="4000" b="1" dirty="0">
                <a:solidFill>
                  <a:srgbClr val="002060"/>
                </a:solidFill>
              </a:rPr>
              <a:t> </a:t>
            </a:r>
            <a:r>
              <a:rPr lang="en-US" sz="4000" b="1" dirty="0">
                <a:solidFill>
                  <a:srgbClr val="002060"/>
                </a:solidFill>
                <a:latin typeface="Helvetica" panose="020B0500000000000000" pitchFamily="34" charset="0"/>
              </a:rPr>
              <a:t>FIDEI</a:t>
            </a:r>
            <a:br>
              <a:rPr lang="en-US" sz="4000" b="1" dirty="0">
                <a:solidFill>
                  <a:srgbClr val="002060"/>
                </a:solidFill>
                <a:latin typeface="Helvetica" panose="020B0500000000000000" pitchFamily="34" charset="0"/>
              </a:rPr>
            </a:br>
            <a:r>
              <a:rPr lang="en-US" sz="2200" b="1" dirty="0">
                <a:solidFill>
                  <a:srgbClr val="002060"/>
                </a:solidFill>
                <a:latin typeface="Helvetica" panose="020B0500000000000000" pitchFamily="34" charset="0"/>
              </a:rPr>
              <a:t>Program (draft)</a:t>
            </a:r>
            <a:endParaRPr lang="en-US"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7103075"/>
              </p:ext>
            </p:extLst>
          </p:nvPr>
        </p:nvGraphicFramePr>
        <p:xfrm>
          <a:off x="914401" y="1404562"/>
          <a:ext cx="7592290" cy="5040310"/>
        </p:xfrm>
        <a:graphic>
          <a:graphicData uri="http://schemas.openxmlformats.org/drawingml/2006/table">
            <a:tbl>
              <a:tblPr firstRow="1" bandRow="1">
                <a:tableStyleId>{2D5ABB26-0587-4C30-8999-92F81FD0307C}</a:tableStyleId>
              </a:tblPr>
              <a:tblGrid>
                <a:gridCol w="443345">
                  <a:extLst>
                    <a:ext uri="{9D8B030D-6E8A-4147-A177-3AD203B41FA5}">
                      <a16:colId xmlns:a16="http://schemas.microsoft.com/office/drawing/2014/main" val="860915289"/>
                    </a:ext>
                  </a:extLst>
                </a:gridCol>
                <a:gridCol w="2278419">
                  <a:extLst>
                    <a:ext uri="{9D8B030D-6E8A-4147-A177-3AD203B41FA5}">
                      <a16:colId xmlns:a16="http://schemas.microsoft.com/office/drawing/2014/main" val="505722590"/>
                    </a:ext>
                  </a:extLst>
                </a:gridCol>
                <a:gridCol w="4870526">
                  <a:extLst>
                    <a:ext uri="{9D8B030D-6E8A-4147-A177-3AD203B41FA5}">
                      <a16:colId xmlns:a16="http://schemas.microsoft.com/office/drawing/2014/main" val="1698436055"/>
                    </a:ext>
                  </a:extLst>
                </a:gridCol>
              </a:tblGrid>
              <a:tr h="504031">
                <a:tc>
                  <a:txBody>
                    <a:bodyPr/>
                    <a:lstStyle/>
                    <a:p>
                      <a:pPr algn="ctr"/>
                      <a:r>
                        <a:rPr lang="en-US" sz="1800" b="1" dirty="0">
                          <a:solidFill>
                            <a:schemeClr val="bg1"/>
                          </a:solidFill>
                          <a:latin typeface="+mn-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1800" b="0" dirty="0">
                          <a:solidFill>
                            <a:srgbClr val="C00000"/>
                          </a:solidFill>
                          <a:latin typeface="+mn-lt"/>
                        </a:rPr>
                        <a:t>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sz="2000" b="1" dirty="0">
                          <a:solidFill>
                            <a:srgbClr val="C00000"/>
                          </a:solidFill>
                        </a:rPr>
                        <a:t>Faith &amp; Reason</a:t>
                      </a:r>
                      <a:endParaRPr lang="en-US" sz="2000" b="1" dirty="0">
                        <a:solidFill>
                          <a:srgbClr val="C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87248402"/>
                  </a:ext>
                </a:extLst>
              </a:tr>
              <a:tr h="50403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1" dirty="0">
                          <a:solidFill>
                            <a:schemeClr val="bg1"/>
                          </a:solidFill>
                          <a:latin typeface="+mn-lt"/>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rPr>
                        <a:t>Theism and Atheism</a:t>
                      </a:r>
                      <a:endParaRPr lang="en-US" sz="2000" b="1" dirty="0">
                        <a:solidFill>
                          <a:srgbClr val="C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6129253"/>
                  </a:ext>
                </a:extLst>
              </a:tr>
              <a:tr h="504031">
                <a:tc>
                  <a:txBody>
                    <a:bodyPr/>
                    <a:lstStyle/>
                    <a:p>
                      <a:pPr algn="ctr"/>
                      <a:r>
                        <a:rPr lang="en-US" sz="1800" b="1" dirty="0">
                          <a:solidFill>
                            <a:schemeClr val="bg1"/>
                          </a:solidFill>
                          <a:latin typeface="+mn-lt"/>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mn-lt"/>
                        </a:rPr>
                        <a:t>Good, Evil &amp; Objective Morality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454505389"/>
                  </a:ext>
                </a:extLst>
              </a:tr>
              <a:tr h="504031">
                <a:tc>
                  <a:txBody>
                    <a:bodyPr/>
                    <a:lstStyle/>
                    <a:p>
                      <a:pPr algn="ctr"/>
                      <a:r>
                        <a:rPr lang="en-US" sz="1800" b="1" dirty="0">
                          <a:solidFill>
                            <a:schemeClr val="bg1"/>
                          </a:solidFill>
                          <a:latin typeface="+mn-l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Foundation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mn-lt"/>
                        </a:rPr>
                        <a:t>A Purposeful Universe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129750066"/>
                  </a:ext>
                </a:extLst>
              </a:tr>
              <a:tr h="504031">
                <a:tc>
                  <a:txBody>
                    <a:bodyPr/>
                    <a:lstStyle/>
                    <a:p>
                      <a:pPr algn="ctr"/>
                      <a:r>
                        <a:rPr lang="en-US" sz="1800" b="1" dirty="0">
                          <a:solidFill>
                            <a:schemeClr val="bg1"/>
                          </a:solidFill>
                          <a:latin typeface="+mn-lt"/>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Knowing God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mn-lt"/>
                        </a:rPr>
                        <a:t>The God of the Old and New Testament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02421499"/>
                  </a:ext>
                </a:extLst>
              </a:tr>
              <a:tr h="50403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1" dirty="0">
                          <a:solidFill>
                            <a:schemeClr val="bg1"/>
                          </a:solidFill>
                          <a:latin typeface="+mn-lt"/>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Knowing God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mn-lt"/>
                        </a:rPr>
                        <a:t>The Case for Jesus Christ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121245981"/>
                  </a:ext>
                </a:extLst>
              </a:tr>
              <a:tr h="504031">
                <a:tc>
                  <a:txBody>
                    <a:bodyPr/>
                    <a:lstStyle/>
                    <a:p>
                      <a:pPr algn="ctr"/>
                      <a:r>
                        <a:rPr lang="en-US" sz="1800" b="1" dirty="0">
                          <a:solidFill>
                            <a:schemeClr val="bg1"/>
                          </a:solidFill>
                          <a:latin typeface="+mn-lt"/>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Knowing God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mn-lt"/>
                        </a:rPr>
                        <a:t>The Holy Spirit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999758861"/>
                  </a:ext>
                </a:extLst>
              </a:tr>
              <a:tr h="504031">
                <a:tc>
                  <a:txBody>
                    <a:bodyPr/>
                    <a:lstStyle/>
                    <a:p>
                      <a:pPr algn="ctr"/>
                      <a:r>
                        <a:rPr lang="en-US" sz="1800" b="1" dirty="0">
                          <a:solidFill>
                            <a:schemeClr val="bg1"/>
                          </a:solidFill>
                          <a:latin typeface="+mn-lt"/>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Practical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rPr>
                        <a:t>Dignity of Human Life</a:t>
                      </a:r>
                      <a:endParaRPr lang="en-US" sz="2000" b="1" dirty="0">
                        <a:solidFill>
                          <a:srgbClr val="C0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51010244"/>
                  </a:ext>
                </a:extLst>
              </a:tr>
              <a:tr h="504031">
                <a:tc>
                  <a:txBody>
                    <a:bodyPr/>
                    <a:lstStyle/>
                    <a:p>
                      <a:pPr algn="ctr"/>
                      <a:r>
                        <a:rPr lang="en-US" sz="1800" b="1" dirty="0">
                          <a:solidFill>
                            <a:schemeClr val="bg1"/>
                          </a:solidFill>
                          <a:latin typeface="+mn-lt"/>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Practical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mn-lt"/>
                        </a:rPr>
                        <a:t>Business Ethics &amp; Social Doctrine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7597797"/>
                  </a:ext>
                </a:extLst>
              </a:tr>
              <a:tr h="504031">
                <a:tc>
                  <a:txBody>
                    <a:bodyPr/>
                    <a:lstStyle/>
                    <a:p>
                      <a:pPr algn="ctr"/>
                      <a:r>
                        <a:rPr lang="en-US" sz="1800" b="1" dirty="0">
                          <a:solidFill>
                            <a:schemeClr val="bg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0" dirty="0">
                          <a:solidFill>
                            <a:srgbClr val="C00000"/>
                          </a:solidFill>
                          <a:latin typeface="+mn-lt"/>
                        </a:rPr>
                        <a:t>Practical Life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b="1" dirty="0">
                          <a:solidFill>
                            <a:srgbClr val="C00000"/>
                          </a:solidFill>
                          <a:latin typeface="+mn-lt"/>
                        </a:rPr>
                        <a:t>The Case for Catholicism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08337481"/>
                  </a:ext>
                </a:extLst>
              </a:tr>
            </a:tbl>
          </a:graphicData>
        </a:graphic>
      </p:graphicFrame>
    </p:spTree>
    <p:extLst>
      <p:ext uri="{BB962C8B-B14F-4D97-AF65-F5344CB8AC3E}">
        <p14:creationId xmlns:p14="http://schemas.microsoft.com/office/powerpoint/2010/main" val="3073702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95785" y="105815"/>
            <a:ext cx="8407021" cy="891712"/>
          </a:xfrm>
        </p:spPr>
        <p:txBody>
          <a:bodyPr>
            <a:normAutofit fontScale="90000"/>
          </a:bodyPr>
          <a:lstStyle/>
          <a:p>
            <a:r>
              <a:rPr lang="en-US" b="1" dirty="0">
                <a:solidFill>
                  <a:srgbClr val="002060"/>
                </a:solidFill>
                <a:latin typeface="Helvetica" panose="020B0500000000000000" pitchFamily="34" charset="0"/>
              </a:rPr>
              <a:t>LUMEN</a:t>
            </a:r>
            <a:r>
              <a:rPr lang="en-US" b="1" dirty="0">
                <a:solidFill>
                  <a:srgbClr val="002060"/>
                </a:solidFill>
              </a:rPr>
              <a:t> </a:t>
            </a:r>
            <a:r>
              <a:rPr lang="en-US" b="1" dirty="0">
                <a:solidFill>
                  <a:srgbClr val="002060"/>
                </a:solidFill>
                <a:latin typeface="Helvetica" panose="020B0500000000000000" pitchFamily="34" charset="0"/>
              </a:rPr>
              <a:t>FIDEI</a:t>
            </a:r>
            <a:br>
              <a:rPr lang="en-US" b="1" dirty="0">
                <a:solidFill>
                  <a:srgbClr val="002060"/>
                </a:solidFill>
                <a:latin typeface="Helvetica" panose="020B0500000000000000" pitchFamily="34" charset="0"/>
              </a:rPr>
            </a:br>
            <a:r>
              <a:rPr lang="en-US" b="1" dirty="0"/>
              <a:t>Meeting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9197896"/>
              </p:ext>
            </p:extLst>
          </p:nvPr>
        </p:nvGraphicFramePr>
        <p:xfrm>
          <a:off x="395785" y="1390793"/>
          <a:ext cx="8437419" cy="4677108"/>
        </p:xfrm>
        <a:graphic>
          <a:graphicData uri="http://schemas.openxmlformats.org/drawingml/2006/table">
            <a:tbl>
              <a:tblPr firstRow="1" bandRow="1">
                <a:tableStyleId>{5C22544A-7EE6-4342-B048-85BDC9FD1C3A}</a:tableStyleId>
              </a:tblPr>
              <a:tblGrid>
                <a:gridCol w="352360">
                  <a:extLst>
                    <a:ext uri="{9D8B030D-6E8A-4147-A177-3AD203B41FA5}">
                      <a16:colId xmlns:a16="http://schemas.microsoft.com/office/drawing/2014/main" val="1551008138"/>
                    </a:ext>
                  </a:extLst>
                </a:gridCol>
                <a:gridCol w="2036619">
                  <a:extLst>
                    <a:ext uri="{9D8B030D-6E8A-4147-A177-3AD203B41FA5}">
                      <a16:colId xmlns:a16="http://schemas.microsoft.com/office/drawing/2014/main" val="1698436055"/>
                    </a:ext>
                  </a:extLst>
                </a:gridCol>
                <a:gridCol w="6048440">
                  <a:extLst>
                    <a:ext uri="{9D8B030D-6E8A-4147-A177-3AD203B41FA5}">
                      <a16:colId xmlns:a16="http://schemas.microsoft.com/office/drawing/2014/main" val="1905754806"/>
                    </a:ext>
                  </a:extLst>
                </a:gridCol>
              </a:tblGrid>
              <a:tr h="451862">
                <a:tc>
                  <a:txBody>
                    <a:bodyPr/>
                    <a:lstStyle/>
                    <a:p>
                      <a:pPr algn="ctr"/>
                      <a:r>
                        <a:rPr lang="en-US" sz="200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a:solidFill>
                            <a:schemeClr val="bg1"/>
                          </a:solidFill>
                        </a:rPr>
                        <a:t>Stage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2000" dirty="0">
                          <a:solidFill>
                            <a:schemeClr val="bg1"/>
                          </a:solidFill>
                        </a:rPr>
                        <a:t>Content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500214856"/>
                  </a:ext>
                </a:extLst>
              </a:tr>
              <a:tr h="1143302">
                <a:tc>
                  <a:txBody>
                    <a:bodyPr/>
                    <a:lstStyle/>
                    <a:p>
                      <a:pPr algn="ctr"/>
                      <a:r>
                        <a:rPr lang="en-US" sz="2000" b="1" dirty="0">
                          <a:solidFill>
                            <a:schemeClr val="bg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2000" b="1" dirty="0">
                          <a:solidFill>
                            <a:srgbClr val="C00000"/>
                          </a:solidFill>
                        </a:rPr>
                        <a:t>Preamble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a:t>Introduction.</a:t>
                      </a:r>
                      <a:r>
                        <a:rPr lang="en-US" sz="2000" baseline="0" dirty="0"/>
                        <a:t> Be present. State the purpose of the session. Create a welcoming environment. Initial Prayer.</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87248402"/>
                  </a:ext>
                </a:extLst>
              </a:tr>
              <a:tr h="646214">
                <a:tc>
                  <a:txBody>
                    <a:bodyPr/>
                    <a:lstStyle/>
                    <a:p>
                      <a:pPr algn="ctr"/>
                      <a:r>
                        <a:rPr lang="en-US" sz="2000" b="1" dirty="0">
                          <a:solidFill>
                            <a:schemeClr val="bg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2000" b="1" dirty="0">
                          <a:solidFill>
                            <a:srgbClr val="C00000"/>
                          </a:solidFill>
                        </a:rPr>
                        <a:t>Proclamation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2000" dirty="0"/>
                        <a:t>Short Gospel/Scripture reading connected to the theme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6129253"/>
                  </a:ext>
                </a:extLst>
              </a:tr>
              <a:tr h="646214">
                <a:tc>
                  <a:txBody>
                    <a:bodyPr/>
                    <a:lstStyle/>
                    <a:p>
                      <a:pPr algn="ctr"/>
                      <a:r>
                        <a:rPr lang="en-US" sz="2000" b="1" dirty="0">
                          <a:solidFill>
                            <a:schemeClr val="bg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2000" b="1" dirty="0">
                          <a:solidFill>
                            <a:srgbClr val="C00000"/>
                          </a:solidFill>
                        </a:rPr>
                        <a:t>Preparation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a:t>State the case with Faith and Reason arguments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02421499"/>
                  </a:ext>
                </a:extLst>
              </a:tr>
              <a:tr h="1143302">
                <a:tc>
                  <a:txBody>
                    <a:bodyPr/>
                    <a:lstStyle/>
                    <a:p>
                      <a:pPr algn="ctr"/>
                      <a:r>
                        <a:rPr lang="en-US" sz="2000" b="1" dirty="0">
                          <a:solidFill>
                            <a:schemeClr val="bg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2000" b="1" dirty="0">
                          <a:solidFill>
                            <a:srgbClr val="C00000"/>
                          </a:solidFill>
                        </a:rPr>
                        <a:t>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2000" dirty="0"/>
                        <a:t>Small group discussions</a:t>
                      </a:r>
                      <a:r>
                        <a:rPr lang="en-US" sz="2000" baseline="0" dirty="0"/>
                        <a:t>. Choose best ideas to share with the whole group. Draw group conclusions that can have practical application in ourselves and others. </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21245981"/>
                  </a:ext>
                </a:extLst>
              </a:tr>
              <a:tr h="646214">
                <a:tc>
                  <a:txBody>
                    <a:bodyPr/>
                    <a:lstStyle/>
                    <a:p>
                      <a:pPr algn="ctr"/>
                      <a:r>
                        <a:rPr lang="en-US" sz="2000" b="1" dirty="0">
                          <a:solidFill>
                            <a:schemeClr val="bg1"/>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US" sz="2000" b="1" dirty="0">
                          <a:solidFill>
                            <a:srgbClr val="C00000"/>
                          </a:solidFill>
                        </a:rPr>
                        <a:t>Prayer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2000" dirty="0"/>
                        <a:t>Lumen </a:t>
                      </a:r>
                      <a:r>
                        <a:rPr lang="en-US" sz="2000" dirty="0" err="1"/>
                        <a:t>Fidei</a:t>
                      </a:r>
                      <a:r>
                        <a:rPr lang="en-US" sz="2000" dirty="0"/>
                        <a:t> Conclusion prayer.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999758861"/>
                  </a:ext>
                </a:extLst>
              </a:tr>
            </a:tbl>
          </a:graphicData>
        </a:graphic>
      </p:graphicFrame>
    </p:spTree>
    <p:extLst>
      <p:ext uri="{BB962C8B-B14F-4D97-AF65-F5344CB8AC3E}">
        <p14:creationId xmlns:p14="http://schemas.microsoft.com/office/powerpoint/2010/main" val="3007022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1103" y="1761898"/>
            <a:ext cx="3621806" cy="1077218"/>
          </a:xfrm>
          <a:prstGeom prst="rect">
            <a:avLst/>
          </a:prstGeom>
        </p:spPr>
        <p:txBody>
          <a:bodyPr wrap="square">
            <a:spAutoFit/>
          </a:bodyPr>
          <a:lstStyle/>
          <a:p>
            <a:r>
              <a:rPr lang="en-US" sz="3200" b="1" dirty="0">
                <a:solidFill>
                  <a:srgbClr val="002060"/>
                </a:solidFill>
              </a:rPr>
              <a:t>LUMEN FIDEI </a:t>
            </a:r>
          </a:p>
          <a:p>
            <a:r>
              <a:rPr lang="en-US" sz="3200" b="1" dirty="0">
                <a:solidFill>
                  <a:srgbClr val="002060"/>
                </a:solidFill>
              </a:rPr>
              <a:t>PRAYER</a:t>
            </a:r>
          </a:p>
        </p:txBody>
      </p:sp>
    </p:spTree>
    <p:extLst>
      <p:ext uri="{BB962C8B-B14F-4D97-AF65-F5344CB8AC3E}">
        <p14:creationId xmlns:p14="http://schemas.microsoft.com/office/powerpoint/2010/main" val="2543880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CrisscrossEtching trans="5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p:nvSpPr>
        <p:spPr>
          <a:xfrm>
            <a:off x="228600" y="56138"/>
            <a:ext cx="8666018" cy="7048083"/>
          </a:xfrm>
          <a:prstGeom prst="rect">
            <a:avLst/>
          </a:prstGeom>
          <a:noFill/>
        </p:spPr>
        <p:txBody>
          <a:bodyPr wrap="square" rtlCol="0">
            <a:spAutoFit/>
          </a:bodyPr>
          <a:lstStyle/>
          <a:p>
            <a:r>
              <a:rPr lang="en-US" sz="1600" b="1" dirty="0">
                <a:solidFill>
                  <a:srgbClr val="002060"/>
                </a:solidFill>
                <a:latin typeface="+mn-lt"/>
              </a:rPr>
              <a:t>LUMEN FIDEI - </a:t>
            </a:r>
            <a:r>
              <a:rPr lang="en-US" sz="1600" b="1" dirty="0">
                <a:latin typeface="+mn-lt"/>
              </a:rPr>
              <a:t>PRAYER OF THE SEVEN QUESTIONS OF JESUS for personal meditation</a:t>
            </a:r>
          </a:p>
          <a:p>
            <a:r>
              <a:rPr lang="en-US" sz="1400" b="1" dirty="0">
                <a:solidFill>
                  <a:srgbClr val="C00000"/>
                </a:solidFill>
                <a:latin typeface="+mn-lt"/>
              </a:rPr>
              <a:t>1. Jesus asked: What are you looking for? (John 1:38) Because JESUS IS THE TRUTH, THE WAY AND THE LIFE</a:t>
            </a:r>
          </a:p>
          <a:p>
            <a:pPr marL="457200"/>
            <a:r>
              <a:rPr lang="en-US" sz="1400" b="1" dirty="0">
                <a:latin typeface="+mn-lt"/>
              </a:rPr>
              <a:t>And when the two disciples heard [John the Baptist] say this, they followed Jesus. Jesus turned around and saw them following. “What are you looking for?” He asked. They said to Him, “Teacher, where are You staying?” “Come and see,” He replied. So, they went and saw where He was staying, and spent that day with Him.</a:t>
            </a:r>
          </a:p>
          <a:p>
            <a:pPr marL="457200"/>
            <a:endParaRPr lang="en-US" sz="500" b="1" dirty="0">
              <a:solidFill>
                <a:srgbClr val="C00000"/>
              </a:solidFill>
              <a:latin typeface="+mn-lt"/>
            </a:endParaRPr>
          </a:p>
          <a:p>
            <a:r>
              <a:rPr lang="en-US" sz="1400" b="1" dirty="0">
                <a:solidFill>
                  <a:srgbClr val="C00000"/>
                </a:solidFill>
                <a:latin typeface="+mn-lt"/>
              </a:rPr>
              <a:t>2. Jesus asked: Who do you say that I am? (Matt 16:15) Because JESUS IS THE SON OF GOD</a:t>
            </a:r>
          </a:p>
          <a:p>
            <a:pPr marL="457200"/>
            <a:r>
              <a:rPr lang="en-US" sz="1400" b="1" dirty="0">
                <a:latin typeface="+mn-lt"/>
              </a:rPr>
              <a:t>But what about you? Jesus asked. “Who do you say I am?” Simon Peter answered, “You are the Christ, the Son of the living God.”</a:t>
            </a:r>
          </a:p>
          <a:p>
            <a:pPr marL="457200"/>
            <a:endParaRPr lang="en-US" sz="500" b="1" dirty="0">
              <a:solidFill>
                <a:srgbClr val="C00000"/>
              </a:solidFill>
              <a:latin typeface="+mn-lt"/>
            </a:endParaRPr>
          </a:p>
          <a:p>
            <a:r>
              <a:rPr lang="en-US" sz="1400" b="1" dirty="0">
                <a:solidFill>
                  <a:srgbClr val="C00000"/>
                </a:solidFill>
                <a:latin typeface="+mn-lt"/>
              </a:rPr>
              <a:t>3. Jesus asked: What do you want me to do for you? (Matt 20:32) Because JESUS IS THE HEALER</a:t>
            </a:r>
          </a:p>
          <a:p>
            <a:pPr marL="457200"/>
            <a:r>
              <a:rPr lang="en-US" sz="1400" b="1" dirty="0">
                <a:latin typeface="+mn-lt"/>
              </a:rPr>
              <a:t>The crowd chided them to be silent, but they shouted all the louder, “Lord, Son of David, have mercy on us!” Jesus stopped and called them. “What do you want Me to do for you?” He asked. “Lord,” they answered, “let our eyes be opened.”</a:t>
            </a:r>
          </a:p>
          <a:p>
            <a:pPr marL="457200"/>
            <a:endParaRPr lang="en-US" sz="500" b="1" dirty="0">
              <a:solidFill>
                <a:srgbClr val="C00000"/>
              </a:solidFill>
              <a:latin typeface="+mn-lt"/>
            </a:endParaRPr>
          </a:p>
          <a:p>
            <a:r>
              <a:rPr lang="en-US" sz="1400" b="1" dirty="0">
                <a:solidFill>
                  <a:srgbClr val="C00000"/>
                </a:solidFill>
                <a:latin typeface="+mn-lt"/>
              </a:rPr>
              <a:t>4. Jesus asked: How are you to avoid being sentenced to hell? (Matt 23:33) Because JESUS IS SALVATION</a:t>
            </a:r>
          </a:p>
          <a:p>
            <a:pPr marL="457200"/>
            <a:r>
              <a:rPr lang="en-US" sz="1400" b="1" dirty="0">
                <a:latin typeface="+mn-lt"/>
              </a:rPr>
              <a:t>How will you escape the sentence of hell? Because of this, I am sending you prophets and wise men and teachers. […] many will fall away and will betray and hate one another, and many false prophets will arise and mislead many. Because of the multiplication of wickedness, the love of most will grow cold. But the one who perseveres to the end will be saved.</a:t>
            </a:r>
          </a:p>
          <a:p>
            <a:pPr marL="457200"/>
            <a:endParaRPr lang="en-US" sz="500" b="1" dirty="0">
              <a:latin typeface="+mn-lt"/>
            </a:endParaRPr>
          </a:p>
          <a:p>
            <a:r>
              <a:rPr lang="en-US" sz="1400" b="1" dirty="0">
                <a:solidFill>
                  <a:srgbClr val="C00000"/>
                </a:solidFill>
                <a:latin typeface="+mn-lt"/>
              </a:rPr>
              <a:t>5. Jesus asked: Why do you persecute me? (Acts 9:4-6) Because JESUS IS SACRIFICE AND OBEDIENCE</a:t>
            </a:r>
          </a:p>
          <a:p>
            <a:pPr marL="457200"/>
            <a:r>
              <a:rPr lang="en-US" sz="1400" b="1" dirty="0">
                <a:latin typeface="+mn-lt"/>
              </a:rPr>
              <a:t>And he fell to the ground and heard a voice saying to him, “Saul, Saul, why are you persecuting Me?” And he said, “Who are You, Lord?” And He said, “I am Jesus whom you are persecuting, but get up and enter the city, and it will be told you what you must do.”</a:t>
            </a:r>
          </a:p>
          <a:p>
            <a:pPr marL="457200"/>
            <a:endParaRPr lang="en-US" sz="500" b="1" dirty="0">
              <a:latin typeface="+mn-lt"/>
            </a:endParaRPr>
          </a:p>
          <a:p>
            <a:r>
              <a:rPr lang="en-US" sz="1400" b="1" dirty="0">
                <a:solidFill>
                  <a:srgbClr val="C00000"/>
                </a:solidFill>
                <a:latin typeface="+mn-lt"/>
              </a:rPr>
              <a:t>6. Jesus asked: Do you love me? (John 21:16) Because JESUS IS LOVE</a:t>
            </a:r>
          </a:p>
          <a:p>
            <a:pPr marL="457200"/>
            <a:r>
              <a:rPr lang="en-US" sz="1400" b="1" dirty="0">
                <a:latin typeface="+mn-lt"/>
              </a:rPr>
              <a:t>Jesus asked a second time, “Simon son of John, do you love Me?” “Yes, Lord, he answered “You know I love You.” Jesus told him, “Shepherd my sheep.” “Feed my sheep” </a:t>
            </a:r>
          </a:p>
          <a:p>
            <a:pPr marL="457200"/>
            <a:endParaRPr lang="en-US" sz="500" b="1" dirty="0">
              <a:latin typeface="+mn-lt"/>
            </a:endParaRPr>
          </a:p>
          <a:p>
            <a:r>
              <a:rPr lang="en-US" sz="1400" b="1" dirty="0">
                <a:solidFill>
                  <a:srgbClr val="C00000"/>
                </a:solidFill>
                <a:latin typeface="+mn-lt"/>
              </a:rPr>
              <a:t>7. Jesus asked: Why do you doubt? (Matt 14:31) Because JESUS IS FAITH and HOPE</a:t>
            </a:r>
          </a:p>
          <a:p>
            <a:pPr marL="457200"/>
            <a:r>
              <a:rPr lang="en-US" sz="1400" b="1" dirty="0">
                <a:latin typeface="+mn-lt"/>
              </a:rPr>
              <a:t>But when he saw the strength of the wind, he was afraid, and beginning to sink, cried out, “Lord, save me!” Immediately Jesus reached out His hand and took hold of Peter. “You of little faith, He said, “why did you doubt?” And when they had climbed back into the boat, the wind died down.</a:t>
            </a:r>
          </a:p>
        </p:txBody>
      </p:sp>
    </p:spTree>
    <p:extLst>
      <p:ext uri="{BB962C8B-B14F-4D97-AF65-F5344CB8AC3E}">
        <p14:creationId xmlns:p14="http://schemas.microsoft.com/office/powerpoint/2010/main" val="297923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4182" y="5320290"/>
            <a:ext cx="7886700" cy="1011237"/>
          </a:xfrm>
        </p:spPr>
        <p:txBody>
          <a:bodyPr>
            <a:noAutofit/>
          </a:bodyPr>
          <a:lstStyle/>
          <a:p>
            <a:pPr algn="ctr"/>
            <a:r>
              <a:rPr lang="en-US" sz="6000" b="1" dirty="0"/>
              <a:t>The End</a:t>
            </a:r>
          </a:p>
        </p:txBody>
      </p:sp>
    </p:spTree>
    <p:extLst>
      <p:ext uri="{BB962C8B-B14F-4D97-AF65-F5344CB8AC3E}">
        <p14:creationId xmlns:p14="http://schemas.microsoft.com/office/powerpoint/2010/main" val="251830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Jesus’ teachings on Faith</a:t>
            </a:r>
            <a:endParaRPr lang="en-US" sz="3600" b="1" dirty="0">
              <a:latin typeface="+mn-lt"/>
            </a:endParaRPr>
          </a:p>
        </p:txBody>
      </p:sp>
      <p:sp>
        <p:nvSpPr>
          <p:cNvPr id="3" name="Content Placeholder 2"/>
          <p:cNvSpPr>
            <a:spLocks noGrp="1"/>
          </p:cNvSpPr>
          <p:nvPr>
            <p:ph idx="1"/>
          </p:nvPr>
        </p:nvSpPr>
        <p:spPr/>
        <p:txBody>
          <a:bodyPr vert="horz" lIns="91440" tIns="45720" rIns="91440" bIns="45720" rtlCol="0">
            <a:noAutofit/>
          </a:bodyPr>
          <a:lstStyle/>
          <a:p>
            <a:pPr>
              <a:lnSpc>
                <a:spcPct val="100000"/>
              </a:lnSpc>
            </a:pPr>
            <a:r>
              <a:rPr lang="en-US" sz="1800" b="1" dirty="0"/>
              <a:t>Jn 12:46 -&gt; </a:t>
            </a:r>
            <a:r>
              <a:rPr lang="en-US" sz="1800" dirty="0"/>
              <a:t>"I have come as light into the world, that whoever believes in me may not remain in darkness" (Jn 12:46)</a:t>
            </a:r>
            <a:endParaRPr lang="en-US" sz="1800" dirty="0">
              <a:cs typeface="Calibri" panose="020F0502020204030204" pitchFamily="34" charset="0"/>
            </a:endParaRPr>
          </a:p>
          <a:p>
            <a:pPr>
              <a:lnSpc>
                <a:spcPct val="100000"/>
              </a:lnSpc>
            </a:pPr>
            <a:r>
              <a:rPr lang="en-US" sz="1800" b="1" dirty="0">
                <a:cs typeface="Calibri" panose="020F0502020204030204" pitchFamily="34" charset="0"/>
              </a:rPr>
              <a:t>Matthew 16:15-&gt; </a:t>
            </a:r>
            <a:r>
              <a:rPr lang="en-US" sz="1800" dirty="0">
                <a:cs typeface="Calibri" panose="020F0502020204030204" pitchFamily="34" charset="0"/>
              </a:rPr>
              <a:t>Jesus asked. “Who do you say I am?” Simon Peter answered, You are the Christ, the Son of the living God.” </a:t>
            </a:r>
          </a:p>
          <a:p>
            <a:pPr>
              <a:lnSpc>
                <a:spcPct val="100000"/>
              </a:lnSpc>
            </a:pPr>
            <a:r>
              <a:rPr lang="en-US" sz="1800" b="1" dirty="0">
                <a:cs typeface="Calibri" panose="020F0502020204030204" pitchFamily="34" charset="0"/>
              </a:rPr>
              <a:t>John 14:6 -&gt; </a:t>
            </a:r>
            <a:r>
              <a:rPr lang="en-US" sz="1800" dirty="0">
                <a:cs typeface="Calibri" panose="020F0502020204030204" pitchFamily="34" charset="0"/>
              </a:rPr>
              <a:t>“I am the way and the truth and the life. No one comes to the Father except through Me”</a:t>
            </a:r>
          </a:p>
          <a:p>
            <a:pPr>
              <a:lnSpc>
                <a:spcPct val="100000"/>
              </a:lnSpc>
            </a:pPr>
            <a:r>
              <a:rPr lang="en-US" sz="1800" b="1" dirty="0">
                <a:cs typeface="Calibri" panose="020F0502020204030204" pitchFamily="34" charset="0"/>
              </a:rPr>
              <a:t>John 11:26-&gt; </a:t>
            </a:r>
            <a:r>
              <a:rPr lang="en-US" sz="1800" dirty="0">
                <a:cs typeface="Calibri" panose="020F0502020204030204" pitchFamily="34" charset="0"/>
              </a:rPr>
              <a:t>“Jesus said to her, I am the resurrection and the life. […] And</a:t>
            </a:r>
            <a:r>
              <a:rPr lang="en-US" sz="1800" dirty="0"/>
              <a:t> </a:t>
            </a:r>
            <a:r>
              <a:rPr lang="en-US" sz="1800" dirty="0">
                <a:cs typeface="Calibri" panose="020F0502020204030204" pitchFamily="34" charset="0"/>
              </a:rPr>
              <a:t>everyone</a:t>
            </a:r>
            <a:r>
              <a:rPr lang="en-US" sz="1800" dirty="0"/>
              <a:t> </a:t>
            </a:r>
            <a:r>
              <a:rPr lang="en-US" sz="1800" dirty="0">
                <a:cs typeface="Calibri" panose="020F0502020204030204" pitchFamily="34" charset="0"/>
              </a:rPr>
              <a:t>who</a:t>
            </a:r>
            <a:r>
              <a:rPr lang="en-US" sz="1800" dirty="0"/>
              <a:t> </a:t>
            </a:r>
            <a:r>
              <a:rPr lang="en-US" sz="1800" dirty="0">
                <a:cs typeface="Calibri" panose="020F0502020204030204" pitchFamily="34" charset="0"/>
              </a:rPr>
              <a:t>lives</a:t>
            </a:r>
            <a:r>
              <a:rPr lang="en-US" sz="1800" dirty="0"/>
              <a:t> </a:t>
            </a:r>
            <a:r>
              <a:rPr lang="en-US" sz="1800" dirty="0">
                <a:cs typeface="Calibri" panose="020F0502020204030204" pitchFamily="34" charset="0"/>
              </a:rPr>
              <a:t>and believes in Me will never die. ”</a:t>
            </a:r>
          </a:p>
          <a:p>
            <a:pPr>
              <a:lnSpc>
                <a:spcPct val="100000"/>
              </a:lnSpc>
            </a:pPr>
            <a:r>
              <a:rPr lang="en-US" sz="1800" b="1" dirty="0">
                <a:cs typeface="Calibri" panose="020F0502020204030204" pitchFamily="34" charset="0"/>
              </a:rPr>
              <a:t>John 12:44-</a:t>
            </a:r>
            <a:r>
              <a:rPr lang="en-US" sz="1800" b="1" dirty="0"/>
              <a:t>&gt;  </a:t>
            </a:r>
            <a:r>
              <a:rPr lang="en-US" sz="1800" dirty="0"/>
              <a:t>“Then Jesus cried out, “Whoever believes in Me does not believe in Me alone, but in the One who sent Me. And whoever sees Me sees the One who sent Me”</a:t>
            </a:r>
          </a:p>
          <a:p>
            <a:pPr>
              <a:lnSpc>
                <a:spcPct val="100000"/>
              </a:lnSpc>
            </a:pPr>
            <a:r>
              <a:rPr lang="en-US" sz="1800" b="1" dirty="0">
                <a:cs typeface="Calibri" panose="020F0502020204030204" pitchFamily="34" charset="0"/>
              </a:rPr>
              <a:t>Mark 9:23 -&gt; </a:t>
            </a:r>
            <a:r>
              <a:rPr lang="en-US" sz="1800" dirty="0">
                <a:cs typeface="Calibri" panose="020F0502020204030204" pitchFamily="34" charset="0"/>
              </a:rPr>
              <a:t>“All things are possible to him who believes!”</a:t>
            </a:r>
          </a:p>
          <a:p>
            <a:pPr>
              <a:lnSpc>
                <a:spcPct val="100000"/>
              </a:lnSpc>
            </a:pPr>
            <a:r>
              <a:rPr lang="en-US" sz="1800" b="1" dirty="0">
                <a:cs typeface="Calibri" panose="020F0502020204030204" pitchFamily="34" charset="0"/>
              </a:rPr>
              <a:t>Matthew 17:20-&gt; </a:t>
            </a:r>
            <a:r>
              <a:rPr lang="en-US" sz="1800" dirty="0">
                <a:cs typeface="Calibri" panose="020F0502020204030204" pitchFamily="34" charset="0"/>
              </a:rPr>
              <a:t>"For truly I tell you, if you have faith the size of a mustard seed, you can say to this mountain, 'Move from here to there‘, and it will move. Nothing will be impossible for you.“</a:t>
            </a:r>
          </a:p>
          <a:p>
            <a:pPr>
              <a:lnSpc>
                <a:spcPct val="100000"/>
              </a:lnSpc>
            </a:pPr>
            <a:r>
              <a:rPr lang="en-US" sz="1800" b="1" dirty="0">
                <a:cs typeface="Calibri" panose="020F0502020204030204" pitchFamily="34" charset="0"/>
              </a:rPr>
              <a:t>John 11:40 -&gt; </a:t>
            </a:r>
            <a:r>
              <a:rPr lang="en-US" sz="1800" dirty="0">
                <a:cs typeface="Calibri" panose="020F0502020204030204" pitchFamily="34" charset="0"/>
              </a:rPr>
              <a:t>Jesus replied, "Did I not tell you that if you believed, you would see the glory of God?"</a:t>
            </a:r>
          </a:p>
        </p:txBody>
      </p:sp>
    </p:spTree>
    <p:extLst>
      <p:ext uri="{BB962C8B-B14F-4D97-AF65-F5344CB8AC3E}">
        <p14:creationId xmlns:p14="http://schemas.microsoft.com/office/powerpoint/2010/main" val="351518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2909455" y="2505511"/>
            <a:ext cx="5735782" cy="2925472"/>
          </a:xfrm>
        </p:spPr>
        <p:txBody>
          <a:bodyPr>
            <a:noAutofit/>
          </a:bodyPr>
          <a:lstStyle/>
          <a:p>
            <a:r>
              <a:rPr lang="en-US" sz="3600" b="1" dirty="0">
                <a:solidFill>
                  <a:srgbClr val="002060"/>
                </a:solidFill>
              </a:rPr>
              <a:t>Who is listening to this message in our secular, rational, scientific, digital</a:t>
            </a:r>
            <a:br>
              <a:rPr lang="en-US" sz="3600" b="1" dirty="0">
                <a:solidFill>
                  <a:srgbClr val="002060"/>
                </a:solidFill>
              </a:rPr>
            </a:br>
            <a:r>
              <a:rPr lang="en-US" sz="3600" b="1" dirty="0">
                <a:solidFill>
                  <a:srgbClr val="002060"/>
                </a:solidFill>
              </a:rPr>
              <a:t>world?</a:t>
            </a:r>
          </a:p>
        </p:txBody>
      </p:sp>
    </p:spTree>
    <p:extLst>
      <p:ext uri="{BB962C8B-B14F-4D97-AF65-F5344CB8AC3E}">
        <p14:creationId xmlns:p14="http://schemas.microsoft.com/office/powerpoint/2010/main" val="173609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273" y="270299"/>
            <a:ext cx="6516805" cy="691656"/>
          </a:xfrm>
        </p:spPr>
        <p:txBody>
          <a:bodyPr>
            <a:normAutofit/>
          </a:bodyPr>
          <a:lstStyle/>
          <a:p>
            <a:r>
              <a:rPr lang="en-US" sz="3200" b="1" dirty="0">
                <a:latin typeface="+mn-lt"/>
              </a:rPr>
              <a:t>The problem</a:t>
            </a:r>
          </a:p>
        </p:txBody>
      </p:sp>
      <p:sp>
        <p:nvSpPr>
          <p:cNvPr id="3" name="Content Placeholder 2"/>
          <p:cNvSpPr>
            <a:spLocks noGrp="1"/>
          </p:cNvSpPr>
          <p:nvPr>
            <p:ph idx="1"/>
          </p:nvPr>
        </p:nvSpPr>
        <p:spPr>
          <a:xfrm>
            <a:off x="1593273" y="1800525"/>
            <a:ext cx="7209533" cy="3600018"/>
          </a:xfrm>
        </p:spPr>
        <p:txBody>
          <a:bodyPr>
            <a:noAutofit/>
          </a:bodyPr>
          <a:lstStyle/>
          <a:p>
            <a:pPr fontAlgn="base"/>
            <a:r>
              <a:rPr lang="en-US" sz="2400" dirty="0"/>
              <a:t>Only 30 percent of Americans who were raised Catholic are still practicing .</a:t>
            </a:r>
          </a:p>
          <a:p>
            <a:pPr fontAlgn="base"/>
            <a:r>
              <a:rPr lang="en-US" sz="2400" dirty="0"/>
              <a:t>10 percent of all adults in America are </a:t>
            </a:r>
            <a:r>
              <a:rPr lang="en-US" sz="2400" i="1" dirty="0"/>
              <a:t>ex-Catholics</a:t>
            </a:r>
            <a:r>
              <a:rPr lang="en-US" sz="2400" dirty="0"/>
              <a:t> .</a:t>
            </a:r>
          </a:p>
          <a:p>
            <a:pPr fontAlgn="base"/>
            <a:r>
              <a:rPr lang="en-US" sz="2400" dirty="0"/>
              <a:t>Nearly 80 percent of cradle Catholics are no longer Catholic by the age of 23.  </a:t>
            </a:r>
          </a:p>
          <a:p>
            <a:pPr fontAlgn="base"/>
            <a:r>
              <a:rPr lang="en-US" sz="2400" dirty="0"/>
              <a:t>In the early 21st century, among Americans raised Catholic, becoming Protestant is the best guarantee of stable church attendance as an adult.</a:t>
            </a:r>
          </a:p>
          <a:p>
            <a:endParaRPr lang="en-US" sz="3600" dirty="0"/>
          </a:p>
        </p:txBody>
      </p:sp>
      <p:sp>
        <p:nvSpPr>
          <p:cNvPr id="4" name="Rectangle 3"/>
          <p:cNvSpPr/>
          <p:nvPr/>
        </p:nvSpPr>
        <p:spPr>
          <a:xfrm>
            <a:off x="2667000" y="5962114"/>
            <a:ext cx="4688006" cy="276999"/>
          </a:xfrm>
          <a:prstGeom prst="rect">
            <a:avLst/>
          </a:prstGeom>
        </p:spPr>
        <p:txBody>
          <a:bodyPr wrap="square">
            <a:spAutoFit/>
          </a:bodyPr>
          <a:lstStyle/>
          <a:p>
            <a:pPr algn="ctr"/>
            <a:r>
              <a:rPr lang="en-US" sz="1200" dirty="0"/>
              <a:t>http://www.focus.org/blog/posts/forming-intentional-disciples.html</a:t>
            </a:r>
          </a:p>
        </p:txBody>
      </p:sp>
    </p:spTree>
    <p:extLst>
      <p:ext uri="{BB962C8B-B14F-4D97-AF65-F5344CB8AC3E}">
        <p14:creationId xmlns:p14="http://schemas.microsoft.com/office/powerpoint/2010/main" val="102007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983" y="196720"/>
            <a:ext cx="6399040" cy="691656"/>
          </a:xfrm>
        </p:spPr>
        <p:txBody>
          <a:bodyPr>
            <a:noAutofit/>
          </a:bodyPr>
          <a:lstStyle/>
          <a:p>
            <a:r>
              <a:rPr lang="en-US" sz="3200" b="1" dirty="0">
                <a:latin typeface="+mn-lt"/>
              </a:rPr>
              <a:t>The Challenge for </a:t>
            </a:r>
            <a:br>
              <a:rPr lang="en-US" sz="3200" b="1" dirty="0">
                <a:latin typeface="+mn-lt"/>
              </a:rPr>
            </a:br>
            <a:r>
              <a:rPr lang="en-US" sz="3200" b="1" dirty="0">
                <a:latin typeface="+mn-lt"/>
              </a:rPr>
              <a:t>University Students </a:t>
            </a:r>
          </a:p>
        </p:txBody>
      </p:sp>
      <p:sp>
        <p:nvSpPr>
          <p:cNvPr id="3" name="Content Placeholder 2"/>
          <p:cNvSpPr>
            <a:spLocks noGrp="1"/>
          </p:cNvSpPr>
          <p:nvPr>
            <p:ph idx="1"/>
          </p:nvPr>
        </p:nvSpPr>
        <p:spPr>
          <a:xfrm>
            <a:off x="1620983" y="1602415"/>
            <a:ext cx="7356763" cy="4057218"/>
          </a:xfrm>
        </p:spPr>
        <p:txBody>
          <a:bodyPr>
            <a:noAutofit/>
          </a:bodyPr>
          <a:lstStyle/>
          <a:p>
            <a:pPr fontAlgn="base"/>
            <a:r>
              <a:rPr lang="en-US" sz="2400" dirty="0">
                <a:solidFill>
                  <a:srgbClr val="000000"/>
                </a:solidFill>
                <a:latin typeface="Calibri" panose="020F0502020204030204" pitchFamily="34" charset="0"/>
                <a:cs typeface="Calibri" panose="020F0502020204030204" pitchFamily="34" charset="0"/>
              </a:rPr>
              <a:t>When confronted with intellectual challenges to Christianity, many Christian college students will abandon their faith.</a:t>
            </a:r>
          </a:p>
          <a:p>
            <a:pPr fontAlgn="base"/>
            <a:r>
              <a:rPr lang="en-US" sz="2400" dirty="0">
                <a:solidFill>
                  <a:srgbClr val="000000"/>
                </a:solidFill>
                <a:latin typeface="Calibri" panose="020F0502020204030204" pitchFamily="34" charset="0"/>
                <a:cs typeface="Calibri" panose="020F0502020204030204" pitchFamily="34" charset="0"/>
              </a:rPr>
              <a:t>Secular thought dominates most educational institutions.</a:t>
            </a:r>
          </a:p>
          <a:p>
            <a:pPr fontAlgn="base"/>
            <a:r>
              <a:rPr lang="en-US" sz="2400" dirty="0">
                <a:solidFill>
                  <a:srgbClr val="000000"/>
                </a:solidFill>
                <a:latin typeface="Calibri" panose="020F0502020204030204" pitchFamily="34" charset="0"/>
                <a:cs typeface="Calibri" panose="020F0502020204030204" pitchFamily="34" charset="0"/>
              </a:rPr>
              <a:t>Christian students are often ridiculed and openly humiliated by fellow students, and faculty, for believing in God, the Bible and Jesus Christ.</a:t>
            </a:r>
          </a:p>
          <a:p>
            <a:pPr fontAlgn="base"/>
            <a:r>
              <a:rPr lang="en-US" sz="2400" dirty="0">
                <a:solidFill>
                  <a:srgbClr val="000000"/>
                </a:solidFill>
                <a:latin typeface="Calibri" panose="020F0502020204030204" pitchFamily="34" charset="0"/>
                <a:cs typeface="Calibri" panose="020F0502020204030204" pitchFamily="34" charset="0"/>
              </a:rPr>
              <a:t>Evangelism has declined as a post-Christian culture dominates and believers do not have answers to important questions.</a:t>
            </a:r>
          </a:p>
          <a:p>
            <a:endParaRPr lang="en-US" sz="4000" dirty="0"/>
          </a:p>
        </p:txBody>
      </p:sp>
      <p:sp>
        <p:nvSpPr>
          <p:cNvPr id="4" name="Rectangle 3"/>
          <p:cNvSpPr/>
          <p:nvPr/>
        </p:nvSpPr>
        <p:spPr>
          <a:xfrm>
            <a:off x="3010779" y="6235172"/>
            <a:ext cx="4577170" cy="276999"/>
          </a:xfrm>
          <a:prstGeom prst="rect">
            <a:avLst/>
          </a:prstGeom>
        </p:spPr>
        <p:txBody>
          <a:bodyPr wrap="square">
            <a:spAutoFit/>
          </a:bodyPr>
          <a:lstStyle/>
          <a:p>
            <a:pPr algn="ctr"/>
            <a:r>
              <a:rPr lang="en-US" sz="1200" dirty="0"/>
              <a:t>http://ratiochristi.org/about-us/challenge-mission-vision</a:t>
            </a:r>
          </a:p>
        </p:txBody>
      </p:sp>
    </p:spTree>
    <p:extLst>
      <p:ext uri="{BB962C8B-B14F-4D97-AF65-F5344CB8AC3E}">
        <p14:creationId xmlns:p14="http://schemas.microsoft.com/office/powerpoint/2010/main" val="76226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51708" y="4273194"/>
            <a:ext cx="7287491" cy="1734493"/>
          </a:xfrm>
        </p:spPr>
        <p:txBody>
          <a:bodyPr>
            <a:noAutofit/>
          </a:bodyPr>
          <a:lstStyle/>
          <a:p>
            <a:pPr algn="ctr"/>
            <a:r>
              <a:rPr lang="en-US" sz="2800" i="0" dirty="0">
                <a:latin typeface="+mn-lt"/>
              </a:rPr>
              <a:t>“Those who have received the Good News and who have been gathered by it into the community of salvation can and must communicate and spread it”</a:t>
            </a:r>
            <a:endParaRPr lang="en-US" sz="3200" b="1" i="0" dirty="0">
              <a:solidFill>
                <a:srgbClr val="002060"/>
              </a:solidFill>
              <a:latin typeface="+mn-lt"/>
            </a:endParaRPr>
          </a:p>
        </p:txBody>
      </p:sp>
      <p:sp>
        <p:nvSpPr>
          <p:cNvPr id="2" name="TextBox 1"/>
          <p:cNvSpPr txBox="1"/>
          <p:nvPr/>
        </p:nvSpPr>
        <p:spPr>
          <a:xfrm>
            <a:off x="3455889" y="6175095"/>
            <a:ext cx="3471591" cy="369332"/>
          </a:xfrm>
          <a:prstGeom prst="rect">
            <a:avLst/>
          </a:prstGeom>
          <a:noFill/>
        </p:spPr>
        <p:txBody>
          <a:bodyPr wrap="none" rtlCol="0">
            <a:spAutoFit/>
          </a:bodyPr>
          <a:lstStyle/>
          <a:p>
            <a:r>
              <a:rPr lang="en-US" dirty="0"/>
              <a:t>Paul VI – “</a:t>
            </a:r>
            <a:r>
              <a:rPr lang="en-US" dirty="0" err="1"/>
              <a:t>Evangelii</a:t>
            </a:r>
            <a:r>
              <a:rPr lang="en-US" dirty="0"/>
              <a:t> </a:t>
            </a:r>
            <a:r>
              <a:rPr lang="en-US" dirty="0" err="1"/>
              <a:t>Nuntiandi</a:t>
            </a:r>
            <a:r>
              <a:rPr lang="en-US" dirty="0"/>
              <a:t>” [13]</a:t>
            </a:r>
          </a:p>
        </p:txBody>
      </p:sp>
      <p:sp>
        <p:nvSpPr>
          <p:cNvPr id="5" name="Title 3"/>
          <p:cNvSpPr txBox="1">
            <a:spLocks/>
          </p:cNvSpPr>
          <p:nvPr/>
        </p:nvSpPr>
        <p:spPr>
          <a:xfrm>
            <a:off x="2910662" y="1234545"/>
            <a:ext cx="4562043" cy="821749"/>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b="1" dirty="0">
                <a:solidFill>
                  <a:srgbClr val="002060"/>
                </a:solidFill>
                <a:latin typeface="+mn-lt"/>
              </a:rPr>
              <a:t>OUR MISSION</a:t>
            </a:r>
          </a:p>
        </p:txBody>
      </p:sp>
      <p:sp>
        <p:nvSpPr>
          <p:cNvPr id="7" name="TextBox 6"/>
          <p:cNvSpPr txBox="1"/>
          <p:nvPr/>
        </p:nvSpPr>
        <p:spPr>
          <a:xfrm>
            <a:off x="1551708" y="2223702"/>
            <a:ext cx="7287491" cy="1631216"/>
          </a:xfrm>
          <a:prstGeom prst="rect">
            <a:avLst/>
          </a:prstGeom>
          <a:noFill/>
        </p:spPr>
        <p:txBody>
          <a:bodyPr wrap="square" rtlCol="0">
            <a:spAutoFit/>
          </a:bodyPr>
          <a:lstStyle/>
          <a:p>
            <a:pPr algn="ctr"/>
            <a:r>
              <a:rPr lang="en-US" sz="2000" dirty="0"/>
              <a:t>We lose Catholics in the University. </a:t>
            </a:r>
          </a:p>
          <a:p>
            <a:pPr algn="ctr"/>
            <a:r>
              <a:rPr lang="en-US" sz="2000" dirty="0"/>
              <a:t>We send them to the world after confirmation.</a:t>
            </a:r>
          </a:p>
          <a:p>
            <a:pPr algn="ctr"/>
            <a:r>
              <a:rPr lang="en-US" sz="2000" dirty="0"/>
              <a:t>Who is talking to them about Christ during those </a:t>
            </a:r>
          </a:p>
          <a:p>
            <a:pPr algn="ctr"/>
            <a:r>
              <a:rPr lang="en-US" sz="2000" dirty="0"/>
              <a:t>critical years when they are finding themselves </a:t>
            </a:r>
          </a:p>
          <a:p>
            <a:pPr algn="ctr"/>
            <a:r>
              <a:rPr lang="en-US" sz="2000" dirty="0"/>
              <a:t>and setting up their adult life?</a:t>
            </a:r>
          </a:p>
        </p:txBody>
      </p:sp>
    </p:spTree>
    <p:extLst>
      <p:ext uri="{BB962C8B-B14F-4D97-AF65-F5344CB8AC3E}">
        <p14:creationId xmlns:p14="http://schemas.microsoft.com/office/powerpoint/2010/main" val="2654891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5" y="2341418"/>
            <a:ext cx="7994075" cy="3425778"/>
          </a:xfrm>
        </p:spPr>
        <p:txBody>
          <a:bodyPr>
            <a:noAutofit/>
          </a:bodyPr>
          <a:lstStyle/>
          <a:p>
            <a:pPr algn="ctr"/>
            <a:r>
              <a:rPr lang="en-US" sz="2200" i="0" dirty="0">
                <a:latin typeface="+mn-lt"/>
              </a:rPr>
              <a:t>“The split between the Gospel and culture is without a doubt the drama of our time, just as it was of other times. Therefore every effort must be made to ensure a full evangelization of culture, or more correctly of cultures. They have to be regenerated by an encounter with the Gospel. But this encounter will not take place if the Gospel is not proclaimed”</a:t>
            </a:r>
            <a:endParaRPr lang="en-US" sz="2200" b="1" i="0" dirty="0">
              <a:solidFill>
                <a:srgbClr val="002060"/>
              </a:solidFill>
              <a:latin typeface="+mn-lt"/>
            </a:endParaRPr>
          </a:p>
        </p:txBody>
      </p:sp>
      <p:sp>
        <p:nvSpPr>
          <p:cNvPr id="7" name="Title 3"/>
          <p:cNvSpPr txBox="1">
            <a:spLocks/>
          </p:cNvSpPr>
          <p:nvPr/>
        </p:nvSpPr>
        <p:spPr>
          <a:xfrm>
            <a:off x="969815" y="1251147"/>
            <a:ext cx="7994075" cy="821749"/>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3600" b="1" dirty="0">
                <a:solidFill>
                  <a:srgbClr val="002060"/>
                </a:solidFill>
              </a:rPr>
              <a:t>Paul VI – “</a:t>
            </a:r>
            <a:r>
              <a:rPr lang="en-US" sz="3600" b="1" dirty="0" err="1">
                <a:solidFill>
                  <a:srgbClr val="002060"/>
                </a:solidFill>
              </a:rPr>
              <a:t>Evangelii</a:t>
            </a:r>
            <a:r>
              <a:rPr lang="en-US" sz="3600" b="1" dirty="0">
                <a:solidFill>
                  <a:srgbClr val="002060"/>
                </a:solidFill>
              </a:rPr>
              <a:t> </a:t>
            </a:r>
            <a:r>
              <a:rPr lang="en-US" sz="3600" b="1" dirty="0" err="1">
                <a:solidFill>
                  <a:srgbClr val="002060"/>
                </a:solidFill>
              </a:rPr>
              <a:t>Nuntiandi</a:t>
            </a:r>
            <a:r>
              <a:rPr lang="en-US" sz="3600" b="1" dirty="0">
                <a:solidFill>
                  <a:srgbClr val="002060"/>
                </a:solidFill>
              </a:rPr>
              <a:t>” [20]</a:t>
            </a:r>
          </a:p>
        </p:txBody>
      </p:sp>
    </p:spTree>
    <p:extLst>
      <p:ext uri="{BB962C8B-B14F-4D97-AF65-F5344CB8AC3E}">
        <p14:creationId xmlns:p14="http://schemas.microsoft.com/office/powerpoint/2010/main" val="724259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5" y="2355273"/>
            <a:ext cx="7994075" cy="3442526"/>
          </a:xfrm>
        </p:spPr>
        <p:txBody>
          <a:bodyPr>
            <a:noAutofit/>
          </a:bodyPr>
          <a:lstStyle/>
          <a:p>
            <a:pPr algn="ctr"/>
            <a:r>
              <a:rPr lang="en-US" sz="2200" i="0" dirty="0">
                <a:latin typeface="+mn-lt"/>
              </a:rPr>
              <a:t>“The obvious importance of the content of evangelization must not overshadow the importance of the ways and means. This question of "how to evangelize" is permanently relevant, because the methods of evangelizing vary according to the different circumstances of time, place and culture, and because they thereby present a certain challenge to our capacity for discovery and adaptation”</a:t>
            </a:r>
            <a:endParaRPr lang="en-US" sz="2200" b="1" i="0" dirty="0">
              <a:solidFill>
                <a:srgbClr val="002060"/>
              </a:solidFill>
              <a:latin typeface="+mn-lt"/>
            </a:endParaRPr>
          </a:p>
        </p:txBody>
      </p:sp>
      <p:sp>
        <p:nvSpPr>
          <p:cNvPr id="5" name="Title 3"/>
          <p:cNvSpPr txBox="1">
            <a:spLocks/>
          </p:cNvSpPr>
          <p:nvPr/>
        </p:nvSpPr>
        <p:spPr>
          <a:xfrm>
            <a:off x="969815" y="1251147"/>
            <a:ext cx="7994075" cy="821749"/>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3600" b="1" dirty="0">
                <a:solidFill>
                  <a:srgbClr val="002060"/>
                </a:solidFill>
              </a:rPr>
              <a:t>Paul VI – “</a:t>
            </a:r>
            <a:r>
              <a:rPr lang="en-US" sz="3600" b="1" dirty="0" err="1">
                <a:solidFill>
                  <a:srgbClr val="002060"/>
                </a:solidFill>
              </a:rPr>
              <a:t>Evangelii</a:t>
            </a:r>
            <a:r>
              <a:rPr lang="en-US" sz="3600" b="1" dirty="0">
                <a:solidFill>
                  <a:srgbClr val="002060"/>
                </a:solidFill>
              </a:rPr>
              <a:t> </a:t>
            </a:r>
            <a:r>
              <a:rPr lang="en-US" sz="3600" b="1" dirty="0" err="1">
                <a:solidFill>
                  <a:srgbClr val="002060"/>
                </a:solidFill>
              </a:rPr>
              <a:t>Nuntiandi</a:t>
            </a:r>
            <a:r>
              <a:rPr lang="en-US" sz="3600" b="1" dirty="0">
                <a:solidFill>
                  <a:srgbClr val="002060"/>
                </a:solidFill>
              </a:rPr>
              <a:t>” [40]</a:t>
            </a:r>
          </a:p>
        </p:txBody>
      </p:sp>
    </p:spTree>
    <p:extLst>
      <p:ext uri="{BB962C8B-B14F-4D97-AF65-F5344CB8AC3E}">
        <p14:creationId xmlns:p14="http://schemas.microsoft.com/office/powerpoint/2010/main" val="3620183600"/>
      </p:ext>
    </p:extLst>
  </p:cSld>
  <p:clrMapOvr>
    <a:masterClrMapping/>
  </p:clrMapOvr>
</p:sld>
</file>

<file path=ppt/theme/theme1.xml><?xml version="1.0" encoding="utf-8"?>
<a:theme xmlns:a="http://schemas.openxmlformats.org/drawingml/2006/main" name="Global design template">
  <a:themeElements>
    <a:clrScheme name="Global design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design template">
      <a:majorFont>
        <a:latin typeface="Times New Roman"/>
        <a:ea typeface=""/>
        <a:cs typeface="Tahoma"/>
      </a:majorFont>
      <a:minorFont>
        <a:latin typeface="Calibri"/>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lobal design template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design templat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design template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design template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design template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design template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design template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design template 8">
        <a:dk1>
          <a:srgbClr val="1B3753"/>
        </a:dk1>
        <a:lt1>
          <a:srgbClr val="FFFFFF"/>
        </a:lt1>
        <a:dk2>
          <a:srgbClr val="009999"/>
        </a:dk2>
        <a:lt2>
          <a:srgbClr val="FFF385"/>
        </a:lt2>
        <a:accent1>
          <a:srgbClr val="9AE6C0"/>
        </a:accent1>
        <a:accent2>
          <a:srgbClr val="0099CC"/>
        </a:accent2>
        <a:accent3>
          <a:srgbClr val="AACACA"/>
        </a:accent3>
        <a:accent4>
          <a:srgbClr val="DADADA"/>
        </a:accent4>
        <a:accent5>
          <a:srgbClr val="CAF0DC"/>
        </a:accent5>
        <a:accent6>
          <a:srgbClr val="008AB9"/>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Global design template 9">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F - The Holy Spirit.ppt [Compatibility Mode]" id="{1FF423BC-65A2-453B-BF6F-5939A170682E}" vid="{47D7E4CB-99CE-4CBF-983B-4D6D8CF25B6A}"/>
    </a:ext>
  </a:extLst>
</a:theme>
</file>

<file path=docProps/app.xml><?xml version="1.0" encoding="utf-8"?>
<Properties xmlns="http://schemas.openxmlformats.org/officeDocument/2006/extended-properties" xmlns:vt="http://schemas.openxmlformats.org/officeDocument/2006/docPropsVTypes">
  <Template>TEMPLATE LF</Template>
  <TotalTime>999</TotalTime>
  <Words>2282</Words>
  <Application>Microsoft Office PowerPoint</Application>
  <PresentationFormat>On-screen Show (4:3)</PresentationFormat>
  <Paragraphs>218</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Helvetica</vt:lpstr>
      <vt:lpstr>Nirmala UI</vt:lpstr>
      <vt:lpstr>Tahoma</vt:lpstr>
      <vt:lpstr>Times New Roman</vt:lpstr>
      <vt:lpstr>Wingdings</vt:lpstr>
      <vt:lpstr>Global design template</vt:lpstr>
      <vt:lpstr>PowerPoint Presentation</vt:lpstr>
      <vt:lpstr>Faith: supernatural gift from God</vt:lpstr>
      <vt:lpstr>Jesus’ teachings on Faith</vt:lpstr>
      <vt:lpstr>Who is listening to this message in our secular, rational, scientific, digital world?</vt:lpstr>
      <vt:lpstr>The problem</vt:lpstr>
      <vt:lpstr>The Challenge for  University Students </vt:lpstr>
      <vt:lpstr>“Those who have received the Good News and who have been gathered by it into the community of salvation can and must communicate and spread it”</vt:lpstr>
      <vt:lpstr>“The split between the Gospel and culture is without a doubt the drama of our time, just as it was of other times. Therefore every effort must be made to ensure a full evangelization of culture, or more correctly of cultures. They have to be regenerated by an encounter with the Gospel. But this encounter will not take place if the Gospel is not proclaimed”</vt:lpstr>
      <vt:lpstr>“The obvious importance of the content of evangelization must not overshadow the importance of the ways and means. This question of "how to evangelize" is permanently relevant, because the methods of evangelizing vary according to the different circumstances of time, place and culture, and because they thereby present a certain challenge to our capacity for discovery and adaptation”</vt:lpstr>
      <vt:lpstr>PowerPoint Presentation</vt:lpstr>
      <vt:lpstr>“Yet, one can never sufficiently stress the fact that evangelization does not consist only of the preaching and teaching of a doctrine. For evangelization must touch life: the natural life to which it gives a new meaning, thanks to the evangelical perspectives that it reveals; and the supernatural life, which is not the negation but the purification and elevation of the natural life”</vt:lpstr>
      <vt:lpstr>“This faith is nearly always today exposed to secularism, even to militant atheism. It is a faith exposed to trials and threats, and even more, a faith besieged and actively opposed. It runs the risk of perishing from suffocation or starvation if it is not fed and sustained each day. To evangelize must therefore very often be to give this necessary food and sustenance to the faith of believers, especially through a catechesis full of Gospel vitality and in a language suited to people and circumstances”</vt:lpstr>
      <vt:lpstr>THE MANDATE</vt:lpstr>
      <vt:lpstr>How to reach out to University students effectively?</vt:lpstr>
      <vt:lpstr>PowerPoint Presentation</vt:lpstr>
      <vt:lpstr>How can we ALIGN with these Values to connect with Millennials and bring Christ to them at the University?</vt:lpstr>
      <vt:lpstr>LUMEN FIDEI approach</vt:lpstr>
      <vt:lpstr>LUMEN FIDEI Principles</vt:lpstr>
      <vt:lpstr>Listen to your Spirit</vt:lpstr>
      <vt:lpstr>THE CONNECTION</vt:lpstr>
      <vt:lpstr>LUMEN FIDEI Evangelization</vt:lpstr>
      <vt:lpstr>Program (draft)</vt:lpstr>
      <vt:lpstr>LUMEN FIDEI Program (draft)</vt:lpstr>
      <vt:lpstr>LUMEN FIDEI Meeting Structure</vt:lpstr>
      <vt:lpstr>PowerPoint Presentation</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LUMEN FIDEI</dc:title>
  <dc:creator>Pedro Caceres</dc:creator>
  <cp:lastModifiedBy>Pedro Caceres</cp:lastModifiedBy>
  <cp:revision>144</cp:revision>
  <dcterms:created xsi:type="dcterms:W3CDTF">2016-12-12T18:55:39Z</dcterms:created>
  <dcterms:modified xsi:type="dcterms:W3CDTF">2017-01-31T17:23:05Z</dcterms:modified>
</cp:coreProperties>
</file>