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97" r:id="rId3"/>
    <p:sldId id="298" r:id="rId4"/>
    <p:sldId id="299" r:id="rId5"/>
    <p:sldId id="312" r:id="rId6"/>
    <p:sldId id="313" r:id="rId7"/>
    <p:sldId id="305" r:id="rId8"/>
    <p:sldId id="306" r:id="rId9"/>
    <p:sldId id="308" r:id="rId10"/>
    <p:sldId id="310" r:id="rId11"/>
    <p:sldId id="315" r:id="rId12"/>
    <p:sldId id="316" r:id="rId13"/>
    <p:sldId id="257" r:id="rId14"/>
    <p:sldId id="319" r:id="rId15"/>
    <p:sldId id="261" r:id="rId16"/>
    <p:sldId id="289" r:id="rId17"/>
    <p:sldId id="317" r:id="rId18"/>
    <p:sldId id="287" r:id="rId19"/>
    <p:sldId id="28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B5D0"/>
    <a:srgbClr val="9CBED7"/>
    <a:srgbClr val="FDAB86"/>
    <a:srgbClr val="FFFF99"/>
    <a:srgbClr val="EFF418"/>
    <a:srgbClr val="CACD63"/>
    <a:srgbClr val="D48880"/>
    <a:srgbClr val="C48F22"/>
    <a:srgbClr val="F4C491"/>
    <a:srgbClr val="D7968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69" d="100"/>
          <a:sy n="69" d="100"/>
        </p:scale>
        <p:origin x="115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B01A69-A9A8-4A92-9AF0-F790A22E99A2}" type="doc">
      <dgm:prSet loTypeId="urn:microsoft.com/office/officeart/2005/8/layout/pyramid1" loCatId="pyramid" qsTypeId="urn:microsoft.com/office/officeart/2005/8/quickstyle/simple1" qsCatId="simple" csTypeId="urn:microsoft.com/office/officeart/2005/8/colors/colorful1" csCatId="colorful" phldr="1"/>
      <dgm:spPr/>
    </dgm:pt>
    <dgm:pt modelId="{BA0F5A41-47B3-427E-8450-251495B2877A}">
      <dgm:prSet phldrT="[Text]" custT="1"/>
      <dgm:spPr>
        <a:solidFill>
          <a:schemeClr val="bg1">
            <a:lumMod val="85000"/>
          </a:schemeClr>
        </a:solidFill>
      </dgm:spPr>
      <dgm:t>
        <a:bodyPr/>
        <a:lstStyle/>
        <a:p>
          <a:r>
            <a:rPr lang="en-US" sz="2800" dirty="0"/>
            <a:t>Faith</a:t>
          </a:r>
        </a:p>
      </dgm:t>
    </dgm:pt>
    <dgm:pt modelId="{05694EB0-862B-43CE-AD05-9A069C3797C7}" type="parTrans" cxnId="{570CB733-E1ED-4437-9BC3-0D2F8C97FE25}">
      <dgm:prSet/>
      <dgm:spPr/>
      <dgm:t>
        <a:bodyPr/>
        <a:lstStyle/>
        <a:p>
          <a:endParaRPr lang="en-US" sz="2800"/>
        </a:p>
      </dgm:t>
    </dgm:pt>
    <dgm:pt modelId="{BA007300-4A19-4507-872C-7614DFCCA0F5}" type="sibTrans" cxnId="{570CB733-E1ED-4437-9BC3-0D2F8C97FE25}">
      <dgm:prSet/>
      <dgm:spPr/>
      <dgm:t>
        <a:bodyPr/>
        <a:lstStyle/>
        <a:p>
          <a:endParaRPr lang="en-US" sz="2800"/>
        </a:p>
      </dgm:t>
    </dgm:pt>
    <dgm:pt modelId="{E8930914-7E38-4542-9BDF-59A19B69975F}">
      <dgm:prSet phldrT="[Text]" custT="1"/>
      <dgm:spPr>
        <a:solidFill>
          <a:schemeClr val="bg1">
            <a:lumMod val="75000"/>
          </a:schemeClr>
        </a:solidFill>
      </dgm:spPr>
      <dgm:t>
        <a:bodyPr/>
        <a:lstStyle/>
        <a:p>
          <a:r>
            <a:rPr lang="en-US" sz="2800" dirty="0"/>
            <a:t>Reason</a:t>
          </a:r>
        </a:p>
      </dgm:t>
    </dgm:pt>
    <dgm:pt modelId="{32FC5638-16F8-4D53-983E-48A3D67D6E97}" type="parTrans" cxnId="{3E4B08E0-A8CB-46F5-921F-2E334C6C0314}">
      <dgm:prSet/>
      <dgm:spPr/>
      <dgm:t>
        <a:bodyPr/>
        <a:lstStyle/>
        <a:p>
          <a:endParaRPr lang="en-US" sz="2800"/>
        </a:p>
      </dgm:t>
    </dgm:pt>
    <dgm:pt modelId="{9C3F914B-FA0F-4107-AFA4-5BFE1DB7DF9D}" type="sibTrans" cxnId="{3E4B08E0-A8CB-46F5-921F-2E334C6C0314}">
      <dgm:prSet/>
      <dgm:spPr/>
      <dgm:t>
        <a:bodyPr/>
        <a:lstStyle/>
        <a:p>
          <a:endParaRPr lang="en-US" sz="2800"/>
        </a:p>
      </dgm:t>
    </dgm:pt>
    <dgm:pt modelId="{F2569979-2421-4179-8A3F-44E21C4A83DA}">
      <dgm:prSet phldrT="[Text]" custT="1"/>
      <dgm:spPr>
        <a:solidFill>
          <a:schemeClr val="bg1">
            <a:lumMod val="50000"/>
          </a:schemeClr>
        </a:solidFill>
      </dgm:spPr>
      <dgm:t>
        <a:bodyPr/>
        <a:lstStyle/>
        <a:p>
          <a:r>
            <a:rPr lang="en-US" sz="2800" dirty="0"/>
            <a:t>Instincts</a:t>
          </a:r>
        </a:p>
      </dgm:t>
    </dgm:pt>
    <dgm:pt modelId="{419DD342-A142-4FC6-A333-56947449B489}" type="parTrans" cxnId="{5DD98437-66D6-457F-8403-28B1E82B4754}">
      <dgm:prSet/>
      <dgm:spPr/>
      <dgm:t>
        <a:bodyPr/>
        <a:lstStyle/>
        <a:p>
          <a:endParaRPr lang="en-US" sz="2800"/>
        </a:p>
      </dgm:t>
    </dgm:pt>
    <dgm:pt modelId="{E0162737-101A-4146-B1C3-8F4F97D45E03}" type="sibTrans" cxnId="{5DD98437-66D6-457F-8403-28B1E82B4754}">
      <dgm:prSet/>
      <dgm:spPr/>
      <dgm:t>
        <a:bodyPr/>
        <a:lstStyle/>
        <a:p>
          <a:endParaRPr lang="en-US" sz="2800"/>
        </a:p>
      </dgm:t>
    </dgm:pt>
    <dgm:pt modelId="{6B3C96EE-9C02-44A8-A49E-7876DBC52A54}" type="pres">
      <dgm:prSet presAssocID="{33B01A69-A9A8-4A92-9AF0-F790A22E99A2}" presName="Name0" presStyleCnt="0">
        <dgm:presLayoutVars>
          <dgm:dir/>
          <dgm:animLvl val="lvl"/>
          <dgm:resizeHandles val="exact"/>
        </dgm:presLayoutVars>
      </dgm:prSet>
      <dgm:spPr/>
    </dgm:pt>
    <dgm:pt modelId="{92E2EBF2-3A92-4D3E-9882-FC85E63633FB}" type="pres">
      <dgm:prSet presAssocID="{BA0F5A41-47B3-427E-8450-251495B2877A}" presName="Name8" presStyleCnt="0"/>
      <dgm:spPr/>
    </dgm:pt>
    <dgm:pt modelId="{535F38DB-1C6D-4618-8829-A80EEA4F1DF2}" type="pres">
      <dgm:prSet presAssocID="{BA0F5A41-47B3-427E-8450-251495B2877A}" presName="level" presStyleLbl="node1" presStyleIdx="0" presStyleCnt="3">
        <dgm:presLayoutVars>
          <dgm:chMax val="1"/>
          <dgm:bulletEnabled val="1"/>
        </dgm:presLayoutVars>
      </dgm:prSet>
      <dgm:spPr/>
    </dgm:pt>
    <dgm:pt modelId="{348E0CDF-0623-4823-9B38-C8CBDB5551EB}" type="pres">
      <dgm:prSet presAssocID="{BA0F5A41-47B3-427E-8450-251495B2877A}" presName="levelTx" presStyleLbl="revTx" presStyleIdx="0" presStyleCnt="0">
        <dgm:presLayoutVars>
          <dgm:chMax val="1"/>
          <dgm:bulletEnabled val="1"/>
        </dgm:presLayoutVars>
      </dgm:prSet>
      <dgm:spPr/>
    </dgm:pt>
    <dgm:pt modelId="{1E270F5C-D109-478E-A816-2204AD31DE38}" type="pres">
      <dgm:prSet presAssocID="{E8930914-7E38-4542-9BDF-59A19B69975F}" presName="Name8" presStyleCnt="0"/>
      <dgm:spPr/>
    </dgm:pt>
    <dgm:pt modelId="{96D52A4C-38CA-4714-BB51-08D6743EF1FF}" type="pres">
      <dgm:prSet presAssocID="{E8930914-7E38-4542-9BDF-59A19B69975F}" presName="level" presStyleLbl="node1" presStyleIdx="1" presStyleCnt="3">
        <dgm:presLayoutVars>
          <dgm:chMax val="1"/>
          <dgm:bulletEnabled val="1"/>
        </dgm:presLayoutVars>
      </dgm:prSet>
      <dgm:spPr/>
    </dgm:pt>
    <dgm:pt modelId="{91B4ECA1-4334-4EE2-8146-E03D9F9271FA}" type="pres">
      <dgm:prSet presAssocID="{E8930914-7E38-4542-9BDF-59A19B69975F}" presName="levelTx" presStyleLbl="revTx" presStyleIdx="0" presStyleCnt="0">
        <dgm:presLayoutVars>
          <dgm:chMax val="1"/>
          <dgm:bulletEnabled val="1"/>
        </dgm:presLayoutVars>
      </dgm:prSet>
      <dgm:spPr/>
    </dgm:pt>
    <dgm:pt modelId="{8F395FAA-E751-477A-B0D5-50FE1474DBA2}" type="pres">
      <dgm:prSet presAssocID="{F2569979-2421-4179-8A3F-44E21C4A83DA}" presName="Name8" presStyleCnt="0"/>
      <dgm:spPr/>
    </dgm:pt>
    <dgm:pt modelId="{B8DFD24C-7281-4FD6-8623-DAC35DB37986}" type="pres">
      <dgm:prSet presAssocID="{F2569979-2421-4179-8A3F-44E21C4A83DA}" presName="level" presStyleLbl="node1" presStyleIdx="2" presStyleCnt="3">
        <dgm:presLayoutVars>
          <dgm:chMax val="1"/>
          <dgm:bulletEnabled val="1"/>
        </dgm:presLayoutVars>
      </dgm:prSet>
      <dgm:spPr/>
    </dgm:pt>
    <dgm:pt modelId="{45BE3DAB-F231-4B77-8E57-3F19D6FF9468}" type="pres">
      <dgm:prSet presAssocID="{F2569979-2421-4179-8A3F-44E21C4A83DA}" presName="levelTx" presStyleLbl="revTx" presStyleIdx="0" presStyleCnt="0">
        <dgm:presLayoutVars>
          <dgm:chMax val="1"/>
          <dgm:bulletEnabled val="1"/>
        </dgm:presLayoutVars>
      </dgm:prSet>
      <dgm:spPr/>
    </dgm:pt>
  </dgm:ptLst>
  <dgm:cxnLst>
    <dgm:cxn modelId="{3B5E22EF-E90A-4EF1-B394-1947350D1488}" type="presOf" srcId="{33B01A69-A9A8-4A92-9AF0-F790A22E99A2}" destId="{6B3C96EE-9C02-44A8-A49E-7876DBC52A54}" srcOrd="0" destOrd="0" presId="urn:microsoft.com/office/officeart/2005/8/layout/pyramid1"/>
    <dgm:cxn modelId="{186F7972-8C88-4D2E-A445-BFA2F7EE52DB}" type="presOf" srcId="{F2569979-2421-4179-8A3F-44E21C4A83DA}" destId="{45BE3DAB-F231-4B77-8E57-3F19D6FF9468}" srcOrd="1" destOrd="0" presId="urn:microsoft.com/office/officeart/2005/8/layout/pyramid1"/>
    <dgm:cxn modelId="{5DD98437-66D6-457F-8403-28B1E82B4754}" srcId="{33B01A69-A9A8-4A92-9AF0-F790A22E99A2}" destId="{F2569979-2421-4179-8A3F-44E21C4A83DA}" srcOrd="2" destOrd="0" parTransId="{419DD342-A142-4FC6-A333-56947449B489}" sibTransId="{E0162737-101A-4146-B1C3-8F4F97D45E03}"/>
    <dgm:cxn modelId="{B99AAAF3-E60B-497A-9036-0718046EE402}" type="presOf" srcId="{F2569979-2421-4179-8A3F-44E21C4A83DA}" destId="{B8DFD24C-7281-4FD6-8623-DAC35DB37986}" srcOrd="0" destOrd="0" presId="urn:microsoft.com/office/officeart/2005/8/layout/pyramid1"/>
    <dgm:cxn modelId="{E587855A-FF72-433D-82FE-44E4F4E2F711}" type="presOf" srcId="{BA0F5A41-47B3-427E-8450-251495B2877A}" destId="{348E0CDF-0623-4823-9B38-C8CBDB5551EB}" srcOrd="1" destOrd="0" presId="urn:microsoft.com/office/officeart/2005/8/layout/pyramid1"/>
    <dgm:cxn modelId="{844E7BBC-DE0F-490A-A4FF-DAA21100DB80}" type="presOf" srcId="{E8930914-7E38-4542-9BDF-59A19B69975F}" destId="{96D52A4C-38CA-4714-BB51-08D6743EF1FF}" srcOrd="0" destOrd="0" presId="urn:microsoft.com/office/officeart/2005/8/layout/pyramid1"/>
    <dgm:cxn modelId="{570CB733-E1ED-4437-9BC3-0D2F8C97FE25}" srcId="{33B01A69-A9A8-4A92-9AF0-F790A22E99A2}" destId="{BA0F5A41-47B3-427E-8450-251495B2877A}" srcOrd="0" destOrd="0" parTransId="{05694EB0-862B-43CE-AD05-9A069C3797C7}" sibTransId="{BA007300-4A19-4507-872C-7614DFCCA0F5}"/>
    <dgm:cxn modelId="{E71726EC-7E30-448E-9014-6A7F8009F8CF}" type="presOf" srcId="{BA0F5A41-47B3-427E-8450-251495B2877A}" destId="{535F38DB-1C6D-4618-8829-A80EEA4F1DF2}" srcOrd="0" destOrd="0" presId="urn:microsoft.com/office/officeart/2005/8/layout/pyramid1"/>
    <dgm:cxn modelId="{3E4B08E0-A8CB-46F5-921F-2E334C6C0314}" srcId="{33B01A69-A9A8-4A92-9AF0-F790A22E99A2}" destId="{E8930914-7E38-4542-9BDF-59A19B69975F}" srcOrd="1" destOrd="0" parTransId="{32FC5638-16F8-4D53-983E-48A3D67D6E97}" sibTransId="{9C3F914B-FA0F-4107-AFA4-5BFE1DB7DF9D}"/>
    <dgm:cxn modelId="{9F71ADC1-DC90-4EA3-8BF3-D84D9AD31CE9}" type="presOf" srcId="{E8930914-7E38-4542-9BDF-59A19B69975F}" destId="{91B4ECA1-4334-4EE2-8146-E03D9F9271FA}" srcOrd="1" destOrd="0" presId="urn:microsoft.com/office/officeart/2005/8/layout/pyramid1"/>
    <dgm:cxn modelId="{A919A23E-16C7-4221-8067-BB649D824931}" type="presParOf" srcId="{6B3C96EE-9C02-44A8-A49E-7876DBC52A54}" destId="{92E2EBF2-3A92-4D3E-9882-FC85E63633FB}" srcOrd="0" destOrd="0" presId="urn:microsoft.com/office/officeart/2005/8/layout/pyramid1"/>
    <dgm:cxn modelId="{7E4C0D60-65A6-459E-A5EE-11FD48E2DB30}" type="presParOf" srcId="{92E2EBF2-3A92-4D3E-9882-FC85E63633FB}" destId="{535F38DB-1C6D-4618-8829-A80EEA4F1DF2}" srcOrd="0" destOrd="0" presId="urn:microsoft.com/office/officeart/2005/8/layout/pyramid1"/>
    <dgm:cxn modelId="{1D5680E7-450E-4053-9B2D-F0B26C8AFA8A}" type="presParOf" srcId="{92E2EBF2-3A92-4D3E-9882-FC85E63633FB}" destId="{348E0CDF-0623-4823-9B38-C8CBDB5551EB}" srcOrd="1" destOrd="0" presId="urn:microsoft.com/office/officeart/2005/8/layout/pyramid1"/>
    <dgm:cxn modelId="{7BE55153-E384-4736-B8DA-EA5F861C010E}" type="presParOf" srcId="{6B3C96EE-9C02-44A8-A49E-7876DBC52A54}" destId="{1E270F5C-D109-478E-A816-2204AD31DE38}" srcOrd="1" destOrd="0" presId="urn:microsoft.com/office/officeart/2005/8/layout/pyramid1"/>
    <dgm:cxn modelId="{FA3B28C9-7DE3-44D5-8A8E-0CF5A0CE740F}" type="presParOf" srcId="{1E270F5C-D109-478E-A816-2204AD31DE38}" destId="{96D52A4C-38CA-4714-BB51-08D6743EF1FF}" srcOrd="0" destOrd="0" presId="urn:microsoft.com/office/officeart/2005/8/layout/pyramid1"/>
    <dgm:cxn modelId="{D9E5BA56-AABF-4ADA-A076-E8CEF2D5082C}" type="presParOf" srcId="{1E270F5C-D109-478E-A816-2204AD31DE38}" destId="{91B4ECA1-4334-4EE2-8146-E03D9F9271FA}" srcOrd="1" destOrd="0" presId="urn:microsoft.com/office/officeart/2005/8/layout/pyramid1"/>
    <dgm:cxn modelId="{9793D856-5AC9-4C57-BF03-598962530447}" type="presParOf" srcId="{6B3C96EE-9C02-44A8-A49E-7876DBC52A54}" destId="{8F395FAA-E751-477A-B0D5-50FE1474DBA2}" srcOrd="2" destOrd="0" presId="urn:microsoft.com/office/officeart/2005/8/layout/pyramid1"/>
    <dgm:cxn modelId="{8E667774-82DC-43E0-AE46-C5F5FC456F82}" type="presParOf" srcId="{8F395FAA-E751-477A-B0D5-50FE1474DBA2}" destId="{B8DFD24C-7281-4FD6-8623-DAC35DB37986}" srcOrd="0" destOrd="0" presId="urn:microsoft.com/office/officeart/2005/8/layout/pyramid1"/>
    <dgm:cxn modelId="{2B44391E-ACEC-4D63-8C6D-E1734B851FB0}" type="presParOf" srcId="{8F395FAA-E751-477A-B0D5-50FE1474DBA2}" destId="{45BE3DAB-F231-4B77-8E57-3F19D6FF9468}" srcOrd="1" destOrd="0" presId="urn:microsoft.com/office/officeart/2005/8/layout/pyramid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429CE0-A733-4CDD-8DF8-575185C1C03A}"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n-US"/>
        </a:p>
      </dgm:t>
    </dgm:pt>
    <dgm:pt modelId="{AA9464F9-ACC2-4028-96FE-368481978EB0}">
      <dgm:prSet phldrT="[Text]" custT="1"/>
      <dgm:spPr>
        <a:solidFill>
          <a:schemeClr val="bg1">
            <a:lumMod val="85000"/>
          </a:schemeClr>
        </a:solidFill>
      </dgm:spPr>
      <dgm:t>
        <a:bodyPr/>
        <a:lstStyle/>
        <a:p>
          <a:r>
            <a:rPr lang="en-US" sz="2800" dirty="0">
              <a:solidFill>
                <a:schemeClr val="tx1"/>
              </a:solidFill>
            </a:rPr>
            <a:t>Beatitudes</a:t>
          </a:r>
          <a:br>
            <a:rPr lang="en-US" sz="2800" dirty="0">
              <a:solidFill>
                <a:schemeClr val="tx1"/>
              </a:solidFill>
            </a:rPr>
          </a:br>
          <a:r>
            <a:rPr lang="en-US" sz="1600" dirty="0">
              <a:solidFill>
                <a:schemeClr val="tx1"/>
              </a:solidFill>
            </a:rPr>
            <a:t>(poor inspirit, merciful, peacemaker, …)</a:t>
          </a:r>
          <a:endParaRPr lang="en-US" sz="2000" dirty="0">
            <a:solidFill>
              <a:schemeClr val="tx1"/>
            </a:solidFill>
          </a:endParaRPr>
        </a:p>
      </dgm:t>
    </dgm:pt>
    <dgm:pt modelId="{0CA4B186-1AC4-4DC1-80D5-C8E0CB566B89}" type="parTrans" cxnId="{CB851DC7-CCDD-48D9-BD49-4E239037F08A}">
      <dgm:prSet/>
      <dgm:spPr/>
      <dgm:t>
        <a:bodyPr/>
        <a:lstStyle/>
        <a:p>
          <a:endParaRPr lang="en-US" sz="1000">
            <a:solidFill>
              <a:schemeClr val="tx1"/>
            </a:solidFill>
          </a:endParaRPr>
        </a:p>
      </dgm:t>
    </dgm:pt>
    <dgm:pt modelId="{B2D20B69-ECE9-4287-A6AC-70787B7106D3}" type="sibTrans" cxnId="{CB851DC7-CCDD-48D9-BD49-4E239037F08A}">
      <dgm:prSet/>
      <dgm:spPr/>
      <dgm:t>
        <a:bodyPr/>
        <a:lstStyle/>
        <a:p>
          <a:endParaRPr lang="en-US" sz="1000">
            <a:solidFill>
              <a:schemeClr val="tx1"/>
            </a:solidFill>
          </a:endParaRPr>
        </a:p>
      </dgm:t>
    </dgm:pt>
    <dgm:pt modelId="{6F0A0A8C-5C3F-472A-8DBF-1363F0CCC85D}">
      <dgm:prSet phldrT="[Text]" custT="1"/>
      <dgm:spPr>
        <a:solidFill>
          <a:schemeClr val="bg1">
            <a:lumMod val="85000"/>
          </a:schemeClr>
        </a:solidFill>
      </dgm:spPr>
      <dgm:t>
        <a:bodyPr/>
        <a:lstStyle/>
        <a:p>
          <a:r>
            <a:rPr lang="en-US" sz="2800" dirty="0">
              <a:solidFill>
                <a:schemeClr val="tx1"/>
              </a:solidFill>
            </a:rPr>
            <a:t>Capital Sins</a:t>
          </a:r>
        </a:p>
        <a:p>
          <a:r>
            <a:rPr lang="en-US" sz="1600" dirty="0">
              <a:solidFill>
                <a:schemeClr val="tx1"/>
              </a:solidFill>
            </a:rPr>
            <a:t>(pride, greed, envy,  lust, …) </a:t>
          </a:r>
        </a:p>
      </dgm:t>
    </dgm:pt>
    <dgm:pt modelId="{24B06E9F-8F5B-438E-B1EB-7ECAC00BF93B}" type="parTrans" cxnId="{14B5EAFB-3E8E-482B-B795-0FB9A995E5FD}">
      <dgm:prSet/>
      <dgm:spPr/>
      <dgm:t>
        <a:bodyPr/>
        <a:lstStyle/>
        <a:p>
          <a:endParaRPr lang="en-US" sz="1000">
            <a:solidFill>
              <a:schemeClr val="tx1"/>
            </a:solidFill>
          </a:endParaRPr>
        </a:p>
      </dgm:t>
    </dgm:pt>
    <dgm:pt modelId="{5975B0E4-A5F9-4562-997F-FD580C0FC7C1}" type="sibTrans" cxnId="{14B5EAFB-3E8E-482B-B795-0FB9A995E5FD}">
      <dgm:prSet/>
      <dgm:spPr/>
      <dgm:t>
        <a:bodyPr/>
        <a:lstStyle/>
        <a:p>
          <a:endParaRPr lang="en-US" sz="1000">
            <a:solidFill>
              <a:schemeClr val="tx1"/>
            </a:solidFill>
          </a:endParaRPr>
        </a:p>
      </dgm:t>
    </dgm:pt>
    <dgm:pt modelId="{46D328F6-5FD1-40AF-A5B1-31D18A21094F}">
      <dgm:prSet phldrT="[Text]" custT="1"/>
      <dgm:spPr>
        <a:solidFill>
          <a:schemeClr val="bg1">
            <a:lumMod val="85000"/>
          </a:schemeClr>
        </a:solidFill>
      </dgm:spPr>
      <dgm:t>
        <a:bodyPr/>
        <a:lstStyle/>
        <a:p>
          <a:r>
            <a:rPr lang="en-US" sz="2800" dirty="0">
              <a:solidFill>
                <a:schemeClr val="tx1"/>
              </a:solidFill>
            </a:rPr>
            <a:t>10 Commandments</a:t>
          </a:r>
        </a:p>
        <a:p>
          <a:r>
            <a:rPr lang="en-US" sz="1600" dirty="0">
              <a:solidFill>
                <a:schemeClr val="tx1"/>
              </a:solidFill>
            </a:rPr>
            <a:t>(kill, steal, honor, covet, …)</a:t>
          </a:r>
        </a:p>
      </dgm:t>
    </dgm:pt>
    <dgm:pt modelId="{1A978DA7-1155-4748-A368-A91FC3535ADB}" type="parTrans" cxnId="{DC6841A5-D356-4223-908E-5471A6D66BF7}">
      <dgm:prSet/>
      <dgm:spPr/>
      <dgm:t>
        <a:bodyPr/>
        <a:lstStyle/>
        <a:p>
          <a:endParaRPr lang="en-US" sz="1000">
            <a:solidFill>
              <a:schemeClr val="tx1"/>
            </a:solidFill>
          </a:endParaRPr>
        </a:p>
      </dgm:t>
    </dgm:pt>
    <dgm:pt modelId="{0DA2E580-E179-450D-8DD0-1B4F80A8BDD7}" type="sibTrans" cxnId="{DC6841A5-D356-4223-908E-5471A6D66BF7}">
      <dgm:prSet/>
      <dgm:spPr/>
      <dgm:t>
        <a:bodyPr/>
        <a:lstStyle/>
        <a:p>
          <a:endParaRPr lang="en-US" sz="1000">
            <a:solidFill>
              <a:schemeClr val="tx1"/>
            </a:solidFill>
          </a:endParaRPr>
        </a:p>
      </dgm:t>
    </dgm:pt>
    <dgm:pt modelId="{776D52F0-F261-4F90-A5F6-48F56C351175}" type="pres">
      <dgm:prSet presAssocID="{96429CE0-A733-4CDD-8DF8-575185C1C03A}" presName="Name0" presStyleCnt="0">
        <dgm:presLayoutVars>
          <dgm:chPref val="1"/>
          <dgm:dir/>
          <dgm:animOne val="branch"/>
          <dgm:animLvl val="lvl"/>
          <dgm:resizeHandles/>
        </dgm:presLayoutVars>
      </dgm:prSet>
      <dgm:spPr/>
    </dgm:pt>
    <dgm:pt modelId="{5351698F-A7EA-4C2B-952D-86D9700A8A24}" type="pres">
      <dgm:prSet presAssocID="{AA9464F9-ACC2-4028-96FE-368481978EB0}" presName="vertOne" presStyleCnt="0"/>
      <dgm:spPr/>
    </dgm:pt>
    <dgm:pt modelId="{E63AB878-94C9-4D7B-86B9-DABC8B8C3913}" type="pres">
      <dgm:prSet presAssocID="{AA9464F9-ACC2-4028-96FE-368481978EB0}" presName="txOne" presStyleLbl="node0" presStyleIdx="0" presStyleCnt="1" custLinFactNeighborX="-311">
        <dgm:presLayoutVars>
          <dgm:chPref val="3"/>
        </dgm:presLayoutVars>
      </dgm:prSet>
      <dgm:spPr/>
    </dgm:pt>
    <dgm:pt modelId="{A5304D93-15BB-412C-9655-DB3BC819A13D}" type="pres">
      <dgm:prSet presAssocID="{AA9464F9-ACC2-4028-96FE-368481978EB0}" presName="parTransOne" presStyleCnt="0"/>
      <dgm:spPr/>
    </dgm:pt>
    <dgm:pt modelId="{7D8745CF-1888-4431-97D2-57E031065248}" type="pres">
      <dgm:prSet presAssocID="{AA9464F9-ACC2-4028-96FE-368481978EB0}" presName="horzOne" presStyleCnt="0"/>
      <dgm:spPr/>
    </dgm:pt>
    <dgm:pt modelId="{4AE2BDE9-D90F-44D5-849E-B6298A9A7915}" type="pres">
      <dgm:prSet presAssocID="{6F0A0A8C-5C3F-472A-8DBF-1363F0CCC85D}" presName="vertTwo" presStyleCnt="0"/>
      <dgm:spPr/>
    </dgm:pt>
    <dgm:pt modelId="{43C6A6F9-BD4F-46F6-B680-B07709611C9E}" type="pres">
      <dgm:prSet presAssocID="{6F0A0A8C-5C3F-472A-8DBF-1363F0CCC85D}" presName="txTwo" presStyleLbl="node2" presStyleIdx="0" presStyleCnt="1" custLinFactNeighborX="-311">
        <dgm:presLayoutVars>
          <dgm:chPref val="3"/>
        </dgm:presLayoutVars>
      </dgm:prSet>
      <dgm:spPr/>
    </dgm:pt>
    <dgm:pt modelId="{774F1892-FC44-4924-A9B3-F5AB06EDB40B}" type="pres">
      <dgm:prSet presAssocID="{6F0A0A8C-5C3F-472A-8DBF-1363F0CCC85D}" presName="parTransTwo" presStyleCnt="0"/>
      <dgm:spPr/>
    </dgm:pt>
    <dgm:pt modelId="{FCDB7B64-41AB-401C-871F-89E889C46D59}" type="pres">
      <dgm:prSet presAssocID="{6F0A0A8C-5C3F-472A-8DBF-1363F0CCC85D}" presName="horzTwo" presStyleCnt="0"/>
      <dgm:spPr/>
    </dgm:pt>
    <dgm:pt modelId="{3AB541C8-D1A5-4698-8EEF-A6B0A4FE6148}" type="pres">
      <dgm:prSet presAssocID="{46D328F6-5FD1-40AF-A5B1-31D18A21094F}" presName="vertThree" presStyleCnt="0"/>
      <dgm:spPr/>
    </dgm:pt>
    <dgm:pt modelId="{DB8BC409-ACEB-42CF-B7CE-F0A344C32EB6}" type="pres">
      <dgm:prSet presAssocID="{46D328F6-5FD1-40AF-A5B1-31D18A21094F}" presName="txThree" presStyleLbl="node3" presStyleIdx="0" presStyleCnt="1">
        <dgm:presLayoutVars>
          <dgm:chPref val="3"/>
        </dgm:presLayoutVars>
      </dgm:prSet>
      <dgm:spPr/>
    </dgm:pt>
    <dgm:pt modelId="{18529808-6AEA-4526-B490-04B96C69AF24}" type="pres">
      <dgm:prSet presAssocID="{46D328F6-5FD1-40AF-A5B1-31D18A21094F}" presName="horzThree" presStyleCnt="0"/>
      <dgm:spPr/>
    </dgm:pt>
  </dgm:ptLst>
  <dgm:cxnLst>
    <dgm:cxn modelId="{14B5EAFB-3E8E-482B-B795-0FB9A995E5FD}" srcId="{AA9464F9-ACC2-4028-96FE-368481978EB0}" destId="{6F0A0A8C-5C3F-472A-8DBF-1363F0CCC85D}" srcOrd="0" destOrd="0" parTransId="{24B06E9F-8F5B-438E-B1EB-7ECAC00BF93B}" sibTransId="{5975B0E4-A5F9-4562-997F-FD580C0FC7C1}"/>
    <dgm:cxn modelId="{B90180E9-ECF5-4CA0-9497-662C28F42CF9}" type="presOf" srcId="{6F0A0A8C-5C3F-472A-8DBF-1363F0CCC85D}" destId="{43C6A6F9-BD4F-46F6-B680-B07709611C9E}" srcOrd="0" destOrd="0" presId="urn:microsoft.com/office/officeart/2005/8/layout/hierarchy4"/>
    <dgm:cxn modelId="{CB851DC7-CCDD-48D9-BD49-4E239037F08A}" srcId="{96429CE0-A733-4CDD-8DF8-575185C1C03A}" destId="{AA9464F9-ACC2-4028-96FE-368481978EB0}" srcOrd="0" destOrd="0" parTransId="{0CA4B186-1AC4-4DC1-80D5-C8E0CB566B89}" sibTransId="{B2D20B69-ECE9-4287-A6AC-70787B7106D3}"/>
    <dgm:cxn modelId="{F4F92DD6-1D4D-4C56-B12D-EA352C29A076}" type="presOf" srcId="{96429CE0-A733-4CDD-8DF8-575185C1C03A}" destId="{776D52F0-F261-4F90-A5F6-48F56C351175}" srcOrd="0" destOrd="0" presId="urn:microsoft.com/office/officeart/2005/8/layout/hierarchy4"/>
    <dgm:cxn modelId="{A8898CC5-0D0D-44F0-B9C2-135D57C42B6F}" type="presOf" srcId="{46D328F6-5FD1-40AF-A5B1-31D18A21094F}" destId="{DB8BC409-ACEB-42CF-B7CE-F0A344C32EB6}" srcOrd="0" destOrd="0" presId="urn:microsoft.com/office/officeart/2005/8/layout/hierarchy4"/>
    <dgm:cxn modelId="{FCF1D592-5DAE-459A-ABA6-F9A62AC2DB1A}" type="presOf" srcId="{AA9464F9-ACC2-4028-96FE-368481978EB0}" destId="{E63AB878-94C9-4D7B-86B9-DABC8B8C3913}" srcOrd="0" destOrd="0" presId="urn:microsoft.com/office/officeart/2005/8/layout/hierarchy4"/>
    <dgm:cxn modelId="{DC6841A5-D356-4223-908E-5471A6D66BF7}" srcId="{6F0A0A8C-5C3F-472A-8DBF-1363F0CCC85D}" destId="{46D328F6-5FD1-40AF-A5B1-31D18A21094F}" srcOrd="0" destOrd="0" parTransId="{1A978DA7-1155-4748-A368-A91FC3535ADB}" sibTransId="{0DA2E580-E179-450D-8DD0-1B4F80A8BDD7}"/>
    <dgm:cxn modelId="{921D6787-55E6-4534-A860-81997A2581D1}" type="presParOf" srcId="{776D52F0-F261-4F90-A5F6-48F56C351175}" destId="{5351698F-A7EA-4C2B-952D-86D9700A8A24}" srcOrd="0" destOrd="0" presId="urn:microsoft.com/office/officeart/2005/8/layout/hierarchy4"/>
    <dgm:cxn modelId="{93158728-2370-4D79-8814-63439EABE97C}" type="presParOf" srcId="{5351698F-A7EA-4C2B-952D-86D9700A8A24}" destId="{E63AB878-94C9-4D7B-86B9-DABC8B8C3913}" srcOrd="0" destOrd="0" presId="urn:microsoft.com/office/officeart/2005/8/layout/hierarchy4"/>
    <dgm:cxn modelId="{40735AE1-C920-4E93-95D4-961D48965B07}" type="presParOf" srcId="{5351698F-A7EA-4C2B-952D-86D9700A8A24}" destId="{A5304D93-15BB-412C-9655-DB3BC819A13D}" srcOrd="1" destOrd="0" presId="urn:microsoft.com/office/officeart/2005/8/layout/hierarchy4"/>
    <dgm:cxn modelId="{B7E9485A-F11A-4C96-A96E-753EB818A45D}" type="presParOf" srcId="{5351698F-A7EA-4C2B-952D-86D9700A8A24}" destId="{7D8745CF-1888-4431-97D2-57E031065248}" srcOrd="2" destOrd="0" presId="urn:microsoft.com/office/officeart/2005/8/layout/hierarchy4"/>
    <dgm:cxn modelId="{953C6E1D-0CB9-4149-8CF7-F0D4A0CBC837}" type="presParOf" srcId="{7D8745CF-1888-4431-97D2-57E031065248}" destId="{4AE2BDE9-D90F-44D5-849E-B6298A9A7915}" srcOrd="0" destOrd="0" presId="urn:microsoft.com/office/officeart/2005/8/layout/hierarchy4"/>
    <dgm:cxn modelId="{5B1EFAC4-8A23-4ABD-ABAD-5A34D2CC9098}" type="presParOf" srcId="{4AE2BDE9-D90F-44D5-849E-B6298A9A7915}" destId="{43C6A6F9-BD4F-46F6-B680-B07709611C9E}" srcOrd="0" destOrd="0" presId="urn:microsoft.com/office/officeart/2005/8/layout/hierarchy4"/>
    <dgm:cxn modelId="{4D8EE275-1A42-4DEB-BCE4-5E3C46264F2F}" type="presParOf" srcId="{4AE2BDE9-D90F-44D5-849E-B6298A9A7915}" destId="{774F1892-FC44-4924-A9B3-F5AB06EDB40B}" srcOrd="1" destOrd="0" presId="urn:microsoft.com/office/officeart/2005/8/layout/hierarchy4"/>
    <dgm:cxn modelId="{1A251A73-D2DC-4398-978C-FE3D8EBB363C}" type="presParOf" srcId="{4AE2BDE9-D90F-44D5-849E-B6298A9A7915}" destId="{FCDB7B64-41AB-401C-871F-89E889C46D59}" srcOrd="2" destOrd="0" presId="urn:microsoft.com/office/officeart/2005/8/layout/hierarchy4"/>
    <dgm:cxn modelId="{64507831-6EDF-47A7-8367-ADDD66AAD167}" type="presParOf" srcId="{FCDB7B64-41AB-401C-871F-89E889C46D59}" destId="{3AB541C8-D1A5-4698-8EEF-A6B0A4FE6148}" srcOrd="0" destOrd="0" presId="urn:microsoft.com/office/officeart/2005/8/layout/hierarchy4"/>
    <dgm:cxn modelId="{A847B97D-78B7-4E04-86D0-60E0631D0669}" type="presParOf" srcId="{3AB541C8-D1A5-4698-8EEF-A6B0A4FE6148}" destId="{DB8BC409-ACEB-42CF-B7CE-F0A344C32EB6}" srcOrd="0" destOrd="0" presId="urn:microsoft.com/office/officeart/2005/8/layout/hierarchy4"/>
    <dgm:cxn modelId="{7F1D676F-ABD6-408E-85EE-AF7130C4F7EF}" type="presParOf" srcId="{3AB541C8-D1A5-4698-8EEF-A6B0A4FE6148}" destId="{18529808-6AEA-4526-B490-04B96C69AF24}" srcOrd="1" destOrd="0" presId="urn:microsoft.com/office/officeart/2005/8/layout/hierarchy4"/>
  </dgm:cxnLst>
  <dgm:bg>
    <a:noFill/>
  </dgm:bg>
  <dgm:whole>
    <a:ln>
      <a:noFill/>
    </a:ln>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5F38DB-1C6D-4618-8829-A80EEA4F1DF2}">
      <dsp:nvSpPr>
        <dsp:cNvPr id="0" name=""/>
        <dsp:cNvSpPr/>
      </dsp:nvSpPr>
      <dsp:spPr>
        <a:xfrm>
          <a:off x="1491328" y="0"/>
          <a:ext cx="1491328" cy="1349828"/>
        </a:xfrm>
        <a:prstGeom prst="trapezoid">
          <a:avLst>
            <a:gd name="adj" fmla="val 55241"/>
          </a:avLst>
        </a:prstGeom>
        <a:solidFill>
          <a:schemeClr val="bg1">
            <a:lumMod val="8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Faith</a:t>
          </a:r>
        </a:p>
      </dsp:txBody>
      <dsp:txXfrm>
        <a:off x="1491328" y="0"/>
        <a:ext cx="1491328" cy="1349828"/>
      </dsp:txXfrm>
    </dsp:sp>
    <dsp:sp modelId="{96D52A4C-38CA-4714-BB51-08D6743EF1FF}">
      <dsp:nvSpPr>
        <dsp:cNvPr id="0" name=""/>
        <dsp:cNvSpPr/>
      </dsp:nvSpPr>
      <dsp:spPr>
        <a:xfrm>
          <a:off x="745664" y="1349828"/>
          <a:ext cx="2982657" cy="1349828"/>
        </a:xfrm>
        <a:prstGeom prst="trapezoid">
          <a:avLst>
            <a:gd name="adj" fmla="val 55241"/>
          </a:avLst>
        </a:prstGeom>
        <a:solidFill>
          <a:schemeClr val="bg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Reason</a:t>
          </a:r>
        </a:p>
      </dsp:txBody>
      <dsp:txXfrm>
        <a:off x="1267629" y="1349828"/>
        <a:ext cx="1938727" cy="1349828"/>
      </dsp:txXfrm>
    </dsp:sp>
    <dsp:sp modelId="{B8DFD24C-7281-4FD6-8623-DAC35DB37986}">
      <dsp:nvSpPr>
        <dsp:cNvPr id="0" name=""/>
        <dsp:cNvSpPr/>
      </dsp:nvSpPr>
      <dsp:spPr>
        <a:xfrm>
          <a:off x="0" y="2699656"/>
          <a:ext cx="4473986" cy="1349828"/>
        </a:xfrm>
        <a:prstGeom prst="trapezoid">
          <a:avLst>
            <a:gd name="adj" fmla="val 55241"/>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Instincts</a:t>
          </a:r>
        </a:p>
      </dsp:txBody>
      <dsp:txXfrm>
        <a:off x="782947" y="2699656"/>
        <a:ext cx="2908090" cy="13498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3AB878-94C9-4D7B-86B9-DABC8B8C3913}">
      <dsp:nvSpPr>
        <dsp:cNvPr id="0" name=""/>
        <dsp:cNvSpPr/>
      </dsp:nvSpPr>
      <dsp:spPr>
        <a:xfrm>
          <a:off x="0" y="2585"/>
          <a:ext cx="3578420" cy="1305009"/>
        </a:xfrm>
        <a:prstGeom prst="roundRect">
          <a:avLst>
            <a:gd name="adj" fmla="val 10000"/>
          </a:avLst>
        </a:prstGeom>
        <a:solidFill>
          <a:schemeClr val="bg1">
            <a:lumMod val="8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tx1"/>
              </a:solidFill>
            </a:rPr>
            <a:t>Beatitudes</a:t>
          </a:r>
          <a:br>
            <a:rPr lang="en-US" sz="2800" kern="1200" dirty="0">
              <a:solidFill>
                <a:schemeClr val="tx1"/>
              </a:solidFill>
            </a:rPr>
          </a:br>
          <a:r>
            <a:rPr lang="en-US" sz="1600" kern="1200" dirty="0">
              <a:solidFill>
                <a:schemeClr val="tx1"/>
              </a:solidFill>
            </a:rPr>
            <a:t>(poor inspirit, merciful, peacemaker, …)</a:t>
          </a:r>
          <a:endParaRPr lang="en-US" sz="2000" kern="1200" dirty="0">
            <a:solidFill>
              <a:schemeClr val="tx1"/>
            </a:solidFill>
          </a:endParaRPr>
        </a:p>
      </dsp:txBody>
      <dsp:txXfrm>
        <a:off x="38222" y="40807"/>
        <a:ext cx="3501976" cy="1228565"/>
      </dsp:txXfrm>
    </dsp:sp>
    <dsp:sp modelId="{43C6A6F9-BD4F-46F6-B680-B07709611C9E}">
      <dsp:nvSpPr>
        <dsp:cNvPr id="0" name=""/>
        <dsp:cNvSpPr/>
      </dsp:nvSpPr>
      <dsp:spPr>
        <a:xfrm>
          <a:off x="0" y="1372237"/>
          <a:ext cx="3578420" cy="1305009"/>
        </a:xfrm>
        <a:prstGeom prst="roundRect">
          <a:avLst>
            <a:gd name="adj" fmla="val 10000"/>
          </a:avLst>
        </a:prstGeom>
        <a:solidFill>
          <a:schemeClr val="bg1">
            <a:lumMod val="8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tx1"/>
              </a:solidFill>
            </a:rPr>
            <a:t>Capital Sins</a:t>
          </a:r>
        </a:p>
        <a:p>
          <a:pPr marL="0" lvl="0" indent="0" algn="ctr" defTabSz="1244600">
            <a:lnSpc>
              <a:spcPct val="90000"/>
            </a:lnSpc>
            <a:spcBef>
              <a:spcPct val="0"/>
            </a:spcBef>
            <a:spcAft>
              <a:spcPct val="35000"/>
            </a:spcAft>
            <a:buNone/>
          </a:pPr>
          <a:r>
            <a:rPr lang="en-US" sz="1600" kern="1200" dirty="0">
              <a:solidFill>
                <a:schemeClr val="tx1"/>
              </a:solidFill>
            </a:rPr>
            <a:t>(pride, greed, envy,  lust, …) </a:t>
          </a:r>
        </a:p>
      </dsp:txBody>
      <dsp:txXfrm>
        <a:off x="38222" y="1410459"/>
        <a:ext cx="3501976" cy="1228565"/>
      </dsp:txXfrm>
    </dsp:sp>
    <dsp:sp modelId="{DB8BC409-ACEB-42CF-B7CE-F0A344C32EB6}">
      <dsp:nvSpPr>
        <dsp:cNvPr id="0" name=""/>
        <dsp:cNvSpPr/>
      </dsp:nvSpPr>
      <dsp:spPr>
        <a:xfrm>
          <a:off x="1748" y="2741889"/>
          <a:ext cx="3578420" cy="1305009"/>
        </a:xfrm>
        <a:prstGeom prst="roundRect">
          <a:avLst>
            <a:gd name="adj" fmla="val 10000"/>
          </a:avLst>
        </a:prstGeom>
        <a:solidFill>
          <a:schemeClr val="bg1">
            <a:lumMod val="8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tx1"/>
              </a:solidFill>
            </a:rPr>
            <a:t>10 Commandments</a:t>
          </a:r>
        </a:p>
        <a:p>
          <a:pPr marL="0" lvl="0" indent="0" algn="ctr" defTabSz="1244600">
            <a:lnSpc>
              <a:spcPct val="90000"/>
            </a:lnSpc>
            <a:spcBef>
              <a:spcPct val="0"/>
            </a:spcBef>
            <a:spcAft>
              <a:spcPct val="35000"/>
            </a:spcAft>
            <a:buNone/>
          </a:pPr>
          <a:r>
            <a:rPr lang="en-US" sz="1600" kern="1200" dirty="0">
              <a:solidFill>
                <a:schemeClr val="tx1"/>
              </a:solidFill>
            </a:rPr>
            <a:t>(kill, steal, honor, covet, …)</a:t>
          </a:r>
        </a:p>
      </dsp:txBody>
      <dsp:txXfrm>
        <a:off x="39970" y="2780111"/>
        <a:ext cx="3501976" cy="1228565"/>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F27411EF-1BC8-4B47-A597-D33E84D1D25E}"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A7F7A-5AC2-4A40-B1AD-8277963583FB}" type="slidenum">
              <a:rPr lang="en-US" smtClean="0"/>
              <a:t>‹#›</a:t>
            </a:fld>
            <a:endParaRPr lang="en-US"/>
          </a:p>
        </p:txBody>
      </p:sp>
    </p:spTree>
    <p:extLst>
      <p:ext uri="{BB962C8B-B14F-4D97-AF65-F5344CB8AC3E}">
        <p14:creationId xmlns:p14="http://schemas.microsoft.com/office/powerpoint/2010/main" val="205192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7411EF-1BC8-4B47-A597-D33E84D1D25E}"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A7F7A-5AC2-4A40-B1AD-8277963583FB}" type="slidenum">
              <a:rPr lang="en-US" smtClean="0"/>
              <a:t>‹#›</a:t>
            </a:fld>
            <a:endParaRPr lang="en-US"/>
          </a:p>
        </p:txBody>
      </p:sp>
    </p:spTree>
    <p:extLst>
      <p:ext uri="{BB962C8B-B14F-4D97-AF65-F5344CB8AC3E}">
        <p14:creationId xmlns:p14="http://schemas.microsoft.com/office/powerpoint/2010/main" val="407610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7411EF-1BC8-4B47-A597-D33E84D1D25E}"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A7F7A-5AC2-4A40-B1AD-8277963583FB}" type="slidenum">
              <a:rPr lang="en-US" smtClean="0"/>
              <a:t>‹#›</a:t>
            </a:fld>
            <a:endParaRPr lang="en-US"/>
          </a:p>
        </p:txBody>
      </p:sp>
    </p:spTree>
    <p:extLst>
      <p:ext uri="{BB962C8B-B14F-4D97-AF65-F5344CB8AC3E}">
        <p14:creationId xmlns:p14="http://schemas.microsoft.com/office/powerpoint/2010/main" val="3632002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785" y="105815"/>
            <a:ext cx="8407021" cy="691656"/>
          </a:xfrm>
        </p:spPr>
        <p:txBody>
          <a:bodyPr/>
          <a:lstStyle>
            <a:lvl1pPr algn="ctr">
              <a:defRPr/>
            </a:lvl1pPr>
          </a:lstStyle>
          <a:p>
            <a:r>
              <a:rPr lang="en-US"/>
              <a:t>Click to edit Master title style</a:t>
            </a:r>
          </a:p>
        </p:txBody>
      </p:sp>
      <p:sp>
        <p:nvSpPr>
          <p:cNvPr id="3" name="Content Placeholder 2"/>
          <p:cNvSpPr>
            <a:spLocks noGrp="1"/>
          </p:cNvSpPr>
          <p:nvPr>
            <p:ph idx="1"/>
          </p:nvPr>
        </p:nvSpPr>
        <p:spPr>
          <a:xfrm>
            <a:off x="395785" y="1113212"/>
            <a:ext cx="8407021" cy="50637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96634" y="6438239"/>
            <a:ext cx="2057400" cy="365125"/>
          </a:xfrm>
        </p:spPr>
        <p:txBody>
          <a:bodyPr/>
          <a:lstStyle/>
          <a:p>
            <a:fld id="{F27411EF-1BC8-4B47-A597-D33E84D1D25E}" type="datetimeFigureOut">
              <a:rPr lang="en-US" smtClean="0"/>
              <a:t>1/31/2017</a:t>
            </a:fld>
            <a:endParaRPr lang="en-US"/>
          </a:p>
        </p:txBody>
      </p:sp>
      <p:sp>
        <p:nvSpPr>
          <p:cNvPr id="5" name="Footer Placeholder 4"/>
          <p:cNvSpPr>
            <a:spLocks noGrp="1"/>
          </p:cNvSpPr>
          <p:nvPr>
            <p:ph type="ftr" sz="quarter" idx="11"/>
          </p:nvPr>
        </p:nvSpPr>
        <p:spPr>
          <a:xfrm>
            <a:off x="2634018" y="6438239"/>
            <a:ext cx="3985146" cy="365125"/>
          </a:xfrm>
        </p:spPr>
        <p:txBody>
          <a:bodyPr/>
          <a:lstStyle/>
          <a:p>
            <a:endParaRPr lang="en-US" dirty="0"/>
          </a:p>
        </p:txBody>
      </p:sp>
      <p:sp>
        <p:nvSpPr>
          <p:cNvPr id="6" name="Slide Number Placeholder 5"/>
          <p:cNvSpPr>
            <a:spLocks noGrp="1"/>
          </p:cNvSpPr>
          <p:nvPr>
            <p:ph type="sldNum" sz="quarter" idx="12"/>
          </p:nvPr>
        </p:nvSpPr>
        <p:spPr>
          <a:xfrm>
            <a:off x="6785499" y="6438239"/>
            <a:ext cx="2057400" cy="365125"/>
          </a:xfrm>
        </p:spPr>
        <p:txBody>
          <a:bodyPr/>
          <a:lstStyle/>
          <a:p>
            <a:fld id="{353A7F7A-5AC2-4A40-B1AD-8277963583FB}" type="slidenum">
              <a:rPr lang="en-US" smtClean="0"/>
              <a:t>‹#›</a:t>
            </a:fld>
            <a:endParaRPr lang="en-US"/>
          </a:p>
        </p:txBody>
      </p:sp>
      <p:cxnSp>
        <p:nvCxnSpPr>
          <p:cNvPr id="7" name="Straight Connector 6"/>
          <p:cNvCxnSpPr/>
          <p:nvPr userDrawn="1"/>
        </p:nvCxnSpPr>
        <p:spPr>
          <a:xfrm>
            <a:off x="0" y="955341"/>
            <a:ext cx="914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0" y="6334834"/>
            <a:ext cx="914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0011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27411EF-1BC8-4B47-A597-D33E84D1D25E}"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A7F7A-5AC2-4A40-B1AD-8277963583FB}" type="slidenum">
              <a:rPr lang="en-US" smtClean="0"/>
              <a:t>‹#›</a:t>
            </a:fld>
            <a:endParaRPr lang="en-US"/>
          </a:p>
        </p:txBody>
      </p:sp>
    </p:spTree>
    <p:extLst>
      <p:ext uri="{BB962C8B-B14F-4D97-AF65-F5344CB8AC3E}">
        <p14:creationId xmlns:p14="http://schemas.microsoft.com/office/powerpoint/2010/main" val="3160616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7411EF-1BC8-4B47-A597-D33E84D1D25E}" type="datetimeFigureOut">
              <a:rPr lang="en-US" smtClean="0"/>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3A7F7A-5AC2-4A40-B1AD-8277963583FB}" type="slidenum">
              <a:rPr lang="en-US" smtClean="0"/>
              <a:t>‹#›</a:t>
            </a:fld>
            <a:endParaRPr lang="en-US"/>
          </a:p>
        </p:txBody>
      </p:sp>
    </p:spTree>
    <p:extLst>
      <p:ext uri="{BB962C8B-B14F-4D97-AF65-F5344CB8AC3E}">
        <p14:creationId xmlns:p14="http://schemas.microsoft.com/office/powerpoint/2010/main" val="1554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7411EF-1BC8-4B47-A597-D33E84D1D25E}" type="datetimeFigureOut">
              <a:rPr lang="en-US" smtClean="0"/>
              <a:t>1/31/2017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3A7F7A-5AC2-4A40-B1AD-8277963583FB}" type="slidenum">
              <a:rPr lang="en-US" smtClean="0"/>
              <a:t>‹#›</a:t>
            </a:fld>
            <a:endParaRPr lang="en-US"/>
          </a:p>
        </p:txBody>
      </p:sp>
    </p:spTree>
    <p:extLst>
      <p:ext uri="{BB962C8B-B14F-4D97-AF65-F5344CB8AC3E}">
        <p14:creationId xmlns:p14="http://schemas.microsoft.com/office/powerpoint/2010/main" val="2709744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7411EF-1BC8-4B47-A597-D33E84D1D25E}" type="datetimeFigureOut">
              <a:rPr lang="en-US" smtClean="0"/>
              <a:t>1/31/2017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3A7F7A-5AC2-4A40-B1AD-8277963583FB}" type="slidenum">
              <a:rPr lang="en-US" smtClean="0"/>
              <a:t>‹#›</a:t>
            </a:fld>
            <a:endParaRPr lang="en-US"/>
          </a:p>
        </p:txBody>
      </p:sp>
    </p:spTree>
    <p:extLst>
      <p:ext uri="{BB962C8B-B14F-4D97-AF65-F5344CB8AC3E}">
        <p14:creationId xmlns:p14="http://schemas.microsoft.com/office/powerpoint/2010/main" val="560267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7411EF-1BC8-4B47-A597-D33E84D1D25E}" type="datetimeFigureOut">
              <a:rPr lang="en-US" smtClean="0"/>
              <a:t>1/31/2017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3A7F7A-5AC2-4A40-B1AD-8277963583FB}" type="slidenum">
              <a:rPr lang="en-US" smtClean="0"/>
              <a:t>‹#›</a:t>
            </a:fld>
            <a:endParaRPr lang="en-US"/>
          </a:p>
        </p:txBody>
      </p:sp>
    </p:spTree>
    <p:extLst>
      <p:ext uri="{BB962C8B-B14F-4D97-AF65-F5344CB8AC3E}">
        <p14:creationId xmlns:p14="http://schemas.microsoft.com/office/powerpoint/2010/main" val="2513317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27411EF-1BC8-4B47-A597-D33E84D1D25E}" type="datetimeFigureOut">
              <a:rPr lang="en-US" smtClean="0"/>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3A7F7A-5AC2-4A40-B1AD-8277963583FB}" type="slidenum">
              <a:rPr lang="en-US" smtClean="0"/>
              <a:t>‹#›</a:t>
            </a:fld>
            <a:endParaRPr lang="en-US"/>
          </a:p>
        </p:txBody>
      </p:sp>
    </p:spTree>
    <p:extLst>
      <p:ext uri="{BB962C8B-B14F-4D97-AF65-F5344CB8AC3E}">
        <p14:creationId xmlns:p14="http://schemas.microsoft.com/office/powerpoint/2010/main" val="94615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27411EF-1BC8-4B47-A597-D33E84D1D25E}" type="datetimeFigureOut">
              <a:rPr lang="en-US" smtClean="0"/>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3A7F7A-5AC2-4A40-B1AD-8277963583FB}" type="slidenum">
              <a:rPr lang="en-US" smtClean="0"/>
              <a:t>‹#›</a:t>
            </a:fld>
            <a:endParaRPr lang="en-US"/>
          </a:p>
        </p:txBody>
      </p:sp>
    </p:spTree>
    <p:extLst>
      <p:ext uri="{BB962C8B-B14F-4D97-AF65-F5344CB8AC3E}">
        <p14:creationId xmlns:p14="http://schemas.microsoft.com/office/powerpoint/2010/main" val="1997553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27411EF-1BC8-4B47-A597-D33E84D1D25E}" type="datetimeFigureOut">
              <a:rPr lang="en-US" smtClean="0"/>
              <a:t>1/31/2017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53A7F7A-5AC2-4A40-B1AD-8277963583FB}" type="slidenum">
              <a:rPr lang="en-US" smtClean="0"/>
              <a:t>‹#›</a:t>
            </a:fld>
            <a:endParaRPr lang="en-US"/>
          </a:p>
        </p:txBody>
      </p:sp>
    </p:spTree>
    <p:extLst>
      <p:ext uri="{BB962C8B-B14F-4D97-AF65-F5344CB8AC3E}">
        <p14:creationId xmlns:p14="http://schemas.microsoft.com/office/powerpoint/2010/main" val="2788818997"/>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openxmlformats.org/officeDocument/2006/relationships/image" Target="../media/image3.jpg"/><Relationship Id="rId7" Type="http://schemas.openxmlformats.org/officeDocument/2006/relationships/diagramColors" Target="../diagrams/colors1.xml"/><Relationship Id="rId12" Type="http://schemas.openxmlformats.org/officeDocument/2006/relationships/diagramColors" Target="../diagrams/colors2.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DAB86"/>
          </a:solidFill>
          <a:ln>
            <a:solidFill>
              <a:srgbClr val="B393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4727" y="0"/>
            <a:ext cx="6288254" cy="6858000"/>
          </a:xfrm>
          <a:prstGeom prst="rect">
            <a:avLst/>
          </a:prstGeom>
        </p:spPr>
      </p:pic>
      <p:sp>
        <p:nvSpPr>
          <p:cNvPr id="2" name="Title 1"/>
          <p:cNvSpPr>
            <a:spLocks noGrp="1"/>
          </p:cNvSpPr>
          <p:nvPr>
            <p:ph type="ctrTitle"/>
          </p:nvPr>
        </p:nvSpPr>
        <p:spPr>
          <a:xfrm>
            <a:off x="0" y="499339"/>
            <a:ext cx="9144000" cy="818573"/>
          </a:xfrm>
        </p:spPr>
        <p:txBody>
          <a:bodyPr>
            <a:noAutofit/>
          </a:bodyPr>
          <a:lstStyle/>
          <a:p>
            <a:r>
              <a:rPr lang="en-US" sz="6600" dirty="0">
                <a:latin typeface="Helvetica" panose="020B0500000000000000" pitchFamily="34" charset="0"/>
              </a:rPr>
              <a:t>Announcing the Gospel</a:t>
            </a:r>
            <a:endParaRPr lang="en-US" sz="8000" dirty="0">
              <a:latin typeface="Helvetica" panose="020B0500000000000000" pitchFamily="34" charset="0"/>
            </a:endParaRPr>
          </a:p>
        </p:txBody>
      </p:sp>
      <p:sp>
        <p:nvSpPr>
          <p:cNvPr id="3" name="TextBox 2"/>
          <p:cNvSpPr txBox="1"/>
          <p:nvPr/>
        </p:nvSpPr>
        <p:spPr>
          <a:xfrm>
            <a:off x="457200" y="5226784"/>
            <a:ext cx="8229600" cy="1323439"/>
          </a:xfrm>
          <a:prstGeom prst="rect">
            <a:avLst/>
          </a:prstGeom>
          <a:solidFill>
            <a:srgbClr val="FDAB86"/>
          </a:solidFill>
          <a:ln w="38100">
            <a:solidFill>
              <a:schemeClr val="tx1">
                <a:lumMod val="95000"/>
                <a:lumOff val="5000"/>
              </a:schemeClr>
            </a:solidFill>
          </a:ln>
        </p:spPr>
        <p:txBody>
          <a:bodyPr wrap="square" rtlCol="0">
            <a:spAutoFit/>
          </a:bodyPr>
          <a:lstStyle/>
          <a:p>
            <a:pPr algn="ctr"/>
            <a:endParaRPr lang="en-US" sz="8000" b="1" dirty="0"/>
          </a:p>
        </p:txBody>
      </p:sp>
      <p:sp>
        <p:nvSpPr>
          <p:cNvPr id="5" name="TextBox 4"/>
          <p:cNvSpPr txBox="1"/>
          <p:nvPr/>
        </p:nvSpPr>
        <p:spPr>
          <a:xfrm>
            <a:off x="3918616" y="6550223"/>
            <a:ext cx="1327608" cy="307777"/>
          </a:xfrm>
          <a:prstGeom prst="rect">
            <a:avLst/>
          </a:prstGeom>
          <a:noFill/>
        </p:spPr>
        <p:txBody>
          <a:bodyPr wrap="none" rtlCol="0">
            <a:spAutoFit/>
          </a:bodyPr>
          <a:lstStyle/>
          <a:p>
            <a:r>
              <a:rPr lang="en-US" sz="1400" b="1" dirty="0" err="1"/>
              <a:t>pjc</a:t>
            </a:r>
            <a:r>
              <a:rPr lang="en-US" sz="1400" b="1" dirty="0"/>
              <a:t> 01/04/2017</a:t>
            </a:r>
          </a:p>
        </p:txBody>
      </p:sp>
      <p:sp>
        <p:nvSpPr>
          <p:cNvPr id="8" name="TextBox 1"/>
          <p:cNvSpPr txBox="1"/>
          <p:nvPr/>
        </p:nvSpPr>
        <p:spPr>
          <a:xfrm>
            <a:off x="709949" y="5226783"/>
            <a:ext cx="7724102" cy="1323439"/>
          </a:xfrm>
          <a:prstGeom prst="rect">
            <a:avLst/>
          </a:prstGeom>
          <a:noFill/>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Tahoma" panose="020B0604030504040204" pitchFamily="34" charset="0"/>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Tahoma" panose="020B060403050404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Tahoma" panose="020B060403050404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Tahoma" panose="020B060403050404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Tahoma" panose="020B060403050404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Tahoma" panose="020B060403050404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Tahoma" panose="020B060403050404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Tahoma" panose="020B060403050404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Tahoma" panose="020B0604030504040204" pitchFamily="34" charset="0"/>
              </a:defRPr>
            </a:lvl9pPr>
          </a:lstStyle>
          <a:p>
            <a:pPr algn="ctr">
              <a:defRPr/>
            </a:pPr>
            <a:r>
              <a:rPr lang="en-US" sz="4000" b="1" dirty="0">
                <a:solidFill>
                  <a:srgbClr val="BA0003"/>
                </a:solidFill>
                <a:latin typeface="+mn-lt"/>
              </a:rPr>
              <a:t>FAITH &amp; REASON</a:t>
            </a:r>
          </a:p>
          <a:p>
            <a:pPr algn="ctr">
              <a:defRPr/>
            </a:pPr>
            <a:r>
              <a:rPr lang="en-US" sz="4000" b="1" dirty="0">
                <a:solidFill>
                  <a:srgbClr val="BA0003"/>
                </a:solidFill>
                <a:latin typeface="+mn-lt"/>
              </a:rPr>
              <a:t>under the light of the Catholic Faith</a:t>
            </a:r>
          </a:p>
        </p:txBody>
      </p:sp>
    </p:spTree>
    <p:extLst>
      <p:ext uri="{BB962C8B-B14F-4D97-AF65-F5344CB8AC3E}">
        <p14:creationId xmlns:p14="http://schemas.microsoft.com/office/powerpoint/2010/main" val="2886713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0" y="0"/>
            <a:ext cx="9144000" cy="6858000"/>
            <a:chOff x="0" y="0"/>
            <a:chExt cx="9144000" cy="6858000"/>
          </a:xfrm>
        </p:grpSpPr>
        <p:pic>
          <p:nvPicPr>
            <p:cNvPr id="9" name="Picture 8"/>
            <p:cNvPicPr>
              <a:picLocks noChangeAspect="1"/>
            </p:cNvPicPr>
            <p:nvPr/>
          </p:nvPicPr>
          <p:blipFill rotWithShape="1">
            <a:blip r:embed="rId2">
              <a:extLst>
                <a:ext uri="{28A0092B-C50C-407E-A947-70E740481C1C}">
                  <a14:useLocalDpi xmlns:a14="http://schemas.microsoft.com/office/drawing/2010/main" val="0"/>
                </a:ext>
              </a:extLst>
            </a:blip>
            <a:srcRect l="8839" t="5853" b="2986"/>
            <a:stretch/>
          </p:blipFill>
          <p:spPr>
            <a:xfrm>
              <a:off x="0" y="0"/>
              <a:ext cx="9144000" cy="6858000"/>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47558"/>
              <a:ext cx="831273" cy="910442"/>
            </a:xfrm>
            <a:prstGeom prst="rect">
              <a:avLst/>
            </a:prstGeom>
          </p:spPr>
        </p:pic>
      </p:grpSp>
      <p:sp>
        <p:nvSpPr>
          <p:cNvPr id="4" name="Title 3"/>
          <p:cNvSpPr>
            <a:spLocks noGrp="1"/>
          </p:cNvSpPr>
          <p:nvPr>
            <p:ph type="title"/>
          </p:nvPr>
        </p:nvSpPr>
        <p:spPr>
          <a:xfrm>
            <a:off x="2895596" y="180115"/>
            <a:ext cx="6054440" cy="1129146"/>
          </a:xfrm>
        </p:spPr>
        <p:txBody>
          <a:bodyPr>
            <a:noAutofit/>
          </a:bodyPr>
          <a:lstStyle/>
          <a:p>
            <a:pPr algn="ctr">
              <a:lnSpc>
                <a:spcPct val="100000"/>
              </a:lnSpc>
            </a:pPr>
            <a:br>
              <a:rPr lang="en-US" sz="2400" b="1" dirty="0">
                <a:solidFill>
                  <a:srgbClr val="002060"/>
                </a:solidFill>
              </a:rPr>
            </a:br>
            <a:r>
              <a:rPr lang="en-US" sz="2400" b="1" u="sng" dirty="0">
                <a:solidFill>
                  <a:srgbClr val="002060"/>
                </a:solidFill>
              </a:rPr>
              <a:t>Integrating Faith &amp; Reason:   A practical model</a:t>
            </a:r>
            <a:br>
              <a:rPr lang="en-US" sz="2400" b="1" dirty="0">
                <a:solidFill>
                  <a:srgbClr val="002060"/>
                </a:solidFill>
              </a:rPr>
            </a:br>
            <a:r>
              <a:rPr lang="en-US" sz="2400" b="1" dirty="0">
                <a:solidFill>
                  <a:srgbClr val="002060"/>
                </a:solidFill>
              </a:rPr>
              <a:t>Listening to your Spirit to decide if</a:t>
            </a:r>
            <a:br>
              <a:rPr lang="en-US" sz="2400" b="1" dirty="0">
                <a:solidFill>
                  <a:srgbClr val="002060"/>
                </a:solidFill>
              </a:rPr>
            </a:br>
            <a:r>
              <a:rPr lang="en-US" sz="2400" b="1" dirty="0">
                <a:solidFill>
                  <a:srgbClr val="002060"/>
                </a:solidFill>
              </a:rPr>
              <a:t>an action is from God</a:t>
            </a:r>
          </a:p>
        </p:txBody>
      </p:sp>
      <p:graphicFrame>
        <p:nvGraphicFramePr>
          <p:cNvPr id="2" name="Table 1"/>
          <p:cNvGraphicFramePr>
            <a:graphicFrameLocks noGrp="1"/>
          </p:cNvGraphicFramePr>
          <p:nvPr>
            <p:extLst>
              <p:ext uri="{D42A27DB-BD31-4B8C-83A1-F6EECF244321}">
                <p14:modId xmlns:p14="http://schemas.microsoft.com/office/powerpoint/2010/main" val="3091686806"/>
              </p:ext>
            </p:extLst>
          </p:nvPr>
        </p:nvGraphicFramePr>
        <p:xfrm>
          <a:off x="2895596" y="1335807"/>
          <a:ext cx="6054440" cy="5120640"/>
        </p:xfrm>
        <a:graphic>
          <a:graphicData uri="http://schemas.openxmlformats.org/drawingml/2006/table">
            <a:tbl>
              <a:tblPr firstRow="1" bandRow="1">
                <a:tableStyleId>{5C22544A-7EE6-4342-B048-85BDC9FD1C3A}</a:tableStyleId>
              </a:tblPr>
              <a:tblGrid>
                <a:gridCol w="3027220">
                  <a:extLst>
                    <a:ext uri="{9D8B030D-6E8A-4147-A177-3AD203B41FA5}">
                      <a16:colId xmlns:a16="http://schemas.microsoft.com/office/drawing/2014/main" val="2006149893"/>
                    </a:ext>
                  </a:extLst>
                </a:gridCol>
                <a:gridCol w="3027220">
                  <a:extLst>
                    <a:ext uri="{9D8B030D-6E8A-4147-A177-3AD203B41FA5}">
                      <a16:colId xmlns:a16="http://schemas.microsoft.com/office/drawing/2014/main" val="3983697846"/>
                    </a:ext>
                  </a:extLst>
                </a:gridCol>
              </a:tblGrid>
              <a:tr h="365760">
                <a:tc>
                  <a:txBody>
                    <a:bodyPr/>
                    <a:lstStyle/>
                    <a:p>
                      <a:pPr algn="ctr"/>
                      <a:r>
                        <a:rPr lang="en-US" sz="1800" dirty="0"/>
                        <a:t>Does it bring consolation?</a:t>
                      </a:r>
                    </a:p>
                  </a:txBody>
                  <a:tcPr/>
                </a:tc>
                <a:tc>
                  <a:txBody>
                    <a:bodyPr/>
                    <a:lstStyle/>
                    <a:p>
                      <a:pPr algn="ctr"/>
                      <a:r>
                        <a:rPr lang="en-US" sz="1800" dirty="0"/>
                        <a:t>Or desolation?</a:t>
                      </a:r>
                    </a:p>
                  </a:txBody>
                  <a:tcPr/>
                </a:tc>
                <a:extLst>
                  <a:ext uri="{0D108BD9-81ED-4DB2-BD59-A6C34878D82A}">
                    <a16:rowId xmlns:a16="http://schemas.microsoft.com/office/drawing/2014/main" val="4074911816"/>
                  </a:ext>
                </a:extLst>
              </a:tr>
              <a:tr h="365760">
                <a:tc>
                  <a:txBody>
                    <a:bodyPr/>
                    <a:lstStyle/>
                    <a:p>
                      <a:pPr algn="ctr"/>
                      <a:r>
                        <a:rPr lang="en-US" sz="1800" dirty="0"/>
                        <a:t>Happiness</a:t>
                      </a:r>
                    </a:p>
                  </a:txBody>
                  <a:tcPr/>
                </a:tc>
                <a:tc>
                  <a:txBody>
                    <a:bodyPr/>
                    <a:lstStyle/>
                    <a:p>
                      <a:pPr algn="ctr"/>
                      <a:r>
                        <a:rPr lang="en-US" sz="1800" dirty="0"/>
                        <a:t>Sadness</a:t>
                      </a:r>
                    </a:p>
                  </a:txBody>
                  <a:tcPr/>
                </a:tc>
                <a:extLst>
                  <a:ext uri="{0D108BD9-81ED-4DB2-BD59-A6C34878D82A}">
                    <a16:rowId xmlns:a16="http://schemas.microsoft.com/office/drawing/2014/main" val="2753160482"/>
                  </a:ext>
                </a:extLst>
              </a:tr>
              <a:tr h="365760">
                <a:tc>
                  <a:txBody>
                    <a:bodyPr/>
                    <a:lstStyle/>
                    <a:p>
                      <a:pPr algn="ctr"/>
                      <a:r>
                        <a:rPr lang="en-US" sz="1800" dirty="0"/>
                        <a:t>Clarity</a:t>
                      </a:r>
                    </a:p>
                  </a:txBody>
                  <a:tcPr/>
                </a:tc>
                <a:tc>
                  <a:txBody>
                    <a:bodyPr/>
                    <a:lstStyle/>
                    <a:p>
                      <a:pPr algn="ctr"/>
                      <a:r>
                        <a:rPr lang="en-US" sz="1800" dirty="0"/>
                        <a:t>Confusion</a:t>
                      </a:r>
                    </a:p>
                  </a:txBody>
                  <a:tcPr/>
                </a:tc>
                <a:extLst>
                  <a:ext uri="{0D108BD9-81ED-4DB2-BD59-A6C34878D82A}">
                    <a16:rowId xmlns:a16="http://schemas.microsoft.com/office/drawing/2014/main" val="533770408"/>
                  </a:ext>
                </a:extLst>
              </a:tr>
              <a:tr h="365760">
                <a:tc>
                  <a:txBody>
                    <a:bodyPr/>
                    <a:lstStyle/>
                    <a:p>
                      <a:pPr algn="ctr"/>
                      <a:r>
                        <a:rPr lang="en-US" sz="1800" dirty="0"/>
                        <a:t>Peace</a:t>
                      </a:r>
                    </a:p>
                  </a:txBody>
                  <a:tcPr/>
                </a:tc>
                <a:tc>
                  <a:txBody>
                    <a:bodyPr/>
                    <a:lstStyle/>
                    <a:p>
                      <a:pPr algn="ctr"/>
                      <a:r>
                        <a:rPr lang="en-US" sz="1800" dirty="0"/>
                        <a:t>Uneasiness</a:t>
                      </a:r>
                    </a:p>
                  </a:txBody>
                  <a:tcPr/>
                </a:tc>
                <a:extLst>
                  <a:ext uri="{0D108BD9-81ED-4DB2-BD59-A6C34878D82A}">
                    <a16:rowId xmlns:a16="http://schemas.microsoft.com/office/drawing/2014/main" val="2893458994"/>
                  </a:ext>
                </a:extLst>
              </a:tr>
              <a:tr h="365760">
                <a:tc>
                  <a:txBody>
                    <a:bodyPr/>
                    <a:lstStyle/>
                    <a:p>
                      <a:pPr algn="ctr"/>
                      <a:r>
                        <a:rPr lang="en-US" sz="1800" dirty="0"/>
                        <a:t>Good</a:t>
                      </a:r>
                    </a:p>
                  </a:txBody>
                  <a:tcPr/>
                </a:tc>
                <a:tc>
                  <a:txBody>
                    <a:bodyPr/>
                    <a:lstStyle/>
                    <a:p>
                      <a:pPr algn="ctr"/>
                      <a:r>
                        <a:rPr lang="en-US" sz="1800" dirty="0"/>
                        <a:t>Evil</a:t>
                      </a:r>
                    </a:p>
                  </a:txBody>
                  <a:tcPr/>
                </a:tc>
                <a:extLst>
                  <a:ext uri="{0D108BD9-81ED-4DB2-BD59-A6C34878D82A}">
                    <a16:rowId xmlns:a16="http://schemas.microsoft.com/office/drawing/2014/main" val="36242669"/>
                  </a:ext>
                </a:extLst>
              </a:tr>
              <a:tr h="365760">
                <a:tc>
                  <a:txBody>
                    <a:bodyPr/>
                    <a:lstStyle/>
                    <a:p>
                      <a:pPr algn="ctr"/>
                      <a:r>
                        <a:rPr lang="en-US" sz="1800" dirty="0"/>
                        <a:t>Angels</a:t>
                      </a:r>
                    </a:p>
                  </a:txBody>
                  <a:tcPr/>
                </a:tc>
                <a:tc>
                  <a:txBody>
                    <a:bodyPr/>
                    <a:lstStyle/>
                    <a:p>
                      <a:pPr algn="ctr"/>
                      <a:r>
                        <a:rPr lang="en-US" sz="1800" dirty="0"/>
                        <a:t>Demons</a:t>
                      </a:r>
                    </a:p>
                  </a:txBody>
                  <a:tcPr/>
                </a:tc>
                <a:extLst>
                  <a:ext uri="{0D108BD9-81ED-4DB2-BD59-A6C34878D82A}">
                    <a16:rowId xmlns:a16="http://schemas.microsoft.com/office/drawing/2014/main" val="1333093810"/>
                  </a:ext>
                </a:extLst>
              </a:tr>
              <a:tr h="365760">
                <a:tc>
                  <a:txBody>
                    <a:bodyPr/>
                    <a:lstStyle/>
                    <a:p>
                      <a:pPr algn="ctr"/>
                      <a:r>
                        <a:rPr lang="en-US" sz="1800" dirty="0"/>
                        <a:t>Positivity</a:t>
                      </a:r>
                    </a:p>
                  </a:txBody>
                  <a:tcPr/>
                </a:tc>
                <a:tc>
                  <a:txBody>
                    <a:bodyPr/>
                    <a:lstStyle/>
                    <a:p>
                      <a:pPr algn="ctr"/>
                      <a:r>
                        <a:rPr lang="en-US" sz="1800" dirty="0"/>
                        <a:t>Negativity</a:t>
                      </a:r>
                    </a:p>
                  </a:txBody>
                  <a:tcPr/>
                </a:tc>
                <a:extLst>
                  <a:ext uri="{0D108BD9-81ED-4DB2-BD59-A6C34878D82A}">
                    <a16:rowId xmlns:a16="http://schemas.microsoft.com/office/drawing/2014/main" val="2978091275"/>
                  </a:ext>
                </a:extLst>
              </a:tr>
              <a:tr h="365760">
                <a:tc>
                  <a:txBody>
                    <a:bodyPr/>
                    <a:lstStyle/>
                    <a:p>
                      <a:pPr algn="ctr"/>
                      <a:r>
                        <a:rPr lang="en-US" sz="1800" dirty="0"/>
                        <a:t>Life requiring effort</a:t>
                      </a:r>
                    </a:p>
                  </a:txBody>
                  <a:tcPr/>
                </a:tc>
                <a:tc>
                  <a:txBody>
                    <a:bodyPr/>
                    <a:lstStyle/>
                    <a:p>
                      <a:pPr algn="ctr"/>
                      <a:r>
                        <a:rPr lang="en-US" sz="1800" dirty="0"/>
                        <a:t>Life easy and attractive</a:t>
                      </a:r>
                    </a:p>
                  </a:txBody>
                  <a:tcPr/>
                </a:tc>
                <a:extLst>
                  <a:ext uri="{0D108BD9-81ED-4DB2-BD59-A6C34878D82A}">
                    <a16:rowId xmlns:a16="http://schemas.microsoft.com/office/drawing/2014/main" val="2004448118"/>
                  </a:ext>
                </a:extLst>
              </a:tr>
              <a:tr h="365760">
                <a:tc>
                  <a:txBody>
                    <a:bodyPr/>
                    <a:lstStyle/>
                    <a:p>
                      <a:pPr algn="ctr"/>
                      <a:r>
                        <a:rPr lang="en-US" sz="1800" dirty="0"/>
                        <a:t>Life requiring intelligence</a:t>
                      </a:r>
                    </a:p>
                  </a:txBody>
                  <a:tcPr/>
                </a:tc>
                <a:tc>
                  <a:txBody>
                    <a:bodyPr/>
                    <a:lstStyle/>
                    <a:p>
                      <a:pPr algn="ctr"/>
                      <a:r>
                        <a:rPr lang="en-US" sz="1800" dirty="0"/>
                        <a:t>Life</a:t>
                      </a:r>
                      <a:r>
                        <a:rPr lang="en-US" sz="1800" baseline="0" dirty="0"/>
                        <a:t> </a:t>
                      </a:r>
                      <a:r>
                        <a:rPr lang="en-US" sz="1800" dirty="0"/>
                        <a:t>followed blindly</a:t>
                      </a:r>
                    </a:p>
                  </a:txBody>
                  <a:tcPr/>
                </a:tc>
                <a:extLst>
                  <a:ext uri="{0D108BD9-81ED-4DB2-BD59-A6C34878D82A}">
                    <a16:rowId xmlns:a16="http://schemas.microsoft.com/office/drawing/2014/main" val="1510811542"/>
                  </a:ext>
                </a:extLst>
              </a:tr>
              <a:tr h="365760">
                <a:tc>
                  <a:txBody>
                    <a:bodyPr/>
                    <a:lstStyle/>
                    <a:p>
                      <a:pPr algn="ctr"/>
                      <a:r>
                        <a:rPr lang="en-US" sz="1800" dirty="0"/>
                        <a:t>Virtues and joy</a:t>
                      </a:r>
                    </a:p>
                  </a:txBody>
                  <a:tcPr/>
                </a:tc>
                <a:tc>
                  <a:txBody>
                    <a:bodyPr/>
                    <a:lstStyle/>
                    <a:p>
                      <a:pPr algn="ctr"/>
                      <a:r>
                        <a:rPr lang="en-US" sz="1800" dirty="0"/>
                        <a:t>Offense and pain</a:t>
                      </a:r>
                    </a:p>
                  </a:txBody>
                  <a:tcPr/>
                </a:tc>
                <a:extLst>
                  <a:ext uri="{0D108BD9-81ED-4DB2-BD59-A6C34878D82A}">
                    <a16:rowId xmlns:a16="http://schemas.microsoft.com/office/drawing/2014/main" val="1522671683"/>
                  </a:ext>
                </a:extLst>
              </a:tr>
              <a:tr h="365760">
                <a:tc>
                  <a:txBody>
                    <a:bodyPr/>
                    <a:lstStyle/>
                    <a:p>
                      <a:pPr algn="ctr"/>
                      <a:r>
                        <a:rPr lang="en-US" sz="1800" dirty="0"/>
                        <a:t>Life fulfilling</a:t>
                      </a:r>
                      <a:r>
                        <a:rPr lang="en-US" sz="1800" baseline="0" dirty="0"/>
                        <a:t> obligations</a:t>
                      </a:r>
                      <a:endParaRPr lang="en-US" sz="1800" dirty="0"/>
                    </a:p>
                  </a:txBody>
                  <a:tcPr/>
                </a:tc>
                <a:tc>
                  <a:txBody>
                    <a:bodyPr/>
                    <a:lstStyle/>
                    <a:p>
                      <a:pPr algn="ctr"/>
                      <a:r>
                        <a:rPr lang="en-US" sz="1800" dirty="0"/>
                        <a:t>Life ignoring obligations</a:t>
                      </a:r>
                    </a:p>
                  </a:txBody>
                  <a:tcPr/>
                </a:tc>
                <a:extLst>
                  <a:ext uri="{0D108BD9-81ED-4DB2-BD59-A6C34878D82A}">
                    <a16:rowId xmlns:a16="http://schemas.microsoft.com/office/drawing/2014/main" val="1846584321"/>
                  </a:ext>
                </a:extLst>
              </a:tr>
              <a:tr h="365760">
                <a:tc>
                  <a:txBody>
                    <a:bodyPr/>
                    <a:lstStyle/>
                    <a:p>
                      <a:pPr algn="ctr"/>
                      <a:r>
                        <a:rPr lang="en-US" sz="1800" dirty="0"/>
                        <a:t>Life of acceptance</a:t>
                      </a:r>
                    </a:p>
                  </a:txBody>
                  <a:tcPr/>
                </a:tc>
                <a:tc>
                  <a:txBody>
                    <a:bodyPr/>
                    <a:lstStyle/>
                    <a:p>
                      <a:pPr algn="ctr"/>
                      <a:r>
                        <a:rPr lang="en-US" sz="1800" dirty="0"/>
                        <a:t>Life</a:t>
                      </a:r>
                      <a:r>
                        <a:rPr lang="en-US" sz="1800" baseline="0" dirty="0"/>
                        <a:t> of rejection</a:t>
                      </a:r>
                      <a:endParaRPr lang="en-US" sz="1800" dirty="0"/>
                    </a:p>
                  </a:txBody>
                  <a:tcPr/>
                </a:tc>
                <a:extLst>
                  <a:ext uri="{0D108BD9-81ED-4DB2-BD59-A6C34878D82A}">
                    <a16:rowId xmlns:a16="http://schemas.microsoft.com/office/drawing/2014/main" val="2373486717"/>
                  </a:ext>
                </a:extLst>
              </a:tr>
              <a:tr h="365760">
                <a:tc>
                  <a:txBody>
                    <a:bodyPr/>
                    <a:lstStyle/>
                    <a:p>
                      <a:pPr algn="ctr"/>
                      <a:r>
                        <a:rPr lang="en-US" sz="1800" dirty="0"/>
                        <a:t>Common</a:t>
                      </a:r>
                      <a:r>
                        <a:rPr lang="en-US" sz="1800" baseline="0" dirty="0"/>
                        <a:t> good</a:t>
                      </a:r>
                      <a:endParaRPr lang="en-US" sz="1800" dirty="0"/>
                    </a:p>
                  </a:txBody>
                  <a:tcPr/>
                </a:tc>
                <a:tc>
                  <a:txBody>
                    <a:bodyPr/>
                    <a:lstStyle/>
                    <a:p>
                      <a:pPr algn="ctr"/>
                      <a:r>
                        <a:rPr lang="en-US" sz="1800" dirty="0"/>
                        <a:t>Individualism</a:t>
                      </a:r>
                    </a:p>
                  </a:txBody>
                  <a:tcPr/>
                </a:tc>
                <a:extLst>
                  <a:ext uri="{0D108BD9-81ED-4DB2-BD59-A6C34878D82A}">
                    <a16:rowId xmlns:a16="http://schemas.microsoft.com/office/drawing/2014/main" val="3920986542"/>
                  </a:ext>
                </a:extLst>
              </a:tr>
              <a:tr h="365760">
                <a:tc>
                  <a:txBody>
                    <a:bodyPr/>
                    <a:lstStyle/>
                    <a:p>
                      <a:pPr algn="ctr"/>
                      <a:r>
                        <a:rPr lang="en-US" sz="1800" dirty="0"/>
                        <a:t>Belongs to God</a:t>
                      </a:r>
                    </a:p>
                  </a:txBody>
                  <a:tcPr/>
                </a:tc>
                <a:tc>
                  <a:txBody>
                    <a:bodyPr/>
                    <a:lstStyle/>
                    <a:p>
                      <a:pPr algn="ctr"/>
                      <a:r>
                        <a:rPr lang="en-US" sz="1800" dirty="0"/>
                        <a:t>Does not belong</a:t>
                      </a:r>
                      <a:r>
                        <a:rPr lang="en-US" sz="1800" baseline="0" dirty="0"/>
                        <a:t> to God</a:t>
                      </a:r>
                      <a:endParaRPr lang="en-US" sz="1800" dirty="0"/>
                    </a:p>
                  </a:txBody>
                  <a:tcPr/>
                </a:tc>
                <a:extLst>
                  <a:ext uri="{0D108BD9-81ED-4DB2-BD59-A6C34878D82A}">
                    <a16:rowId xmlns:a16="http://schemas.microsoft.com/office/drawing/2014/main" val="2958543200"/>
                  </a:ext>
                </a:extLst>
              </a:tr>
            </a:tbl>
          </a:graphicData>
        </a:graphic>
      </p:graphicFrame>
      <p:sp>
        <p:nvSpPr>
          <p:cNvPr id="3" name="TextBox 2"/>
          <p:cNvSpPr txBox="1"/>
          <p:nvPr/>
        </p:nvSpPr>
        <p:spPr>
          <a:xfrm>
            <a:off x="5153891" y="6511353"/>
            <a:ext cx="1809085" cy="307777"/>
          </a:xfrm>
          <a:prstGeom prst="rect">
            <a:avLst/>
          </a:prstGeom>
          <a:noFill/>
        </p:spPr>
        <p:txBody>
          <a:bodyPr wrap="none" rtlCol="0">
            <a:spAutoFit/>
          </a:bodyPr>
          <a:lstStyle/>
          <a:p>
            <a:r>
              <a:rPr lang="en-US" sz="1400" i="1" dirty="0"/>
              <a:t>(St. Ignatius of Loyola)</a:t>
            </a:r>
          </a:p>
        </p:txBody>
      </p:sp>
      <p:sp>
        <p:nvSpPr>
          <p:cNvPr id="5" name="Rectangle 4"/>
          <p:cNvSpPr/>
          <p:nvPr/>
        </p:nvSpPr>
        <p:spPr>
          <a:xfrm>
            <a:off x="360214" y="2991110"/>
            <a:ext cx="2535382" cy="1477328"/>
          </a:xfrm>
          <a:prstGeom prst="rect">
            <a:avLst/>
          </a:prstGeom>
        </p:spPr>
        <p:txBody>
          <a:bodyPr wrap="square">
            <a:spAutoFit/>
          </a:bodyPr>
          <a:lstStyle/>
          <a:p>
            <a:pPr algn="ctr"/>
            <a:r>
              <a:rPr lang="en-US" b="1" dirty="0">
                <a:solidFill>
                  <a:srgbClr val="002060"/>
                </a:solidFill>
              </a:rPr>
              <a:t>“Once I think that by turning away from God I will find myself, my life begins to fall apart“</a:t>
            </a:r>
          </a:p>
          <a:p>
            <a:pPr algn="ctr"/>
            <a:r>
              <a:rPr lang="en-US" b="1" dirty="0">
                <a:solidFill>
                  <a:srgbClr val="002060"/>
                </a:solidFill>
              </a:rPr>
              <a:t>(</a:t>
            </a:r>
            <a:r>
              <a:rPr lang="en-US" b="1" i="1" dirty="0">
                <a:solidFill>
                  <a:srgbClr val="002060"/>
                </a:solidFill>
              </a:rPr>
              <a:t>Lk </a:t>
            </a:r>
            <a:r>
              <a:rPr lang="en-US" b="1" dirty="0">
                <a:solidFill>
                  <a:srgbClr val="002060"/>
                </a:solidFill>
              </a:rPr>
              <a:t>15:11-24)</a:t>
            </a:r>
            <a:endParaRPr lang="en-US" sz="1400" b="1" dirty="0">
              <a:solidFill>
                <a:srgbClr val="002060"/>
              </a:solidFill>
            </a:endParaRPr>
          </a:p>
        </p:txBody>
      </p:sp>
    </p:spTree>
    <p:extLst>
      <p:ext uri="{BB962C8B-B14F-4D97-AF65-F5344CB8AC3E}">
        <p14:creationId xmlns:p14="http://schemas.microsoft.com/office/powerpoint/2010/main" val="4143018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0"/>
            <a:ext cx="9144000" cy="6858000"/>
            <a:chOff x="0" y="0"/>
            <a:chExt cx="9144000" cy="685800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8839" t="5853" b="2986"/>
            <a:stretch/>
          </p:blipFill>
          <p:spPr>
            <a:xfrm>
              <a:off x="0" y="0"/>
              <a:ext cx="9144000" cy="68580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47558"/>
              <a:ext cx="831273" cy="910442"/>
            </a:xfrm>
            <a:prstGeom prst="rect">
              <a:avLst/>
            </a:prstGeom>
          </p:spPr>
        </p:pic>
      </p:grpSp>
      <p:sp>
        <p:nvSpPr>
          <p:cNvPr id="2" name="Title 1"/>
          <p:cNvSpPr>
            <a:spLocks noGrp="1"/>
          </p:cNvSpPr>
          <p:nvPr>
            <p:ph type="title"/>
          </p:nvPr>
        </p:nvSpPr>
        <p:spPr>
          <a:xfrm>
            <a:off x="2078182" y="1709739"/>
            <a:ext cx="6432406" cy="2852737"/>
          </a:xfrm>
        </p:spPr>
        <p:txBody>
          <a:bodyPr/>
          <a:lstStyle/>
          <a:p>
            <a:pPr algn="ctr"/>
            <a:r>
              <a:rPr lang="en-US" b="1" dirty="0"/>
              <a:t>Conclusion</a:t>
            </a:r>
          </a:p>
        </p:txBody>
      </p:sp>
    </p:spTree>
    <p:extLst>
      <p:ext uri="{BB962C8B-B14F-4D97-AF65-F5344CB8AC3E}">
        <p14:creationId xmlns:p14="http://schemas.microsoft.com/office/powerpoint/2010/main" val="2459061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0"/>
            <a:ext cx="9144000" cy="6858000"/>
            <a:chOff x="0" y="0"/>
            <a:chExt cx="9144000" cy="685800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8839" t="5853" b="2986"/>
            <a:stretch/>
          </p:blipFill>
          <p:spPr>
            <a:xfrm>
              <a:off x="0" y="0"/>
              <a:ext cx="9144000" cy="68580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47558"/>
              <a:ext cx="831273" cy="910442"/>
            </a:xfrm>
            <a:prstGeom prst="rect">
              <a:avLst/>
            </a:prstGeom>
          </p:spPr>
        </p:pic>
      </p:grpSp>
      <p:sp>
        <p:nvSpPr>
          <p:cNvPr id="7" name="Title 6"/>
          <p:cNvSpPr>
            <a:spLocks noGrp="1"/>
          </p:cNvSpPr>
          <p:nvPr>
            <p:ph type="title"/>
          </p:nvPr>
        </p:nvSpPr>
        <p:spPr>
          <a:xfrm>
            <a:off x="1191490" y="255112"/>
            <a:ext cx="7611315" cy="925574"/>
          </a:xfrm>
        </p:spPr>
        <p:txBody>
          <a:bodyPr vert="horz" lIns="91440" tIns="45720" rIns="91440" bIns="45720" rtlCol="0" anchor="ctr">
            <a:noAutofit/>
          </a:bodyPr>
          <a:lstStyle/>
          <a:p>
            <a:r>
              <a:rPr lang="en-US" sz="3600" b="1" dirty="0">
                <a:latin typeface="+mn-lt"/>
              </a:rPr>
              <a:t>Importance of the debate between </a:t>
            </a:r>
            <a:br>
              <a:rPr lang="en-US" sz="3600" b="1" dirty="0">
                <a:latin typeface="+mn-lt"/>
              </a:rPr>
            </a:br>
            <a:r>
              <a:rPr lang="en-US" sz="2400" b="1" dirty="0">
                <a:latin typeface="+mn-lt"/>
              </a:rPr>
              <a:t>Faith &amp; Reason today</a:t>
            </a:r>
            <a:endParaRPr lang="en-US" sz="3600" b="1" dirty="0">
              <a:latin typeface="+mn-lt"/>
            </a:endParaRPr>
          </a:p>
        </p:txBody>
      </p:sp>
      <p:sp>
        <p:nvSpPr>
          <p:cNvPr id="8" name="Content Placeholder 7"/>
          <p:cNvSpPr>
            <a:spLocks noGrp="1"/>
          </p:cNvSpPr>
          <p:nvPr>
            <p:ph idx="1"/>
          </p:nvPr>
        </p:nvSpPr>
        <p:spPr>
          <a:xfrm>
            <a:off x="1191490" y="1256886"/>
            <a:ext cx="7813965" cy="2854036"/>
          </a:xfrm>
        </p:spPr>
        <p:txBody>
          <a:bodyPr>
            <a:normAutofit/>
          </a:bodyPr>
          <a:lstStyle/>
          <a:p>
            <a:r>
              <a:rPr lang="en-US" sz="2400" dirty="0"/>
              <a:t>The critical issues to address are many and difficult:</a:t>
            </a:r>
          </a:p>
          <a:p>
            <a:pPr lvl="1"/>
            <a:r>
              <a:rPr lang="en-US" sz="2000" dirty="0"/>
              <a:t>The need for evangelization in a post-modern secular world</a:t>
            </a:r>
          </a:p>
          <a:p>
            <a:pPr lvl="1"/>
            <a:r>
              <a:rPr lang="en-US" sz="2000" dirty="0"/>
              <a:t>The progressive destruction of Christian thought</a:t>
            </a:r>
          </a:p>
          <a:p>
            <a:pPr lvl="1"/>
            <a:r>
              <a:rPr lang="en-US" sz="2000" dirty="0"/>
              <a:t>The lack of interest in faith</a:t>
            </a:r>
          </a:p>
          <a:p>
            <a:pPr lvl="1"/>
            <a:r>
              <a:rPr lang="en-US" sz="2000" dirty="0"/>
              <a:t>The lack of sound and fruitful debates between science and religion</a:t>
            </a:r>
          </a:p>
          <a:p>
            <a:pPr lvl="1"/>
            <a:r>
              <a:rPr lang="en-US" sz="2000" dirty="0"/>
              <a:t>The raise of fundamentalism</a:t>
            </a:r>
          </a:p>
          <a:p>
            <a:pPr lvl="1"/>
            <a:r>
              <a:rPr lang="en-US" sz="2000" dirty="0"/>
              <a:t>The corrosion from Moral Relativism</a:t>
            </a:r>
          </a:p>
          <a:p>
            <a:pPr lvl="1"/>
            <a:r>
              <a:rPr lang="en-US" sz="2000" dirty="0"/>
              <a:t>… … …</a:t>
            </a:r>
          </a:p>
        </p:txBody>
      </p:sp>
      <p:sp>
        <p:nvSpPr>
          <p:cNvPr id="12" name="Content Placeholder 7"/>
          <p:cNvSpPr txBox="1">
            <a:spLocks/>
          </p:cNvSpPr>
          <p:nvPr/>
        </p:nvSpPr>
        <p:spPr>
          <a:xfrm>
            <a:off x="1181979" y="4108569"/>
            <a:ext cx="7611315" cy="2518478"/>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2000" dirty="0"/>
              <a:t>To be impactful, Catholic teaching must involve arguments where faith and reason complement each other, following the strong compatibilist model.</a:t>
            </a:r>
          </a:p>
          <a:p>
            <a:r>
              <a:rPr lang="en-US" sz="2000" dirty="0"/>
              <a:t>This requires a deep preparation by the evangelizer to be able to engage both secular and faith-based audience.</a:t>
            </a:r>
          </a:p>
          <a:p>
            <a:r>
              <a:rPr lang="en-US" sz="2000" dirty="0"/>
              <a:t>Evangelizers must combine two goals effectively: be “light to the world” (Lumen </a:t>
            </a:r>
            <a:r>
              <a:rPr lang="en-US" sz="2000" dirty="0" err="1"/>
              <a:t>Gentium</a:t>
            </a:r>
            <a:r>
              <a:rPr lang="en-US" sz="2000" dirty="0"/>
              <a:t>) and “be defender of the faith” (</a:t>
            </a:r>
            <a:r>
              <a:rPr lang="en-US" sz="2000" dirty="0" err="1"/>
              <a:t>Deffensor</a:t>
            </a:r>
            <a:r>
              <a:rPr lang="en-US" sz="2000" dirty="0"/>
              <a:t> </a:t>
            </a:r>
            <a:r>
              <a:rPr lang="en-US" sz="2000" dirty="0" err="1"/>
              <a:t>Fidei</a:t>
            </a:r>
            <a:r>
              <a:rPr lang="en-US" sz="2000" dirty="0"/>
              <a:t>) -&gt; LUMEN FIDEI.</a:t>
            </a:r>
          </a:p>
        </p:txBody>
      </p:sp>
    </p:spTree>
    <p:extLst>
      <p:ext uri="{BB962C8B-B14F-4D97-AF65-F5344CB8AC3E}">
        <p14:creationId xmlns:p14="http://schemas.microsoft.com/office/powerpoint/2010/main" val="2483292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0" y="0"/>
            <a:ext cx="9144000" cy="6858000"/>
            <a:chOff x="0" y="0"/>
            <a:chExt cx="9144000" cy="6858000"/>
          </a:xfrm>
        </p:grpSpPr>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l="8839" t="5853" b="2986"/>
            <a:stretch/>
          </p:blipFill>
          <p:spPr>
            <a:xfrm>
              <a:off x="0" y="0"/>
              <a:ext cx="9144000" cy="685800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47558"/>
              <a:ext cx="831273" cy="910442"/>
            </a:xfrm>
            <a:prstGeom prst="rect">
              <a:avLst/>
            </a:prstGeom>
          </p:spPr>
        </p:pic>
      </p:grpSp>
      <p:sp>
        <p:nvSpPr>
          <p:cNvPr id="2" name="Title 1"/>
          <p:cNvSpPr>
            <a:spLocks noGrp="1"/>
          </p:cNvSpPr>
          <p:nvPr>
            <p:ph type="title"/>
          </p:nvPr>
        </p:nvSpPr>
        <p:spPr>
          <a:xfrm>
            <a:off x="928253" y="104608"/>
            <a:ext cx="8045148" cy="1182857"/>
          </a:xfrm>
        </p:spPr>
        <p:txBody>
          <a:bodyPr>
            <a:normAutofit/>
          </a:bodyPr>
          <a:lstStyle/>
          <a:p>
            <a:r>
              <a:rPr lang="en-US" sz="3600" b="1" dirty="0">
                <a:latin typeface="+mn-lt"/>
              </a:rPr>
              <a:t>LUMEN FIDEI</a:t>
            </a:r>
            <a:br>
              <a:rPr lang="en-US" sz="3600" b="1" dirty="0">
                <a:latin typeface="+mn-lt"/>
              </a:rPr>
            </a:br>
            <a:r>
              <a:rPr lang="en-US" sz="3600" b="1" dirty="0">
                <a:latin typeface="+mn-lt"/>
              </a:rPr>
              <a:t>Faith: s</a:t>
            </a:r>
            <a:r>
              <a:rPr lang="en-US" sz="3600" b="1" dirty="0">
                <a:latin typeface="+mn-lt"/>
                <a:cs typeface="Calibri" panose="020F0502020204030204" pitchFamily="34" charset="0"/>
              </a:rPr>
              <a:t>upernatural gift from God</a:t>
            </a:r>
            <a:endParaRPr lang="en-US" sz="3600" b="1" dirty="0">
              <a:latin typeface="+mn-lt"/>
            </a:endParaRPr>
          </a:p>
        </p:txBody>
      </p:sp>
      <p:sp>
        <p:nvSpPr>
          <p:cNvPr id="3" name="Content Placeholder 2"/>
          <p:cNvSpPr>
            <a:spLocks noGrp="1"/>
          </p:cNvSpPr>
          <p:nvPr>
            <p:ph idx="1"/>
          </p:nvPr>
        </p:nvSpPr>
        <p:spPr>
          <a:xfrm>
            <a:off x="1080654" y="1392072"/>
            <a:ext cx="7892747" cy="4814764"/>
          </a:xfrm>
        </p:spPr>
        <p:txBody>
          <a:bodyPr>
            <a:noAutofit/>
          </a:bodyPr>
          <a:lstStyle/>
          <a:p>
            <a:r>
              <a:rPr lang="en-US" sz="2000" dirty="0">
                <a:cs typeface="Calibri" panose="020F0502020204030204" pitchFamily="34" charset="0"/>
              </a:rPr>
              <a:t>The </a:t>
            </a:r>
            <a:r>
              <a:rPr lang="en-US" sz="2000" b="1" dirty="0">
                <a:solidFill>
                  <a:srgbClr val="C00000"/>
                </a:solidFill>
                <a:cs typeface="Calibri" panose="020F0502020204030204" pitchFamily="34" charset="0"/>
              </a:rPr>
              <a:t>Light of the Faith (LUMEN FIDEI) </a:t>
            </a:r>
            <a:r>
              <a:rPr lang="en-US" sz="2000" dirty="0">
                <a:cs typeface="Calibri" panose="020F0502020204030204" pitchFamily="34" charset="0"/>
              </a:rPr>
              <a:t>illumines our journey in life and provides clarity to all aspects of human existence in our way to eternal life with God. Faith becomes a light for our way, guiding our journey through time.  Through Faith, we:</a:t>
            </a:r>
          </a:p>
          <a:p>
            <a:pPr lvl="1">
              <a:lnSpc>
                <a:spcPct val="100000"/>
              </a:lnSpc>
            </a:pPr>
            <a:r>
              <a:rPr lang="en-US" dirty="0">
                <a:cs typeface="Calibri" panose="020F0502020204030204" pitchFamily="34" charset="0"/>
              </a:rPr>
              <a:t>Accept God’s word as a solid rock upon which we can build.</a:t>
            </a:r>
          </a:p>
          <a:p>
            <a:pPr lvl="1">
              <a:lnSpc>
                <a:spcPct val="100000"/>
              </a:lnSpc>
            </a:pPr>
            <a:r>
              <a:rPr lang="en-US" dirty="0">
                <a:cs typeface="Calibri" panose="020F0502020204030204" pitchFamily="34" charset="0"/>
              </a:rPr>
              <a:t>Accept God’s word as a straight highway on which we can travel.</a:t>
            </a:r>
          </a:p>
          <a:p>
            <a:pPr lvl="1">
              <a:lnSpc>
                <a:spcPct val="100000"/>
              </a:lnSpc>
            </a:pPr>
            <a:r>
              <a:rPr lang="en-US" dirty="0">
                <a:cs typeface="Calibri" panose="020F0502020204030204" pitchFamily="34" charset="0"/>
              </a:rPr>
              <a:t>Learn that we are born of an encounter with the living God who calls us </a:t>
            </a:r>
          </a:p>
          <a:p>
            <a:pPr lvl="1">
              <a:lnSpc>
                <a:spcPct val="100000"/>
              </a:lnSpc>
            </a:pPr>
            <a:r>
              <a:rPr lang="en-US" dirty="0">
                <a:cs typeface="Calibri" panose="020F0502020204030204" pitchFamily="34" charset="0"/>
              </a:rPr>
              <a:t>God reveals His love.</a:t>
            </a:r>
          </a:p>
          <a:p>
            <a:pPr lvl="1">
              <a:lnSpc>
                <a:spcPct val="100000"/>
              </a:lnSpc>
            </a:pPr>
            <a:r>
              <a:rPr lang="en-US" dirty="0">
                <a:cs typeface="Calibri" panose="020F0502020204030204" pitchFamily="34" charset="0"/>
              </a:rPr>
              <a:t>Gain a support to lean for security and for building our lives. </a:t>
            </a:r>
          </a:p>
          <a:p>
            <a:pPr lvl="1">
              <a:lnSpc>
                <a:spcPct val="100000"/>
              </a:lnSpc>
            </a:pPr>
            <a:r>
              <a:rPr lang="en-US" dirty="0">
                <a:cs typeface="Calibri" panose="020F0502020204030204" pitchFamily="34" charset="0"/>
              </a:rPr>
              <a:t>Receive fresh vision, new eyes to see.</a:t>
            </a:r>
          </a:p>
          <a:p>
            <a:pPr lvl="1">
              <a:lnSpc>
                <a:spcPct val="100000"/>
              </a:lnSpc>
            </a:pPr>
            <a:r>
              <a:rPr lang="en-US" dirty="0">
                <a:cs typeface="Calibri" panose="020F0502020204030204" pitchFamily="34" charset="0"/>
              </a:rPr>
              <a:t>Obtain a great promise of fulfilment.</a:t>
            </a:r>
          </a:p>
          <a:p>
            <a:pPr lvl="1">
              <a:lnSpc>
                <a:spcPct val="100000"/>
              </a:lnSpc>
            </a:pPr>
            <a:r>
              <a:rPr lang="en-US" dirty="0">
                <a:cs typeface="Calibri" panose="020F0502020204030204" pitchFamily="34" charset="0"/>
              </a:rPr>
              <a:t>See a vision of the future that opens up before us. </a:t>
            </a:r>
          </a:p>
          <a:p>
            <a:pPr lvl="1">
              <a:lnSpc>
                <a:spcPct val="100000"/>
              </a:lnSpc>
            </a:pPr>
            <a:r>
              <a:rPr lang="en-US" dirty="0">
                <a:cs typeface="Calibri" panose="020F0502020204030204" pitchFamily="34" charset="0"/>
              </a:rPr>
              <a:t>Understand the depths of our beings.</a:t>
            </a:r>
          </a:p>
          <a:p>
            <a:pPr lvl="1">
              <a:lnSpc>
                <a:spcPct val="100000"/>
              </a:lnSpc>
            </a:pPr>
            <a:r>
              <a:rPr lang="en-US" dirty="0">
                <a:cs typeface="Calibri" panose="020F0502020204030204" pitchFamily="34" charset="0"/>
              </a:rPr>
              <a:t>Acknowledge the wellspring of goodness at the origin of all things.</a:t>
            </a:r>
          </a:p>
          <a:p>
            <a:pPr lvl="1">
              <a:lnSpc>
                <a:spcPct val="100000"/>
              </a:lnSpc>
            </a:pPr>
            <a:r>
              <a:rPr lang="en-US" dirty="0">
                <a:cs typeface="Calibri" panose="020F0502020204030204" pitchFamily="34" charset="0"/>
              </a:rPr>
              <a:t>Realize that our lives are the fruit of a personal call and a personal love.</a:t>
            </a:r>
          </a:p>
        </p:txBody>
      </p:sp>
      <p:sp>
        <p:nvSpPr>
          <p:cNvPr id="4" name="TextBox 3"/>
          <p:cNvSpPr txBox="1"/>
          <p:nvPr/>
        </p:nvSpPr>
        <p:spPr>
          <a:xfrm>
            <a:off x="4999174" y="6551895"/>
            <a:ext cx="3974229" cy="276999"/>
          </a:xfrm>
          <a:prstGeom prst="rect">
            <a:avLst/>
          </a:prstGeom>
          <a:noFill/>
        </p:spPr>
        <p:txBody>
          <a:bodyPr wrap="none" rtlCol="0">
            <a:spAutoFit/>
          </a:bodyPr>
          <a:lstStyle/>
          <a:p>
            <a:r>
              <a:rPr lang="en-US" sz="1200" dirty="0"/>
              <a:t>Encyclical Lumen </a:t>
            </a:r>
            <a:r>
              <a:rPr lang="en-US" sz="1200" dirty="0" err="1"/>
              <a:t>Fidei</a:t>
            </a:r>
            <a:r>
              <a:rPr lang="en-US" sz="1200" dirty="0"/>
              <a:t> – Benedict XVI / Francis – 06/29/2013</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47558"/>
            <a:ext cx="831273" cy="910442"/>
          </a:xfrm>
          <a:prstGeom prst="rect">
            <a:avLst/>
          </a:prstGeom>
        </p:spPr>
      </p:pic>
    </p:spTree>
    <p:extLst>
      <p:ext uri="{BB962C8B-B14F-4D97-AF65-F5344CB8AC3E}">
        <p14:creationId xmlns:p14="http://schemas.microsoft.com/office/powerpoint/2010/main" val="37609670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0" y="0"/>
            <a:ext cx="9144000" cy="6858000"/>
            <a:chOff x="0" y="0"/>
            <a:chExt cx="9144000" cy="6858000"/>
          </a:xfrm>
        </p:grpSpPr>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l="8839" t="5853" b="2986"/>
            <a:stretch/>
          </p:blipFill>
          <p:spPr>
            <a:xfrm>
              <a:off x="0" y="0"/>
              <a:ext cx="9144000" cy="685800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47558"/>
              <a:ext cx="831273" cy="910442"/>
            </a:xfrm>
            <a:prstGeom prst="rect">
              <a:avLst/>
            </a:prstGeom>
          </p:spPr>
        </p:pic>
      </p:grpSp>
      <p:sp>
        <p:nvSpPr>
          <p:cNvPr id="2" name="Title 1"/>
          <p:cNvSpPr>
            <a:spLocks noGrp="1"/>
          </p:cNvSpPr>
          <p:nvPr>
            <p:ph type="title"/>
          </p:nvPr>
        </p:nvSpPr>
        <p:spPr>
          <a:xfrm>
            <a:off x="928253" y="104608"/>
            <a:ext cx="8045148" cy="1793465"/>
          </a:xfrm>
        </p:spPr>
        <p:txBody>
          <a:bodyPr>
            <a:normAutofit/>
          </a:bodyPr>
          <a:lstStyle/>
          <a:p>
            <a:r>
              <a:rPr lang="en-US" sz="3600" b="1" dirty="0">
                <a:latin typeface="+mn-lt"/>
              </a:rPr>
              <a:t>LUMEN FIDEI</a:t>
            </a:r>
            <a:br>
              <a:rPr lang="en-US" sz="3600" b="1" dirty="0">
                <a:latin typeface="+mn-lt"/>
              </a:rPr>
            </a:br>
            <a:r>
              <a:rPr lang="en-US" sz="3600" b="1" dirty="0">
                <a:latin typeface="+mn-lt"/>
              </a:rPr>
              <a:t>Faith: s</a:t>
            </a:r>
            <a:r>
              <a:rPr lang="en-US" sz="3600" b="1" dirty="0">
                <a:latin typeface="+mn-lt"/>
                <a:cs typeface="Calibri" panose="020F0502020204030204" pitchFamily="34" charset="0"/>
              </a:rPr>
              <a:t>upernatural gift from God</a:t>
            </a:r>
            <a:br>
              <a:rPr lang="en-US" sz="3600" b="1" dirty="0">
                <a:latin typeface="+mn-lt"/>
                <a:cs typeface="Calibri" panose="020F0502020204030204" pitchFamily="34" charset="0"/>
              </a:rPr>
            </a:br>
            <a:r>
              <a:rPr lang="en-US" sz="3600" b="1" dirty="0">
                <a:latin typeface="+mn-lt"/>
                <a:cs typeface="Calibri" panose="020F0502020204030204" pitchFamily="34" charset="0"/>
              </a:rPr>
              <a:t>connected to Reason</a:t>
            </a:r>
            <a:endParaRPr lang="en-US" sz="3600" b="1" dirty="0">
              <a:latin typeface="+mn-lt"/>
            </a:endParaRPr>
          </a:p>
        </p:txBody>
      </p:sp>
      <p:sp>
        <p:nvSpPr>
          <p:cNvPr id="3" name="Content Placeholder 2"/>
          <p:cNvSpPr>
            <a:spLocks noGrp="1"/>
          </p:cNvSpPr>
          <p:nvPr>
            <p:ph idx="1"/>
          </p:nvPr>
        </p:nvSpPr>
        <p:spPr>
          <a:xfrm>
            <a:off x="1177636" y="2112818"/>
            <a:ext cx="7412182" cy="3955473"/>
          </a:xfrm>
          <a:solidFill>
            <a:srgbClr val="9AB5D0"/>
          </a:solidFill>
        </p:spPr>
        <p:txBody>
          <a:bodyPr>
            <a:noAutofit/>
          </a:bodyPr>
          <a:lstStyle/>
          <a:p>
            <a:r>
              <a:rPr lang="en-US" sz="2000" dirty="0"/>
              <a:t>Faith liberates reason in so far as it allows reason to attain correctly what it seeks to know and to place it within the ultimate order of things, in which everything acquires true meaning. (St. John Paul II in Fides &amp; Ratio[20]) </a:t>
            </a:r>
            <a:r>
              <a:rPr lang="en-US" sz="2000" i="1" dirty="0"/>
              <a:t>“The fear of the Lord is the beginning of knowledge” (</a:t>
            </a:r>
            <a:r>
              <a:rPr lang="en-US" sz="2000" i="1" dirty="0" err="1"/>
              <a:t>Prov</a:t>
            </a:r>
            <a:r>
              <a:rPr lang="en-US" sz="2000" i="1" dirty="0"/>
              <a:t> 1:7; cf. Sir 1:14)</a:t>
            </a:r>
          </a:p>
          <a:p>
            <a:endParaRPr lang="en-US" sz="2000" dirty="0">
              <a:cs typeface="Calibri" panose="020F0502020204030204" pitchFamily="34" charset="0"/>
            </a:endParaRPr>
          </a:p>
          <a:p>
            <a:r>
              <a:rPr lang="en-US" sz="2000" dirty="0">
                <a:cs typeface="Calibri" panose="020F0502020204030204" pitchFamily="34" charset="0"/>
              </a:rPr>
              <a:t>Faith is not some mystical, unexplainable conviction arrived at without evidence. “</a:t>
            </a:r>
            <a:r>
              <a:rPr lang="en-US" sz="2000" i="1" dirty="0"/>
              <a:t>Come now, and let us reason together, </a:t>
            </a:r>
            <a:r>
              <a:rPr lang="en-US" sz="2000" i="1" dirty="0" err="1"/>
              <a:t>saith</a:t>
            </a:r>
            <a:r>
              <a:rPr lang="en-US" sz="2000" i="1" dirty="0"/>
              <a:t> the Lord” (Isaiah 1:18) </a:t>
            </a:r>
            <a:br>
              <a:rPr lang="en-US" sz="2000" i="1" dirty="0"/>
            </a:br>
            <a:endParaRPr lang="en-US" sz="2000" i="1" dirty="0"/>
          </a:p>
          <a:p>
            <a:r>
              <a:rPr lang="en-US" sz="2000" dirty="0">
                <a:cs typeface="Calibri" panose="020F0502020204030204" pitchFamily="34" charset="0"/>
              </a:rPr>
              <a:t>Faith is a conviction arrived at by examining the evidence and accepting the most reasonable conclusion.  (Rom 1:20; 10:17; </a:t>
            </a:r>
            <a:r>
              <a:rPr lang="en-US" sz="2000" dirty="0" err="1">
                <a:cs typeface="Calibri" panose="020F0502020204030204" pitchFamily="34" charset="0"/>
              </a:rPr>
              <a:t>Heb</a:t>
            </a:r>
            <a:r>
              <a:rPr lang="en-US" sz="2000" dirty="0">
                <a:cs typeface="Calibri" panose="020F0502020204030204" pitchFamily="34" charset="0"/>
              </a:rPr>
              <a:t> 11:1) </a:t>
            </a:r>
          </a:p>
        </p:txBody>
      </p:sp>
      <p:sp>
        <p:nvSpPr>
          <p:cNvPr id="4" name="TextBox 3"/>
          <p:cNvSpPr txBox="1"/>
          <p:nvPr/>
        </p:nvSpPr>
        <p:spPr>
          <a:xfrm>
            <a:off x="4999174" y="6551895"/>
            <a:ext cx="3974229" cy="276999"/>
          </a:xfrm>
          <a:prstGeom prst="rect">
            <a:avLst/>
          </a:prstGeom>
          <a:noFill/>
        </p:spPr>
        <p:txBody>
          <a:bodyPr wrap="none" rtlCol="0">
            <a:spAutoFit/>
          </a:bodyPr>
          <a:lstStyle/>
          <a:p>
            <a:r>
              <a:rPr lang="en-US" sz="1200" dirty="0"/>
              <a:t>Encyclical Lumen </a:t>
            </a:r>
            <a:r>
              <a:rPr lang="en-US" sz="1200" dirty="0" err="1"/>
              <a:t>Fidei</a:t>
            </a:r>
            <a:r>
              <a:rPr lang="en-US" sz="1200" dirty="0"/>
              <a:t> – Benedict XVI / Francis – 06/29/2013</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47558"/>
            <a:ext cx="831273" cy="910442"/>
          </a:xfrm>
          <a:prstGeom prst="rect">
            <a:avLst/>
          </a:prstGeom>
        </p:spPr>
      </p:pic>
    </p:spTree>
    <p:extLst>
      <p:ext uri="{BB962C8B-B14F-4D97-AF65-F5344CB8AC3E}">
        <p14:creationId xmlns:p14="http://schemas.microsoft.com/office/powerpoint/2010/main" val="2791793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0" y="0"/>
            <a:ext cx="9144000" cy="6858000"/>
            <a:chOff x="0" y="0"/>
            <a:chExt cx="9144000" cy="6858000"/>
          </a:xfrm>
        </p:grpSpPr>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8839" t="5853" b="2986"/>
            <a:stretch/>
          </p:blipFill>
          <p:spPr>
            <a:xfrm>
              <a:off x="0" y="0"/>
              <a:ext cx="9144000" cy="685800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47558"/>
              <a:ext cx="831273" cy="910442"/>
            </a:xfrm>
            <a:prstGeom prst="rect">
              <a:avLst/>
            </a:prstGeom>
          </p:spPr>
        </p:pic>
      </p:grpSp>
      <p:sp>
        <p:nvSpPr>
          <p:cNvPr id="2" name="Title 1"/>
          <p:cNvSpPr>
            <a:spLocks noGrp="1"/>
          </p:cNvSpPr>
          <p:nvPr>
            <p:ph type="title"/>
          </p:nvPr>
        </p:nvSpPr>
        <p:spPr>
          <a:xfrm>
            <a:off x="1219201" y="105814"/>
            <a:ext cx="7800108" cy="1007397"/>
          </a:xfrm>
        </p:spPr>
        <p:txBody>
          <a:bodyPr vert="horz" lIns="91440" tIns="45720" rIns="91440" bIns="45720" rtlCol="0" anchor="ctr">
            <a:noAutofit/>
          </a:bodyPr>
          <a:lstStyle/>
          <a:p>
            <a:r>
              <a:rPr lang="en-US" sz="3600" b="1" dirty="0">
                <a:latin typeface="+mn-lt"/>
              </a:rPr>
              <a:t>LUMEN FIDEI</a:t>
            </a:r>
            <a:br>
              <a:rPr lang="en-US" sz="3600" b="1" dirty="0">
                <a:latin typeface="+mn-lt"/>
              </a:rPr>
            </a:br>
            <a:r>
              <a:rPr lang="en-US" sz="2400" b="1" dirty="0">
                <a:latin typeface="+mn-lt"/>
              </a:rPr>
              <a:t>Remember Jesus’ teachings on Faith</a:t>
            </a:r>
            <a:endParaRPr lang="en-US" sz="3600" b="1" dirty="0">
              <a:latin typeface="+mn-lt"/>
            </a:endParaRPr>
          </a:p>
        </p:txBody>
      </p:sp>
      <p:sp>
        <p:nvSpPr>
          <p:cNvPr id="3" name="Content Placeholder 2"/>
          <p:cNvSpPr>
            <a:spLocks noGrp="1"/>
          </p:cNvSpPr>
          <p:nvPr>
            <p:ph idx="1"/>
          </p:nvPr>
        </p:nvSpPr>
        <p:spPr>
          <a:xfrm>
            <a:off x="1122218" y="1113212"/>
            <a:ext cx="7897091" cy="5509261"/>
          </a:xfrm>
        </p:spPr>
        <p:txBody>
          <a:bodyPr vert="horz" lIns="91440" tIns="45720" rIns="91440" bIns="45720" rtlCol="0">
            <a:noAutofit/>
          </a:bodyPr>
          <a:lstStyle/>
          <a:p>
            <a:pPr>
              <a:lnSpc>
                <a:spcPct val="100000"/>
              </a:lnSpc>
            </a:pPr>
            <a:r>
              <a:rPr lang="en-US" sz="1800" b="1" dirty="0"/>
              <a:t>Jn 12:46 -&gt; </a:t>
            </a:r>
            <a:r>
              <a:rPr lang="en-US" sz="1800" dirty="0"/>
              <a:t>"I have come as light into the world, that whoever believes in me may not remain in darkness" (Jn 12:46)</a:t>
            </a:r>
            <a:endParaRPr lang="en-US" sz="1800" dirty="0">
              <a:cs typeface="Calibri" panose="020F0502020204030204" pitchFamily="34" charset="0"/>
            </a:endParaRPr>
          </a:p>
          <a:p>
            <a:pPr>
              <a:lnSpc>
                <a:spcPct val="100000"/>
              </a:lnSpc>
            </a:pPr>
            <a:r>
              <a:rPr lang="en-US" sz="1800" b="1" dirty="0">
                <a:cs typeface="Calibri" panose="020F0502020204030204" pitchFamily="34" charset="0"/>
              </a:rPr>
              <a:t>Matthew 16:15-&gt; </a:t>
            </a:r>
            <a:r>
              <a:rPr lang="en-US" sz="1800" dirty="0">
                <a:cs typeface="Calibri" panose="020F0502020204030204" pitchFamily="34" charset="0"/>
              </a:rPr>
              <a:t>Jesus asked. “Who do you say I am?” Simon Peter answered, You are the Christ, the Son of the living God.” </a:t>
            </a:r>
          </a:p>
          <a:p>
            <a:pPr>
              <a:lnSpc>
                <a:spcPct val="100000"/>
              </a:lnSpc>
            </a:pPr>
            <a:r>
              <a:rPr lang="en-US" sz="1800" b="1" dirty="0">
                <a:cs typeface="Calibri" panose="020F0502020204030204" pitchFamily="34" charset="0"/>
              </a:rPr>
              <a:t>John 14:6 -&gt; </a:t>
            </a:r>
            <a:r>
              <a:rPr lang="en-US" sz="1800" dirty="0">
                <a:cs typeface="Calibri" panose="020F0502020204030204" pitchFamily="34" charset="0"/>
              </a:rPr>
              <a:t>“I am the way and the truth and the life. No one comes to the Father except through Me”</a:t>
            </a:r>
          </a:p>
          <a:p>
            <a:pPr>
              <a:lnSpc>
                <a:spcPct val="100000"/>
              </a:lnSpc>
            </a:pPr>
            <a:r>
              <a:rPr lang="en-US" sz="1800" b="1" dirty="0">
                <a:cs typeface="Calibri" panose="020F0502020204030204" pitchFamily="34" charset="0"/>
              </a:rPr>
              <a:t>John 11:26-&gt; </a:t>
            </a:r>
            <a:r>
              <a:rPr lang="en-US" sz="1800" dirty="0">
                <a:cs typeface="Calibri" panose="020F0502020204030204" pitchFamily="34" charset="0"/>
              </a:rPr>
              <a:t>“Jesus said to her, I am the resurrection and the life. […] And</a:t>
            </a:r>
            <a:r>
              <a:rPr lang="en-US" sz="1800" dirty="0"/>
              <a:t> </a:t>
            </a:r>
            <a:r>
              <a:rPr lang="en-US" sz="1800" dirty="0">
                <a:cs typeface="Calibri" panose="020F0502020204030204" pitchFamily="34" charset="0"/>
              </a:rPr>
              <a:t>everyone</a:t>
            </a:r>
            <a:r>
              <a:rPr lang="en-US" sz="1800" dirty="0"/>
              <a:t> </a:t>
            </a:r>
            <a:r>
              <a:rPr lang="en-US" sz="1800" dirty="0">
                <a:cs typeface="Calibri" panose="020F0502020204030204" pitchFamily="34" charset="0"/>
              </a:rPr>
              <a:t>who</a:t>
            </a:r>
            <a:r>
              <a:rPr lang="en-US" sz="1800" dirty="0"/>
              <a:t> </a:t>
            </a:r>
            <a:r>
              <a:rPr lang="en-US" sz="1800" dirty="0">
                <a:cs typeface="Calibri" panose="020F0502020204030204" pitchFamily="34" charset="0"/>
              </a:rPr>
              <a:t>lives</a:t>
            </a:r>
            <a:r>
              <a:rPr lang="en-US" sz="1800" dirty="0"/>
              <a:t> </a:t>
            </a:r>
            <a:r>
              <a:rPr lang="en-US" sz="1800" dirty="0">
                <a:cs typeface="Calibri" panose="020F0502020204030204" pitchFamily="34" charset="0"/>
              </a:rPr>
              <a:t>and believes in Me will never die. ”</a:t>
            </a:r>
          </a:p>
          <a:p>
            <a:pPr>
              <a:lnSpc>
                <a:spcPct val="100000"/>
              </a:lnSpc>
            </a:pPr>
            <a:r>
              <a:rPr lang="en-US" sz="1800" b="1" dirty="0">
                <a:cs typeface="Calibri" panose="020F0502020204030204" pitchFamily="34" charset="0"/>
              </a:rPr>
              <a:t>John 12:44-</a:t>
            </a:r>
            <a:r>
              <a:rPr lang="en-US" sz="1800" b="1" dirty="0"/>
              <a:t>&gt;  </a:t>
            </a:r>
            <a:r>
              <a:rPr lang="en-US" sz="1800" dirty="0"/>
              <a:t>“Then Jesus cried out, “Whoever believes in Me does not believe in Me alone, but in the One who sent Me. And whoever sees Me sees the One who sent Me”</a:t>
            </a:r>
          </a:p>
          <a:p>
            <a:pPr>
              <a:lnSpc>
                <a:spcPct val="100000"/>
              </a:lnSpc>
            </a:pPr>
            <a:r>
              <a:rPr lang="en-US" sz="1800" b="1" dirty="0">
                <a:cs typeface="Calibri" panose="020F0502020204030204" pitchFamily="34" charset="0"/>
              </a:rPr>
              <a:t>Mark 9:23 -&gt; </a:t>
            </a:r>
            <a:r>
              <a:rPr lang="en-US" sz="1800" dirty="0">
                <a:cs typeface="Calibri" panose="020F0502020204030204" pitchFamily="34" charset="0"/>
              </a:rPr>
              <a:t>“All things are possible to him who believes!”</a:t>
            </a:r>
          </a:p>
          <a:p>
            <a:pPr>
              <a:lnSpc>
                <a:spcPct val="100000"/>
              </a:lnSpc>
            </a:pPr>
            <a:r>
              <a:rPr lang="en-US" sz="1800" b="1" dirty="0">
                <a:cs typeface="Calibri" panose="020F0502020204030204" pitchFamily="34" charset="0"/>
              </a:rPr>
              <a:t>Matthew 17:20-&gt; </a:t>
            </a:r>
            <a:r>
              <a:rPr lang="en-US" sz="1800" dirty="0">
                <a:cs typeface="Calibri" panose="020F0502020204030204" pitchFamily="34" charset="0"/>
              </a:rPr>
              <a:t>"For truly I tell you, if you have faith the size of a mustard seed, you can say to this mountain, 'Move from here to there‘, and it will move. Nothing will be impossible for you.“</a:t>
            </a:r>
          </a:p>
          <a:p>
            <a:pPr>
              <a:lnSpc>
                <a:spcPct val="100000"/>
              </a:lnSpc>
            </a:pPr>
            <a:r>
              <a:rPr lang="en-US" sz="1800" b="1" dirty="0">
                <a:cs typeface="Calibri" panose="020F0502020204030204" pitchFamily="34" charset="0"/>
              </a:rPr>
              <a:t>John 11:40 -&gt; </a:t>
            </a:r>
            <a:r>
              <a:rPr lang="en-US" sz="1800" dirty="0">
                <a:cs typeface="Calibri" panose="020F0502020204030204" pitchFamily="34" charset="0"/>
              </a:rPr>
              <a:t>Jesus replied, "Did I not tell you that if you believed, you would see the glory of God?"</a:t>
            </a:r>
          </a:p>
        </p:txBody>
      </p:sp>
    </p:spTree>
    <p:extLst>
      <p:ext uri="{BB962C8B-B14F-4D97-AF65-F5344CB8AC3E}">
        <p14:creationId xmlns:p14="http://schemas.microsoft.com/office/powerpoint/2010/main" val="35151890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0" y="0"/>
            <a:ext cx="9144000" cy="6858000"/>
            <a:chOff x="0" y="0"/>
            <a:chExt cx="9144000" cy="6858000"/>
          </a:xfrm>
        </p:grpSpPr>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8839" t="5853" b="2986"/>
            <a:stretch/>
          </p:blipFill>
          <p:spPr>
            <a:xfrm>
              <a:off x="0" y="0"/>
              <a:ext cx="9144000" cy="68580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47558"/>
              <a:ext cx="831273" cy="910442"/>
            </a:xfrm>
            <a:prstGeom prst="rect">
              <a:avLst/>
            </a:prstGeom>
          </p:spPr>
        </p:pic>
      </p:grpSp>
      <p:sp>
        <p:nvSpPr>
          <p:cNvPr id="2" name="Title 1"/>
          <p:cNvSpPr>
            <a:spLocks noGrp="1"/>
          </p:cNvSpPr>
          <p:nvPr>
            <p:ph type="title"/>
          </p:nvPr>
        </p:nvSpPr>
        <p:spPr>
          <a:xfrm>
            <a:off x="1856509" y="451643"/>
            <a:ext cx="6946297" cy="691656"/>
          </a:xfrm>
        </p:spPr>
        <p:txBody>
          <a:bodyPr vert="horz" lIns="91440" tIns="45720" rIns="91440" bIns="45720" rtlCol="0" anchor="ctr">
            <a:noAutofit/>
          </a:bodyPr>
          <a:lstStyle/>
          <a:p>
            <a:r>
              <a:rPr lang="en-US" sz="3600" b="1" dirty="0">
                <a:latin typeface="+mn-lt"/>
              </a:rPr>
              <a:t> </a:t>
            </a:r>
            <a:br>
              <a:rPr lang="en-US" sz="3600" b="1" dirty="0">
                <a:latin typeface="+mn-lt"/>
              </a:rPr>
            </a:br>
            <a:endParaRPr lang="en-US" sz="3600" b="1" dirty="0">
              <a:latin typeface="+mn-lt"/>
            </a:endParaRPr>
          </a:p>
        </p:txBody>
      </p:sp>
      <p:sp>
        <p:nvSpPr>
          <p:cNvPr id="3" name="Content Placeholder 2"/>
          <p:cNvSpPr>
            <a:spLocks noGrp="1"/>
          </p:cNvSpPr>
          <p:nvPr>
            <p:ph idx="1"/>
          </p:nvPr>
        </p:nvSpPr>
        <p:spPr>
          <a:xfrm>
            <a:off x="1445215" y="1682494"/>
            <a:ext cx="7472770" cy="3278564"/>
          </a:xfrm>
        </p:spPr>
        <p:txBody>
          <a:bodyPr vert="horz" lIns="91440" tIns="45720" rIns="91440" bIns="45720" rtlCol="0">
            <a:noAutofit/>
          </a:bodyPr>
          <a:lstStyle/>
          <a:p>
            <a:r>
              <a:rPr lang="en-US" sz="2400" b="1" dirty="0"/>
              <a:t>“Faith without truth does not save</a:t>
            </a:r>
            <a:r>
              <a:rPr lang="en-US" sz="2400" dirty="0"/>
              <a:t>, it does not provide a sure footing. It remains a beautiful story, the projection of our deep yearning for happiness, something capable of satisfying us to the extent that we are willing to deceive ourselves. Either that, or it is reduced to a lofty sentiment which brings consolation and cheer, yet remains prey to the vagaries of our spirit and the changing seasons, incapable of sustaining a steady journey through life.”</a:t>
            </a:r>
            <a:endParaRPr lang="en-US" sz="1800" dirty="0">
              <a:solidFill>
                <a:srgbClr val="000000"/>
              </a:solidFill>
              <a:latin typeface="Calibri" panose="020F0502020204030204" pitchFamily="34" charset="0"/>
              <a:cs typeface="Calibri" panose="020F0502020204030204" pitchFamily="34" charset="0"/>
            </a:endParaRPr>
          </a:p>
        </p:txBody>
      </p:sp>
      <p:sp>
        <p:nvSpPr>
          <p:cNvPr id="8" name="Rectangle 7"/>
          <p:cNvSpPr/>
          <p:nvPr/>
        </p:nvSpPr>
        <p:spPr>
          <a:xfrm>
            <a:off x="3747938" y="5301227"/>
            <a:ext cx="2867323" cy="646331"/>
          </a:xfrm>
          <a:prstGeom prst="rect">
            <a:avLst/>
          </a:prstGeom>
        </p:spPr>
        <p:txBody>
          <a:bodyPr wrap="none">
            <a:spAutoFit/>
          </a:bodyPr>
          <a:lstStyle/>
          <a:p>
            <a:pPr algn="ctr"/>
            <a:r>
              <a:rPr lang="en-US" b="1" dirty="0"/>
              <a:t>Encyclical Lumen </a:t>
            </a:r>
            <a:r>
              <a:rPr lang="en-US" b="1" dirty="0" err="1"/>
              <a:t>Fidei</a:t>
            </a:r>
            <a:r>
              <a:rPr lang="en-US" b="1" dirty="0"/>
              <a:t> </a:t>
            </a:r>
          </a:p>
          <a:p>
            <a:pPr algn="ctr"/>
            <a:r>
              <a:rPr lang="en-US" b="1" dirty="0"/>
              <a:t>Popes Benedict XVI - Francis</a:t>
            </a:r>
            <a:endParaRPr lang="en-US" dirty="0"/>
          </a:p>
        </p:txBody>
      </p:sp>
      <p:sp>
        <p:nvSpPr>
          <p:cNvPr id="11" name="Title 1"/>
          <p:cNvSpPr txBox="1">
            <a:spLocks/>
          </p:cNvSpPr>
          <p:nvPr/>
        </p:nvSpPr>
        <p:spPr>
          <a:xfrm>
            <a:off x="1468582" y="105814"/>
            <a:ext cx="7550727" cy="1007397"/>
          </a:xfrm>
          <a:prstGeom prst="rect">
            <a:avLst/>
          </a:prstGeom>
        </p:spPr>
        <p:txBody>
          <a:bodyPr vert="horz" lIns="91440" tIns="45720" rIns="91440" bIns="45720" rtlCol="0" anchor="ctr">
            <a:noAutofit/>
          </a:bodyPr>
          <a:lstStyle>
            <a:lvl1pPr algn="ctr"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3600" b="1" dirty="0">
                <a:latin typeface="+mn-lt"/>
              </a:rPr>
              <a:t>LUMEN FIDEI</a:t>
            </a:r>
            <a:br>
              <a:rPr lang="en-US" sz="3600" b="1" dirty="0">
                <a:latin typeface="+mn-lt"/>
              </a:rPr>
            </a:br>
            <a:r>
              <a:rPr lang="en-US" sz="2400" b="1" dirty="0">
                <a:latin typeface="+mn-lt"/>
              </a:rPr>
              <a:t>Pope’s reflection</a:t>
            </a:r>
            <a:endParaRPr lang="en-US" sz="3600" b="1" dirty="0">
              <a:latin typeface="+mn-lt"/>
            </a:endParaRPr>
          </a:p>
        </p:txBody>
      </p:sp>
    </p:spTree>
    <p:extLst>
      <p:ext uri="{BB962C8B-B14F-4D97-AF65-F5344CB8AC3E}">
        <p14:creationId xmlns:p14="http://schemas.microsoft.com/office/powerpoint/2010/main" val="34664724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p:cNvSpPr>
            <a:spLocks noGrp="1"/>
          </p:cNvSpPr>
          <p:nvPr>
            <p:ph type="title"/>
          </p:nvPr>
        </p:nvSpPr>
        <p:spPr>
          <a:xfrm>
            <a:off x="1814944" y="3962400"/>
            <a:ext cx="6695643" cy="600076"/>
          </a:xfrm>
        </p:spPr>
        <p:txBody>
          <a:bodyPr>
            <a:normAutofit fontScale="90000"/>
          </a:bodyPr>
          <a:lstStyle/>
          <a:p>
            <a:pPr algn="ctr"/>
            <a:r>
              <a:rPr lang="en-US" b="1" dirty="0"/>
              <a:t>Final Prayer</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1981200"/>
            <a:ext cx="1354836" cy="1483868"/>
          </a:xfrm>
          <a:prstGeom prst="rect">
            <a:avLst/>
          </a:prstGeom>
        </p:spPr>
      </p:pic>
    </p:spTree>
    <p:extLst>
      <p:ext uri="{BB962C8B-B14F-4D97-AF65-F5344CB8AC3E}">
        <p14:creationId xmlns:p14="http://schemas.microsoft.com/office/powerpoint/2010/main" val="2409893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artisticCrisscrossEtching trans="50000"/>
                    </a14:imgEffect>
                  </a14:imgLayer>
                </a14:imgProps>
              </a:ex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TextBox 7"/>
          <p:cNvSpPr txBox="1"/>
          <p:nvPr/>
        </p:nvSpPr>
        <p:spPr>
          <a:xfrm>
            <a:off x="228600" y="56138"/>
            <a:ext cx="8666018" cy="7048083"/>
          </a:xfrm>
          <a:prstGeom prst="rect">
            <a:avLst/>
          </a:prstGeom>
          <a:noFill/>
        </p:spPr>
        <p:txBody>
          <a:bodyPr wrap="square" rtlCol="0">
            <a:spAutoFit/>
          </a:bodyPr>
          <a:lstStyle/>
          <a:p>
            <a:r>
              <a:rPr lang="en-US" sz="1600" b="1" dirty="0">
                <a:solidFill>
                  <a:srgbClr val="002060"/>
                </a:solidFill>
                <a:latin typeface="Helvetica" panose="020B0500000000000000" pitchFamily="34" charset="0"/>
              </a:rPr>
              <a:t>LUMEN</a:t>
            </a:r>
            <a:r>
              <a:rPr lang="en-US" sz="1600" b="1" dirty="0">
                <a:solidFill>
                  <a:srgbClr val="002060"/>
                </a:solidFill>
              </a:rPr>
              <a:t> </a:t>
            </a:r>
            <a:r>
              <a:rPr lang="en-US" sz="1600" b="1" dirty="0">
                <a:solidFill>
                  <a:srgbClr val="002060"/>
                </a:solidFill>
                <a:latin typeface="Helvetica" panose="020B0500000000000000" pitchFamily="34" charset="0"/>
              </a:rPr>
              <a:t>FIDEI - </a:t>
            </a:r>
            <a:r>
              <a:rPr lang="en-US" sz="1600" b="1" dirty="0"/>
              <a:t>PRAYER OF THE SEVEN QUESTIONS OF JESUS for personal meditation</a:t>
            </a:r>
          </a:p>
          <a:p>
            <a:r>
              <a:rPr lang="en-US" sz="1400" b="1" dirty="0">
                <a:solidFill>
                  <a:srgbClr val="C00000"/>
                </a:solidFill>
              </a:rPr>
              <a:t>1.What are you looking for? (John 1:38) JESUS IS THE TRUTH, THE WAY AND THE LIFE</a:t>
            </a:r>
          </a:p>
          <a:p>
            <a:pPr marL="457200"/>
            <a:r>
              <a:rPr lang="en-US" sz="1400" b="1" dirty="0"/>
              <a:t>And when the two disciples heard [John the Baptist] say this, they followed Jesus. Jesus turned around and saw them following. “What are you looking for?” He asked. They said to Him, “Teacher, where are You staying?” “Come and see,” He replied. So, they went and saw where He was staying, and spent that day with Him.</a:t>
            </a:r>
          </a:p>
          <a:p>
            <a:pPr marL="457200"/>
            <a:endParaRPr lang="en-US" sz="500" b="1" dirty="0">
              <a:solidFill>
                <a:srgbClr val="C00000"/>
              </a:solidFill>
            </a:endParaRPr>
          </a:p>
          <a:p>
            <a:r>
              <a:rPr lang="en-US" sz="1400" b="1" dirty="0">
                <a:solidFill>
                  <a:srgbClr val="C00000"/>
                </a:solidFill>
              </a:rPr>
              <a:t>2.Who do you say that I am? (Matt 16:15) JESUS IS THE SON OF GOD</a:t>
            </a:r>
          </a:p>
          <a:p>
            <a:pPr marL="457200"/>
            <a:r>
              <a:rPr lang="en-US" sz="1400" b="1" dirty="0"/>
              <a:t>But what about you? Jesus asked. “Who do you say I am?” Simon Peter answered, “You are the Christ, the Son of the living God.”</a:t>
            </a:r>
          </a:p>
          <a:p>
            <a:pPr marL="457200"/>
            <a:endParaRPr lang="en-US" sz="500" b="1" dirty="0">
              <a:solidFill>
                <a:srgbClr val="C00000"/>
              </a:solidFill>
            </a:endParaRPr>
          </a:p>
          <a:p>
            <a:r>
              <a:rPr lang="en-US" sz="1400" b="1" dirty="0">
                <a:solidFill>
                  <a:srgbClr val="C00000"/>
                </a:solidFill>
              </a:rPr>
              <a:t>3.What do you want me to do for you? (Matt 20:32) JESUS IS THE HEALER</a:t>
            </a:r>
          </a:p>
          <a:p>
            <a:pPr marL="457200"/>
            <a:r>
              <a:rPr lang="en-US" sz="1400" b="1" dirty="0"/>
              <a:t>The crowd chided them to be silent, but they shouted all the louder, “Lord, Son of David, have mercy on us!” Jesus stopped and called them. “What do you want Me to do for you?” He asked. “Lord,” they answered, “let our eyes be opened.”</a:t>
            </a:r>
          </a:p>
          <a:p>
            <a:pPr marL="457200"/>
            <a:endParaRPr lang="en-US" sz="500" b="1" dirty="0">
              <a:solidFill>
                <a:srgbClr val="C00000"/>
              </a:solidFill>
            </a:endParaRPr>
          </a:p>
          <a:p>
            <a:r>
              <a:rPr lang="en-US" sz="1400" b="1" dirty="0">
                <a:solidFill>
                  <a:srgbClr val="C00000"/>
                </a:solidFill>
              </a:rPr>
              <a:t>4.How are you to avoid being sentenced to hell? (Matt 23:33) JESUS IS SALVATION</a:t>
            </a:r>
          </a:p>
          <a:p>
            <a:pPr marL="457200"/>
            <a:r>
              <a:rPr lang="en-US" sz="1400" b="1" dirty="0"/>
              <a:t>How will you escape the sentence of hell? Because of this, I am sending you prophets and wise men and teachers. […] many will fall away and will betray and hate one another, and many false prophets will arise and mislead many. Because of the multiplication of wickedness, the love of most will grow cold. But the one who perseveres to the end will be saved.</a:t>
            </a:r>
          </a:p>
          <a:p>
            <a:pPr marL="457200"/>
            <a:endParaRPr lang="en-US" sz="500" b="1" dirty="0"/>
          </a:p>
          <a:p>
            <a:r>
              <a:rPr lang="en-US" sz="1400" b="1" dirty="0">
                <a:solidFill>
                  <a:srgbClr val="C00000"/>
                </a:solidFill>
              </a:rPr>
              <a:t>5.Why do you persecute me? (Acts 9:4-6) JESUS IS SACRIFICE AND OBEDIENCE</a:t>
            </a:r>
          </a:p>
          <a:p>
            <a:pPr marL="457200"/>
            <a:r>
              <a:rPr lang="en-US" sz="1400" b="1" dirty="0"/>
              <a:t>And he fell to the ground and heard a voice saying to him, “Saul, Saul, why are you persecuting Me?” And he said, “Who are You, Lord?” And He said, “I am Jesus whom you are persecuting, but get up and enter the city, and it will be told you what you must do.”</a:t>
            </a:r>
          </a:p>
          <a:p>
            <a:pPr marL="457200"/>
            <a:endParaRPr lang="en-US" sz="500" b="1" dirty="0"/>
          </a:p>
          <a:p>
            <a:r>
              <a:rPr lang="en-US" sz="1400" b="1" dirty="0">
                <a:solidFill>
                  <a:srgbClr val="C00000"/>
                </a:solidFill>
              </a:rPr>
              <a:t>6.Do you love me? (John 21:16) JESUS IS LOVE</a:t>
            </a:r>
          </a:p>
          <a:p>
            <a:pPr marL="457200"/>
            <a:r>
              <a:rPr lang="en-US" sz="1400" b="1" dirty="0"/>
              <a:t>Jesus asked a second time, “Simon son of John, do you love Me?” “Yes, Lord, he answered “You know I love You.” Jesus told him, “Shepherd my sheep.” “Feed my sheep” </a:t>
            </a:r>
          </a:p>
          <a:p>
            <a:pPr marL="457200"/>
            <a:endParaRPr lang="en-US" sz="500" b="1" dirty="0"/>
          </a:p>
          <a:p>
            <a:r>
              <a:rPr lang="en-US" sz="1400" b="1" dirty="0">
                <a:solidFill>
                  <a:srgbClr val="C00000"/>
                </a:solidFill>
              </a:rPr>
              <a:t>7.Why do you doubt? (Matt 14:31) JESUS IS FAITH and HOPE</a:t>
            </a:r>
          </a:p>
          <a:p>
            <a:pPr marL="457200"/>
            <a:r>
              <a:rPr lang="en-US" sz="1400" b="1" dirty="0"/>
              <a:t>But when he saw the strength of the wind, he was afraid, and beginning to sink, cried out, “Lord, save me!” Immediately Jesus reached out His hand and took hold of Peter. “You of little faith, He said, “why did you doubt?” And when they had climbed back into the boat, the wind died down.</a:t>
            </a:r>
          </a:p>
        </p:txBody>
      </p:sp>
    </p:spTree>
    <p:extLst>
      <p:ext uri="{BB962C8B-B14F-4D97-AF65-F5344CB8AC3E}">
        <p14:creationId xmlns:p14="http://schemas.microsoft.com/office/powerpoint/2010/main" val="297923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solidFill>
            <a:srgbClr val="FDAB86"/>
          </a:solidFill>
          <a:ln>
            <a:solidFill>
              <a:srgbClr val="B393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4727" y="0"/>
            <a:ext cx="6288254" cy="6858000"/>
          </a:xfrm>
          <a:prstGeom prst="rect">
            <a:avLst/>
          </a:prstGeom>
        </p:spPr>
      </p:pic>
      <p:sp>
        <p:nvSpPr>
          <p:cNvPr id="2" name="Title 1"/>
          <p:cNvSpPr>
            <a:spLocks noGrp="1"/>
          </p:cNvSpPr>
          <p:nvPr>
            <p:ph type="title"/>
          </p:nvPr>
        </p:nvSpPr>
        <p:spPr>
          <a:xfrm>
            <a:off x="628650" y="4997160"/>
            <a:ext cx="7886700" cy="1860840"/>
          </a:xfrm>
        </p:spPr>
        <p:txBody>
          <a:bodyPr>
            <a:noAutofit/>
          </a:bodyPr>
          <a:lstStyle/>
          <a:p>
            <a:pPr algn="ctr"/>
            <a:r>
              <a:rPr lang="en-US" sz="11500" b="1" dirty="0"/>
              <a:t>The   End</a:t>
            </a:r>
          </a:p>
        </p:txBody>
      </p:sp>
    </p:spTree>
    <p:extLst>
      <p:ext uri="{BB962C8B-B14F-4D97-AF65-F5344CB8AC3E}">
        <p14:creationId xmlns:p14="http://schemas.microsoft.com/office/powerpoint/2010/main" val="2518305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0" y="0"/>
            <a:ext cx="9144000" cy="6858000"/>
            <a:chOff x="0" y="0"/>
            <a:chExt cx="9144000" cy="6858000"/>
          </a:xfrm>
        </p:grpSpPr>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l="8839" t="5853" b="2986"/>
            <a:stretch/>
          </p:blipFill>
          <p:spPr>
            <a:xfrm>
              <a:off x="0" y="0"/>
              <a:ext cx="9144000" cy="685800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47558"/>
              <a:ext cx="831273" cy="910442"/>
            </a:xfrm>
            <a:prstGeom prst="rect">
              <a:avLst/>
            </a:prstGeom>
          </p:spPr>
        </p:pic>
      </p:grpSp>
      <p:sp>
        <p:nvSpPr>
          <p:cNvPr id="4" name="Title 3"/>
          <p:cNvSpPr>
            <a:spLocks noGrp="1"/>
          </p:cNvSpPr>
          <p:nvPr>
            <p:ph type="title"/>
          </p:nvPr>
        </p:nvSpPr>
        <p:spPr>
          <a:xfrm>
            <a:off x="955963" y="43570"/>
            <a:ext cx="8049491" cy="691656"/>
          </a:xfrm>
        </p:spPr>
        <p:txBody>
          <a:bodyPr>
            <a:noAutofit/>
          </a:bodyPr>
          <a:lstStyle/>
          <a:p>
            <a:r>
              <a:rPr lang="en-US" sz="3600" b="1" dirty="0">
                <a:latin typeface="Calibri" panose="020F0502020204030204" pitchFamily="34" charset="0"/>
                <a:cs typeface="Calibri" panose="020F0502020204030204" pitchFamily="34" charset="0"/>
              </a:rPr>
              <a:t>What is FAITH?</a:t>
            </a:r>
          </a:p>
        </p:txBody>
      </p:sp>
      <p:sp>
        <p:nvSpPr>
          <p:cNvPr id="5" name="Content Placeholder 4"/>
          <p:cNvSpPr>
            <a:spLocks noGrp="1"/>
          </p:cNvSpPr>
          <p:nvPr>
            <p:ph idx="1"/>
          </p:nvPr>
        </p:nvSpPr>
        <p:spPr>
          <a:xfrm>
            <a:off x="955963" y="1090395"/>
            <a:ext cx="8049491" cy="5312384"/>
          </a:xfrm>
        </p:spPr>
        <p:txBody>
          <a:bodyPr>
            <a:noAutofit/>
          </a:bodyPr>
          <a:lstStyle/>
          <a:p>
            <a:r>
              <a:rPr lang="en-US" sz="2000" b="1" dirty="0"/>
              <a:t>Faith is the theological virtue by which we believe in God and believe all that He has said and revealed to us</a:t>
            </a:r>
            <a:r>
              <a:rPr lang="en-US" sz="2000" dirty="0"/>
              <a:t>, and that Holy Church proposes for our belief, because He is truth itself. By faith "man freely commits his entire self to God." For this reason the believer seeks to know and do God's will. "The righteous shall live by faith." Living faith "work[s] through charity.“ [1814]</a:t>
            </a:r>
          </a:p>
          <a:p>
            <a:r>
              <a:rPr lang="en-US" sz="2000" b="1" dirty="0"/>
              <a:t>The gift of faith remains in one who has not sinned against it</a:t>
            </a:r>
            <a:r>
              <a:rPr lang="en-US" sz="2000" dirty="0"/>
              <a:t>. But "faith apart from works is dead": when it is deprived of hope and love, faith does not fully unite the believer to Christ and does not make him a living member of his Body. [1815]</a:t>
            </a:r>
          </a:p>
          <a:p>
            <a:r>
              <a:rPr lang="en-US" sz="2000" b="1" dirty="0"/>
              <a:t>The disciple of Christ must not only keep the faith and live on it, but also profess it, confidently bear witness to it, and spread it</a:t>
            </a:r>
            <a:r>
              <a:rPr lang="en-US" sz="2000" dirty="0"/>
              <a:t>: "All however must be prepared to confess Christ before men and to follow him along the way of the Cross, amidst the persecutions which the Church never lacks." Service of and witness to the faith are necessary for salvation: "So every one who acknowledges me before men, I also will acknowledge before my Father who is in heaven; but whoever denies me before men, I also will deny before my Father who is in heaven.“ [1816]</a:t>
            </a:r>
          </a:p>
          <a:p>
            <a:endParaRPr lang="en-US" sz="2000" dirty="0"/>
          </a:p>
        </p:txBody>
      </p:sp>
      <p:sp>
        <p:nvSpPr>
          <p:cNvPr id="7" name="TextBox 6"/>
          <p:cNvSpPr txBox="1"/>
          <p:nvPr/>
        </p:nvSpPr>
        <p:spPr>
          <a:xfrm>
            <a:off x="3941801" y="557644"/>
            <a:ext cx="2077813" cy="261610"/>
          </a:xfrm>
          <a:prstGeom prst="rect">
            <a:avLst/>
          </a:prstGeom>
          <a:noFill/>
        </p:spPr>
        <p:txBody>
          <a:bodyPr wrap="none" rtlCol="0">
            <a:spAutoFit/>
          </a:bodyPr>
          <a:lstStyle/>
          <a:p>
            <a:r>
              <a:rPr lang="en-US" sz="1100" dirty="0"/>
              <a:t>Catechism of the Catholic Church</a:t>
            </a:r>
          </a:p>
        </p:txBody>
      </p:sp>
    </p:spTree>
    <p:extLst>
      <p:ext uri="{BB962C8B-B14F-4D97-AF65-F5344CB8AC3E}">
        <p14:creationId xmlns:p14="http://schemas.microsoft.com/office/powerpoint/2010/main" val="1812304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0" y="0"/>
            <a:ext cx="9144000" cy="6858000"/>
            <a:chOff x="0" y="0"/>
            <a:chExt cx="9144000" cy="6858000"/>
          </a:xfrm>
        </p:grpSpPr>
        <p:pic>
          <p:nvPicPr>
            <p:cNvPr id="12" name="Picture 11"/>
            <p:cNvPicPr>
              <a:picLocks noChangeAspect="1"/>
            </p:cNvPicPr>
            <p:nvPr/>
          </p:nvPicPr>
          <p:blipFill rotWithShape="1">
            <a:blip r:embed="rId2">
              <a:extLst>
                <a:ext uri="{28A0092B-C50C-407E-A947-70E740481C1C}">
                  <a14:useLocalDpi xmlns:a14="http://schemas.microsoft.com/office/drawing/2010/main" val="0"/>
                </a:ext>
              </a:extLst>
            </a:blip>
            <a:srcRect l="8839" t="5853" b="2986"/>
            <a:stretch/>
          </p:blipFill>
          <p:spPr>
            <a:xfrm>
              <a:off x="0" y="0"/>
              <a:ext cx="9144000" cy="6858000"/>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47558"/>
              <a:ext cx="831273" cy="910442"/>
            </a:xfrm>
            <a:prstGeom prst="rect">
              <a:avLst/>
            </a:prstGeom>
          </p:spPr>
        </p:pic>
      </p:grpSp>
      <p:sp>
        <p:nvSpPr>
          <p:cNvPr id="4" name="Title 3"/>
          <p:cNvSpPr>
            <a:spLocks noGrp="1"/>
          </p:cNvSpPr>
          <p:nvPr>
            <p:ph type="title"/>
          </p:nvPr>
        </p:nvSpPr>
        <p:spPr>
          <a:xfrm>
            <a:off x="942110" y="105815"/>
            <a:ext cx="8063346" cy="691656"/>
          </a:xfrm>
        </p:spPr>
        <p:txBody>
          <a:bodyPr>
            <a:normAutofit/>
          </a:bodyPr>
          <a:lstStyle/>
          <a:p>
            <a:r>
              <a:rPr lang="en-US" sz="3600" b="1" dirty="0">
                <a:latin typeface="+mn-lt"/>
              </a:rPr>
              <a:t>What is REASON?</a:t>
            </a:r>
          </a:p>
        </p:txBody>
      </p:sp>
      <p:sp>
        <p:nvSpPr>
          <p:cNvPr id="5" name="Content Placeholder 4"/>
          <p:cNvSpPr>
            <a:spLocks noGrp="1"/>
          </p:cNvSpPr>
          <p:nvPr>
            <p:ph idx="1"/>
          </p:nvPr>
        </p:nvSpPr>
        <p:spPr>
          <a:xfrm>
            <a:off x="942110" y="1113212"/>
            <a:ext cx="8063346" cy="5063751"/>
          </a:xfrm>
        </p:spPr>
        <p:txBody>
          <a:bodyPr>
            <a:noAutofit/>
          </a:bodyPr>
          <a:lstStyle/>
          <a:p>
            <a:r>
              <a:rPr lang="en-US" sz="2000" b="1" dirty="0"/>
              <a:t>Reason is the capacity for consciously making sense of things</a:t>
            </a:r>
            <a:r>
              <a:rPr lang="en-US" sz="2000" dirty="0"/>
              <a:t>, applying logic, establishing and verifying facts, and changing or justifying practices, institutions, and beliefs based on new or existing information. It is closely associated with such characteristically human activities as philosophy, science, language, mathematics, and art and is normally considered to be a definitive characteristic of human nature.</a:t>
            </a:r>
          </a:p>
          <a:p>
            <a:r>
              <a:rPr lang="en-US" sz="2000" dirty="0"/>
              <a:t>Reason, or an aspect of it, is sometimes referred to as rationality.</a:t>
            </a:r>
          </a:p>
          <a:p>
            <a:r>
              <a:rPr lang="en-US" sz="2000" b="1" dirty="0"/>
              <a:t>Reasoning is associated with thinking, cognition, and intellect</a:t>
            </a:r>
            <a:r>
              <a:rPr lang="en-US" sz="2000" dirty="0"/>
              <a:t>. Reasoning may be subdivided into forms of logical reasoning (forms associated with the strict sense): deductive reasoning, inductive reasoning, abductive reasoning; and other modes of reasoning considered more informal, such as intuitive reasoning and verbal reasoning. </a:t>
            </a:r>
          </a:p>
          <a:p>
            <a:r>
              <a:rPr lang="en-US" sz="2000" dirty="0"/>
              <a:t>Along these lines, a distinction is often drawn between discursive reason, reason proper, and intuitive reason, in which the reasoning process—however valid—tends toward the personal and the opaque.</a:t>
            </a:r>
          </a:p>
          <a:p>
            <a:endParaRPr lang="en-US" sz="2000" dirty="0"/>
          </a:p>
        </p:txBody>
      </p:sp>
      <p:sp>
        <p:nvSpPr>
          <p:cNvPr id="9" name="TextBox 8"/>
          <p:cNvSpPr txBox="1"/>
          <p:nvPr/>
        </p:nvSpPr>
        <p:spPr>
          <a:xfrm>
            <a:off x="7206887" y="6581001"/>
            <a:ext cx="1798569" cy="276999"/>
          </a:xfrm>
          <a:prstGeom prst="rect">
            <a:avLst/>
          </a:prstGeom>
          <a:noFill/>
        </p:spPr>
        <p:txBody>
          <a:bodyPr wrap="none" rtlCol="0">
            <a:spAutoFit/>
          </a:bodyPr>
          <a:lstStyle/>
          <a:p>
            <a:r>
              <a:rPr lang="en-US" sz="1200" dirty="0"/>
              <a:t>Internet – Several sources</a:t>
            </a:r>
          </a:p>
        </p:txBody>
      </p:sp>
    </p:spTree>
    <p:extLst>
      <p:ext uri="{BB962C8B-B14F-4D97-AF65-F5344CB8AC3E}">
        <p14:creationId xmlns:p14="http://schemas.microsoft.com/office/powerpoint/2010/main" val="3560606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0" y="0"/>
            <a:ext cx="9144000" cy="6858000"/>
            <a:chOff x="0" y="0"/>
            <a:chExt cx="9144000" cy="6858000"/>
          </a:xfrm>
        </p:grpSpPr>
        <p:pic>
          <p:nvPicPr>
            <p:cNvPr id="10" name="Picture 9"/>
            <p:cNvPicPr>
              <a:picLocks noChangeAspect="1"/>
            </p:cNvPicPr>
            <p:nvPr/>
          </p:nvPicPr>
          <p:blipFill rotWithShape="1">
            <a:blip r:embed="rId2">
              <a:extLst>
                <a:ext uri="{28A0092B-C50C-407E-A947-70E740481C1C}">
                  <a14:useLocalDpi xmlns:a14="http://schemas.microsoft.com/office/drawing/2010/main" val="0"/>
                </a:ext>
              </a:extLst>
            </a:blip>
            <a:srcRect l="8839" t="5853" b="2986"/>
            <a:stretch/>
          </p:blipFill>
          <p:spPr>
            <a:xfrm>
              <a:off x="0" y="0"/>
              <a:ext cx="9144000" cy="6858000"/>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47558"/>
              <a:ext cx="831273" cy="910442"/>
            </a:xfrm>
            <a:prstGeom prst="rect">
              <a:avLst/>
            </a:prstGeom>
          </p:spPr>
        </p:pic>
      </p:gr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47558"/>
            <a:ext cx="831273" cy="910442"/>
          </a:xfrm>
          <a:prstGeom prst="rect">
            <a:avLst/>
          </a:prstGeom>
        </p:spPr>
      </p:pic>
      <p:sp>
        <p:nvSpPr>
          <p:cNvPr id="2" name="Title 1"/>
          <p:cNvSpPr>
            <a:spLocks noGrp="1"/>
          </p:cNvSpPr>
          <p:nvPr>
            <p:ph type="title"/>
          </p:nvPr>
        </p:nvSpPr>
        <p:spPr>
          <a:xfrm>
            <a:off x="831273" y="144971"/>
            <a:ext cx="7971533" cy="691656"/>
          </a:xfrm>
        </p:spPr>
        <p:txBody>
          <a:bodyPr vert="horz" lIns="91440" tIns="45720" rIns="91440" bIns="45720" rtlCol="0" anchor="ctr">
            <a:normAutofit fontScale="90000"/>
          </a:bodyPr>
          <a:lstStyle/>
          <a:p>
            <a:r>
              <a:rPr lang="en-US" sz="4000" b="1" dirty="0">
                <a:latin typeface="+mn-lt"/>
              </a:rPr>
              <a:t>Definition of the problem</a:t>
            </a:r>
            <a:br>
              <a:rPr lang="en-US" sz="3600" b="1" dirty="0">
                <a:latin typeface="+mn-lt"/>
              </a:rPr>
            </a:br>
            <a:r>
              <a:rPr lang="en-US" sz="2700" b="1" dirty="0"/>
              <a:t>Faith and Reason are generally understood as opposites</a:t>
            </a:r>
            <a:endParaRPr lang="en-US" sz="3600" b="1" dirty="0">
              <a:latin typeface="+mn-lt"/>
            </a:endParaRPr>
          </a:p>
        </p:txBody>
      </p:sp>
      <p:sp>
        <p:nvSpPr>
          <p:cNvPr id="3" name="Content Placeholder 2"/>
          <p:cNvSpPr>
            <a:spLocks noGrp="1"/>
          </p:cNvSpPr>
          <p:nvPr>
            <p:ph idx="1"/>
          </p:nvPr>
        </p:nvSpPr>
        <p:spPr>
          <a:xfrm>
            <a:off x="831273" y="1099246"/>
            <a:ext cx="8200432" cy="5496135"/>
          </a:xfrm>
        </p:spPr>
        <p:txBody>
          <a:bodyPr>
            <a:noAutofit/>
          </a:bodyPr>
          <a:lstStyle/>
          <a:p>
            <a:r>
              <a:rPr lang="en-US" sz="2000" dirty="0"/>
              <a:t>There is often a perceived conflict or tension between faith and religion on one hand, and reason and science on the other, as potentially competing sources of wisdom, law and truth.</a:t>
            </a:r>
          </a:p>
          <a:p>
            <a:r>
              <a:rPr lang="en-US" sz="2000" b="1" dirty="0"/>
              <a:t>Secular critics position:</a:t>
            </a:r>
          </a:p>
          <a:p>
            <a:pPr lvl="1">
              <a:spcBef>
                <a:spcPts val="750"/>
              </a:spcBef>
            </a:pPr>
            <a:r>
              <a:rPr lang="en-US" sz="1600" dirty="0"/>
              <a:t>Accuse religious adherents of irrationality and fanaticism</a:t>
            </a:r>
          </a:p>
          <a:p>
            <a:pPr lvl="1">
              <a:spcBef>
                <a:spcPts val="750"/>
              </a:spcBef>
            </a:pPr>
            <a:r>
              <a:rPr lang="en-US" sz="1600" dirty="0"/>
              <a:t>Assert that tolerance, understanding and acceptance belong to the secular world only. When Faith is used as an argument, a significant degree of polarization takes place, accusing faith in a God and its consequences as the greatest divider.</a:t>
            </a:r>
          </a:p>
          <a:p>
            <a:pPr lvl="1">
              <a:spcBef>
                <a:spcPts val="750"/>
              </a:spcBef>
            </a:pPr>
            <a:r>
              <a:rPr lang="en-US" sz="1600" dirty="0"/>
              <a:t>Accuse the multiplicity of faiths and religions of the lack of peace and human development in the world even today</a:t>
            </a:r>
          </a:p>
          <a:p>
            <a:pPr lvl="1">
              <a:spcBef>
                <a:spcPts val="750"/>
              </a:spcBef>
            </a:pPr>
            <a:r>
              <a:rPr lang="en-US" sz="1600" dirty="0"/>
              <a:t>Accuse faith of multiple historical atrocities in the name of God</a:t>
            </a:r>
            <a:endParaRPr lang="en-US" dirty="0"/>
          </a:p>
          <a:p>
            <a:r>
              <a:rPr lang="en-US" sz="2000" b="1" dirty="0"/>
              <a:t>Faith based critics position:</a:t>
            </a:r>
          </a:p>
          <a:p>
            <a:pPr lvl="1">
              <a:spcBef>
                <a:spcPts val="750"/>
              </a:spcBef>
            </a:pPr>
            <a:r>
              <a:rPr lang="en-US" sz="1600" dirty="0"/>
              <a:t>Accuse all secular critics as individualistic, arrogant and soulless as they have replaced God with a new theology centered on man.</a:t>
            </a:r>
          </a:p>
          <a:p>
            <a:pPr lvl="1">
              <a:spcBef>
                <a:spcPts val="750"/>
              </a:spcBef>
            </a:pPr>
            <a:r>
              <a:rPr lang="en-US" sz="1600" dirty="0"/>
              <a:t>Don’t understand why the secular world can’t accept, as rational, arguments that include the idea of a God creator, a God savior, heaven and hell.</a:t>
            </a:r>
          </a:p>
          <a:p>
            <a:pPr lvl="1">
              <a:spcBef>
                <a:spcPts val="750"/>
              </a:spcBef>
            </a:pPr>
            <a:r>
              <a:rPr lang="en-US" sz="1600" dirty="0"/>
              <a:t>Explain all problems of current society (abortion, divorce, destruction of the family, lack of respect for authority, wars, drugs, suicide, euthanasia and poverty) by saying that God has been eliminated from our vocabulary, our thoughts, our society, and our lives.</a:t>
            </a:r>
          </a:p>
          <a:p>
            <a:pPr lvl="1"/>
            <a:endParaRPr lang="en-US" sz="2000" dirty="0"/>
          </a:p>
        </p:txBody>
      </p:sp>
    </p:spTree>
    <p:extLst>
      <p:ext uri="{BB962C8B-B14F-4D97-AF65-F5344CB8AC3E}">
        <p14:creationId xmlns:p14="http://schemas.microsoft.com/office/powerpoint/2010/main" val="2974622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0" y="0"/>
            <a:ext cx="9144000" cy="6858000"/>
            <a:chOff x="0" y="0"/>
            <a:chExt cx="9144000" cy="6858000"/>
          </a:xfrm>
        </p:grpSpPr>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8839" t="5853" b="2986"/>
            <a:stretch/>
          </p:blipFill>
          <p:spPr>
            <a:xfrm>
              <a:off x="0" y="0"/>
              <a:ext cx="9144000" cy="685800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47558"/>
              <a:ext cx="831273" cy="910442"/>
            </a:xfrm>
            <a:prstGeom prst="rect">
              <a:avLst/>
            </a:prstGeom>
          </p:spPr>
        </p:pic>
      </p:grpSp>
      <p:sp>
        <p:nvSpPr>
          <p:cNvPr id="4" name="Title 3"/>
          <p:cNvSpPr>
            <a:spLocks noGrp="1"/>
          </p:cNvSpPr>
          <p:nvPr>
            <p:ph type="title"/>
          </p:nvPr>
        </p:nvSpPr>
        <p:spPr>
          <a:xfrm>
            <a:off x="831274" y="105815"/>
            <a:ext cx="7971532" cy="691656"/>
          </a:xfrm>
        </p:spPr>
        <p:txBody>
          <a:bodyPr>
            <a:normAutofit/>
          </a:bodyPr>
          <a:lstStyle/>
          <a:p>
            <a:r>
              <a:rPr lang="en-US" sz="3600" b="1" dirty="0">
                <a:latin typeface="+mn-lt"/>
              </a:rPr>
              <a:t>Faith &amp; Reason: History</a:t>
            </a:r>
          </a:p>
        </p:txBody>
      </p:sp>
      <p:sp>
        <p:nvSpPr>
          <p:cNvPr id="2" name="Content Placeholder 1"/>
          <p:cNvSpPr>
            <a:spLocks noGrp="1"/>
          </p:cNvSpPr>
          <p:nvPr>
            <p:ph idx="1"/>
          </p:nvPr>
        </p:nvSpPr>
        <p:spPr>
          <a:xfrm>
            <a:off x="969823" y="957608"/>
            <a:ext cx="8189896" cy="5631817"/>
          </a:xfrm>
        </p:spPr>
        <p:txBody>
          <a:bodyPr>
            <a:noAutofit/>
          </a:bodyPr>
          <a:lstStyle/>
          <a:p>
            <a:r>
              <a:rPr lang="en-US" sz="1600" b="1" dirty="0"/>
              <a:t>From Christ to Renaissance : Scholastic Approach</a:t>
            </a:r>
          </a:p>
          <a:p>
            <a:pPr lvl="1"/>
            <a:r>
              <a:rPr lang="en-US" sz="1600" b="1" dirty="0"/>
              <a:t>St. Augustine [</a:t>
            </a:r>
            <a:r>
              <a:rPr lang="en-US" sz="1600" dirty="0"/>
              <a:t>s. IV-V]: ”We believe to understand”. Belief must come before understanding. Humankind has a limited capacity to reason, and we should be aware of these limitations and use the authority of God in scripture to find truth. An individual uses their reason to apply what they believe. </a:t>
            </a:r>
          </a:p>
          <a:p>
            <a:pPr lvl="1"/>
            <a:r>
              <a:rPr lang="en-US" sz="1600" b="1" dirty="0"/>
              <a:t>Thomas Aquinas </a:t>
            </a:r>
            <a:r>
              <a:rPr lang="en-US" sz="1600" dirty="0"/>
              <a:t>[s. XIII] Men could conclude that God exists using reason alone. Reason is necessary to decide which authority ought to be believed. Faith comes after reason and then faith allows reason to grow. Faith enables a believer to understand further truths that could not be discovered through reason alone. Reason may enable all humans to know science, but only faith informs us of the ultimate end, goal, purpose, and plan for science.</a:t>
            </a:r>
          </a:p>
          <a:p>
            <a:r>
              <a:rPr lang="en-US" sz="1600" b="1" dirty="0"/>
              <a:t>From Renaissance to Today:</a:t>
            </a:r>
          </a:p>
          <a:p>
            <a:pPr lvl="1"/>
            <a:r>
              <a:rPr lang="en-US" sz="1600" dirty="0"/>
              <a:t>Humanism (XVI):  Humans can solve their own problems through reliance on reason and the scientific method</a:t>
            </a:r>
          </a:p>
          <a:p>
            <a:pPr lvl="1"/>
            <a:r>
              <a:rPr lang="en-US" sz="1600" dirty="0"/>
              <a:t>Rationalism (XVII): All knowledge arises from intellectual and deductive reason, rather than from the senses.</a:t>
            </a:r>
          </a:p>
          <a:p>
            <a:pPr lvl="1"/>
            <a:r>
              <a:rPr lang="en-US" sz="1600" dirty="0"/>
              <a:t>Empiricism (XVII): Origin of all knowledge is sense experience.</a:t>
            </a:r>
          </a:p>
          <a:p>
            <a:pPr lvl="1"/>
            <a:r>
              <a:rPr lang="en-US" sz="1600" dirty="0"/>
              <a:t>Idealism (XVIII): God's existence is necessary postulate specifically for the ideal moral law.</a:t>
            </a:r>
          </a:p>
          <a:p>
            <a:pPr lvl="1"/>
            <a:r>
              <a:rPr lang="en-US" sz="1600" dirty="0"/>
              <a:t>Romanticism (XIX): Religion constitutes its own sphere of experience, unrelated to scientific knowledge</a:t>
            </a:r>
          </a:p>
          <a:p>
            <a:pPr lvl="1"/>
            <a:r>
              <a:rPr lang="en-US" sz="1600" dirty="0"/>
              <a:t>Socialism (XIX): Religion is the opiate of the people that stops the revolution</a:t>
            </a:r>
          </a:p>
          <a:p>
            <a:pPr lvl="1"/>
            <a:r>
              <a:rPr lang="en-US" sz="1600" dirty="0"/>
              <a:t>Existentialism (XIX-XX): Faith &amp; Religion breeds hostility to life, understood broadly as will to power. “God is dead”</a:t>
            </a:r>
          </a:p>
          <a:p>
            <a:pPr lvl="1"/>
            <a:r>
              <a:rPr lang="en-US" sz="1600" dirty="0"/>
              <a:t>20</a:t>
            </a:r>
            <a:r>
              <a:rPr lang="en-US" sz="1600" baseline="30000" dirty="0"/>
              <a:t>th</a:t>
            </a:r>
            <a:r>
              <a:rPr lang="en-US" sz="1600" dirty="0"/>
              <a:t> century: Positivism, Neo-Existentialism, Neo-Darwinism, Moral Relativism,…</a:t>
            </a:r>
          </a:p>
        </p:txBody>
      </p:sp>
    </p:spTree>
    <p:extLst>
      <p:ext uri="{BB962C8B-B14F-4D97-AF65-F5344CB8AC3E}">
        <p14:creationId xmlns:p14="http://schemas.microsoft.com/office/powerpoint/2010/main" val="3809569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0"/>
            <a:ext cx="9144000" cy="6858000"/>
            <a:chOff x="0" y="0"/>
            <a:chExt cx="9144000" cy="685800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8839" t="5853" b="2986"/>
            <a:stretch/>
          </p:blipFill>
          <p:spPr>
            <a:xfrm>
              <a:off x="0" y="0"/>
              <a:ext cx="9144000" cy="68580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47558"/>
              <a:ext cx="831273" cy="910442"/>
            </a:xfrm>
            <a:prstGeom prst="rect">
              <a:avLst/>
            </a:prstGeom>
          </p:spPr>
        </p:pic>
      </p:grpSp>
      <p:sp>
        <p:nvSpPr>
          <p:cNvPr id="2" name="Title 1"/>
          <p:cNvSpPr>
            <a:spLocks noGrp="1"/>
          </p:cNvSpPr>
          <p:nvPr>
            <p:ph type="title"/>
          </p:nvPr>
        </p:nvSpPr>
        <p:spPr>
          <a:xfrm>
            <a:off x="1274618" y="105815"/>
            <a:ext cx="7528188" cy="691656"/>
          </a:xfrm>
        </p:spPr>
        <p:txBody>
          <a:bodyPr vert="horz" lIns="91440" tIns="45720" rIns="91440" bIns="45720" rtlCol="0" anchor="ctr">
            <a:normAutofit/>
          </a:bodyPr>
          <a:lstStyle/>
          <a:p>
            <a:r>
              <a:rPr lang="en-US" sz="3600" b="1" dirty="0">
                <a:latin typeface="+mn-lt"/>
              </a:rPr>
              <a:t>Faith &amp; Reason: Models of Interaction</a:t>
            </a:r>
          </a:p>
        </p:txBody>
      </p:sp>
      <p:sp>
        <p:nvSpPr>
          <p:cNvPr id="3" name="Content Placeholder 2"/>
          <p:cNvSpPr>
            <a:spLocks noGrp="1"/>
          </p:cNvSpPr>
          <p:nvPr>
            <p:ph idx="1"/>
          </p:nvPr>
        </p:nvSpPr>
        <p:spPr>
          <a:xfrm>
            <a:off x="1274618" y="1113212"/>
            <a:ext cx="7528188" cy="5063751"/>
          </a:xfrm>
        </p:spPr>
        <p:txBody>
          <a:bodyPr>
            <a:normAutofit/>
          </a:bodyPr>
          <a:lstStyle/>
          <a:p>
            <a:pPr fontAlgn="base"/>
            <a:r>
              <a:rPr lang="en-US" sz="1800" dirty="0"/>
              <a:t>The </a:t>
            </a:r>
            <a:r>
              <a:rPr lang="en-US" sz="1800" b="1" i="1" dirty="0"/>
              <a:t>conflict model</a:t>
            </a:r>
            <a:r>
              <a:rPr lang="en-US" sz="1800" dirty="0"/>
              <a:t>. Here the aims, objects, or methods of reason and faith seem to be very much the same. Thus when they seem to be saying different things, there is genuine rivalry. This model is thus assumed both by religious fundamentalists, who resolve the rivalry on the side of faith, and scientific naturalists, who resolve it on the side of reason.</a:t>
            </a:r>
          </a:p>
          <a:p>
            <a:pPr fontAlgn="base"/>
            <a:r>
              <a:rPr lang="en-US" sz="1800" dirty="0"/>
              <a:t>The </a:t>
            </a:r>
            <a:r>
              <a:rPr lang="en-US" sz="1800" b="1" i="1" dirty="0"/>
              <a:t>incompatibilist model</a:t>
            </a:r>
            <a:r>
              <a:rPr lang="en-US" sz="1800" dirty="0"/>
              <a:t>. Here the aims, objects, and methods of reason and faith are understood to be distinct. Compartmentalization of each is possible. Reason aims at empirical truth; religion aims at divine truths. Thus no rivalry exists between them. </a:t>
            </a:r>
          </a:p>
          <a:p>
            <a:pPr fontAlgn="base"/>
            <a:r>
              <a:rPr lang="en-US" sz="1800" dirty="0"/>
              <a:t>The </a:t>
            </a:r>
            <a:r>
              <a:rPr lang="en-US" sz="1800" b="1" i="1" dirty="0"/>
              <a:t>weak compatibilist model</a:t>
            </a:r>
            <a:r>
              <a:rPr lang="en-US" sz="1800" dirty="0"/>
              <a:t>. Here it is understood that dialogue is possible between reason and faith, though both maintain distinct realms of evaluation and cogency.</a:t>
            </a:r>
          </a:p>
          <a:p>
            <a:pPr fontAlgn="base"/>
            <a:r>
              <a:rPr lang="en-US" sz="1800" dirty="0"/>
              <a:t>The </a:t>
            </a:r>
            <a:r>
              <a:rPr lang="en-US" sz="1800" b="1" i="1" dirty="0"/>
              <a:t>strong compatibilist model</a:t>
            </a:r>
            <a:r>
              <a:rPr lang="en-US" sz="1800" dirty="0"/>
              <a:t>. Here it is understood that faith and reason have an organic connection, and perhaps even parity. Articles of faith can be demonstrated by reason, either deductively (from widely shared theological premises) or inductively (from common experiences).</a:t>
            </a:r>
          </a:p>
        </p:txBody>
      </p:sp>
      <p:sp>
        <p:nvSpPr>
          <p:cNvPr id="10" name="Rectangle 9"/>
          <p:cNvSpPr/>
          <p:nvPr/>
        </p:nvSpPr>
        <p:spPr>
          <a:xfrm>
            <a:off x="6659270" y="6520144"/>
            <a:ext cx="2143536" cy="261610"/>
          </a:xfrm>
          <a:prstGeom prst="rect">
            <a:avLst/>
          </a:prstGeom>
        </p:spPr>
        <p:txBody>
          <a:bodyPr wrap="none">
            <a:spAutoFit/>
          </a:bodyPr>
          <a:lstStyle/>
          <a:p>
            <a:r>
              <a:rPr lang="en-US" sz="1100" dirty="0"/>
              <a:t>http://www.iep.utm.edu/faith-re/</a:t>
            </a:r>
          </a:p>
        </p:txBody>
      </p:sp>
    </p:spTree>
    <p:extLst>
      <p:ext uri="{BB962C8B-B14F-4D97-AF65-F5344CB8AC3E}">
        <p14:creationId xmlns:p14="http://schemas.microsoft.com/office/powerpoint/2010/main" val="1291459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0"/>
            <a:ext cx="9144000" cy="6858000"/>
            <a:chOff x="0" y="0"/>
            <a:chExt cx="9144000" cy="685800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8839" t="5853" b="2986"/>
            <a:stretch/>
          </p:blipFill>
          <p:spPr>
            <a:xfrm>
              <a:off x="0" y="0"/>
              <a:ext cx="9144000" cy="68580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47558"/>
              <a:ext cx="831273" cy="910442"/>
            </a:xfrm>
            <a:prstGeom prst="rect">
              <a:avLst/>
            </a:prstGeom>
          </p:spPr>
        </p:pic>
      </p:grpSp>
      <p:sp>
        <p:nvSpPr>
          <p:cNvPr id="2" name="Title 1"/>
          <p:cNvSpPr>
            <a:spLocks noGrp="1"/>
          </p:cNvSpPr>
          <p:nvPr>
            <p:ph type="title"/>
          </p:nvPr>
        </p:nvSpPr>
        <p:spPr>
          <a:xfrm>
            <a:off x="1136073" y="105815"/>
            <a:ext cx="7666733" cy="691656"/>
          </a:xfrm>
        </p:spPr>
        <p:txBody>
          <a:bodyPr>
            <a:normAutofit fontScale="90000"/>
          </a:bodyPr>
          <a:lstStyle/>
          <a:p>
            <a:r>
              <a:rPr lang="en-US" sz="4000" b="1" dirty="0">
                <a:latin typeface="+mn-lt"/>
              </a:rPr>
              <a:t>Root cause of the problem</a:t>
            </a:r>
            <a:br>
              <a:rPr lang="en-US" sz="3200" b="1" dirty="0">
                <a:latin typeface="+mn-lt"/>
              </a:rPr>
            </a:br>
            <a:r>
              <a:rPr lang="en-US" sz="2700" b="1" dirty="0">
                <a:latin typeface="+mn-lt"/>
              </a:rPr>
              <a:t>Three </a:t>
            </a:r>
            <a:r>
              <a:rPr lang="en-US" sz="2700" b="1" u="sng" dirty="0">
                <a:latin typeface="+mn-lt"/>
              </a:rPr>
              <a:t>wrong</a:t>
            </a:r>
            <a:r>
              <a:rPr lang="en-US" sz="2700" b="1" dirty="0">
                <a:latin typeface="+mn-lt"/>
              </a:rPr>
              <a:t> visions for God and Men</a:t>
            </a:r>
            <a:endParaRPr lang="en-US" sz="3100" b="1" dirty="0">
              <a:latin typeface="+mn-lt"/>
            </a:endParaRPr>
          </a:p>
        </p:txBody>
      </p:sp>
      <p:sp>
        <p:nvSpPr>
          <p:cNvPr id="7" name="Oval 6"/>
          <p:cNvSpPr/>
          <p:nvPr/>
        </p:nvSpPr>
        <p:spPr>
          <a:xfrm>
            <a:off x="1035127" y="2618510"/>
            <a:ext cx="1025236" cy="1025236"/>
          </a:xfrm>
          <a:prstGeom prst="ellipse">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God</a:t>
            </a:r>
          </a:p>
        </p:txBody>
      </p:sp>
      <p:sp>
        <p:nvSpPr>
          <p:cNvPr id="8" name="Oval 7"/>
          <p:cNvSpPr/>
          <p:nvPr/>
        </p:nvSpPr>
        <p:spPr>
          <a:xfrm>
            <a:off x="203854" y="1791118"/>
            <a:ext cx="2687781" cy="2687781"/>
          </a:xfrm>
          <a:prstGeom prst="ellipse">
            <a:avLst/>
          </a:prstGeom>
          <a:no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Oval 8"/>
          <p:cNvSpPr/>
          <p:nvPr/>
        </p:nvSpPr>
        <p:spPr>
          <a:xfrm>
            <a:off x="1738663" y="1601037"/>
            <a:ext cx="598792" cy="598792"/>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900" dirty="0">
              <a:solidFill>
                <a:schemeClr val="tx1"/>
              </a:solidFill>
              <a:latin typeface="Arial Narrow" panose="020B0606020202030204" pitchFamily="34" charset="0"/>
            </a:endParaRPr>
          </a:p>
        </p:txBody>
      </p:sp>
      <p:sp>
        <p:nvSpPr>
          <p:cNvPr id="10" name="TextBox 9"/>
          <p:cNvSpPr txBox="1"/>
          <p:nvPr/>
        </p:nvSpPr>
        <p:spPr>
          <a:xfrm>
            <a:off x="494126" y="4606633"/>
            <a:ext cx="2107244" cy="1754326"/>
          </a:xfrm>
          <a:prstGeom prst="rect">
            <a:avLst/>
          </a:prstGeom>
          <a:noFill/>
        </p:spPr>
        <p:txBody>
          <a:bodyPr wrap="none" rtlCol="0">
            <a:spAutoFit/>
          </a:bodyPr>
          <a:lstStyle/>
          <a:p>
            <a:pPr algn="ctr"/>
            <a:r>
              <a:rPr lang="en-US" b="1" dirty="0" err="1"/>
              <a:t>Theocentrism</a:t>
            </a:r>
            <a:endParaRPr lang="en-US" b="1" dirty="0"/>
          </a:p>
          <a:p>
            <a:pPr algn="ctr"/>
            <a:r>
              <a:rPr lang="en-US" dirty="0"/>
              <a:t>God in the center</a:t>
            </a:r>
          </a:p>
          <a:p>
            <a:pPr algn="ctr"/>
            <a:r>
              <a:rPr lang="en-US" dirty="0"/>
              <a:t>No room for rational</a:t>
            </a:r>
          </a:p>
          <a:p>
            <a:pPr algn="ctr"/>
            <a:r>
              <a:rPr lang="en-US" dirty="0"/>
              <a:t>thinking in morality,</a:t>
            </a:r>
          </a:p>
          <a:p>
            <a:pPr algn="ctr"/>
            <a:r>
              <a:rPr lang="en-US" dirty="0"/>
              <a:t>law, and truth.</a:t>
            </a:r>
          </a:p>
          <a:p>
            <a:pPr algn="ctr"/>
            <a:endParaRPr lang="en-US" dirty="0"/>
          </a:p>
        </p:txBody>
      </p:sp>
      <p:sp>
        <p:nvSpPr>
          <p:cNvPr id="12" name="Oval 11"/>
          <p:cNvSpPr/>
          <p:nvPr/>
        </p:nvSpPr>
        <p:spPr>
          <a:xfrm>
            <a:off x="3150890" y="1791118"/>
            <a:ext cx="2687781" cy="2687781"/>
          </a:xfrm>
          <a:prstGeom prst="ellipse">
            <a:avLst/>
          </a:prstGeom>
          <a:no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685699" y="1601037"/>
            <a:ext cx="598792" cy="598792"/>
          </a:xfrm>
          <a:prstGeom prst="ellipse">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God</a:t>
            </a:r>
          </a:p>
        </p:txBody>
      </p:sp>
      <p:sp>
        <p:nvSpPr>
          <p:cNvPr id="14" name="TextBox 13"/>
          <p:cNvSpPr txBox="1"/>
          <p:nvPr/>
        </p:nvSpPr>
        <p:spPr>
          <a:xfrm>
            <a:off x="3197438" y="4606633"/>
            <a:ext cx="2594686" cy="923330"/>
          </a:xfrm>
          <a:prstGeom prst="rect">
            <a:avLst/>
          </a:prstGeom>
          <a:noFill/>
        </p:spPr>
        <p:txBody>
          <a:bodyPr wrap="none" rtlCol="0">
            <a:spAutoFit/>
          </a:bodyPr>
          <a:lstStyle/>
          <a:p>
            <a:pPr algn="ctr"/>
            <a:r>
              <a:rPr lang="en-US" b="1" dirty="0"/>
              <a:t>Anthropocentrism</a:t>
            </a:r>
          </a:p>
          <a:p>
            <a:pPr algn="ctr"/>
            <a:r>
              <a:rPr lang="en-US" dirty="0"/>
              <a:t>Men in the center</a:t>
            </a:r>
          </a:p>
          <a:p>
            <a:pPr algn="ctr"/>
            <a:r>
              <a:rPr lang="en-US" dirty="0"/>
              <a:t>God as a distant presence</a:t>
            </a:r>
          </a:p>
        </p:txBody>
      </p:sp>
      <p:sp>
        <p:nvSpPr>
          <p:cNvPr id="15" name="Oval 14"/>
          <p:cNvSpPr/>
          <p:nvPr/>
        </p:nvSpPr>
        <p:spPr>
          <a:xfrm>
            <a:off x="1472397" y="1348626"/>
            <a:ext cx="1103613" cy="110361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16" name="TextBox 15"/>
          <p:cNvSpPr txBox="1"/>
          <p:nvPr/>
        </p:nvSpPr>
        <p:spPr>
          <a:xfrm rot="19827192">
            <a:off x="1344069" y="1175275"/>
            <a:ext cx="789190" cy="369332"/>
          </a:xfrm>
          <a:prstGeom prst="rect">
            <a:avLst/>
          </a:prstGeom>
          <a:noFill/>
        </p:spPr>
        <p:txBody>
          <a:bodyPr wrap="none" rtlCol="0">
            <a:spAutoFit/>
          </a:bodyPr>
          <a:lstStyle/>
          <a:p>
            <a:r>
              <a:rPr lang="en-US" dirty="0"/>
              <a:t>Family</a:t>
            </a:r>
          </a:p>
        </p:txBody>
      </p:sp>
      <p:sp>
        <p:nvSpPr>
          <p:cNvPr id="17" name="TextBox 16"/>
          <p:cNvSpPr txBox="1"/>
          <p:nvPr/>
        </p:nvSpPr>
        <p:spPr>
          <a:xfrm rot="2081468">
            <a:off x="2054321" y="1221356"/>
            <a:ext cx="686342" cy="369332"/>
          </a:xfrm>
          <a:prstGeom prst="rect">
            <a:avLst/>
          </a:prstGeom>
          <a:noFill/>
        </p:spPr>
        <p:txBody>
          <a:bodyPr wrap="none" rtlCol="0">
            <a:spAutoFit/>
          </a:bodyPr>
          <a:lstStyle/>
          <a:p>
            <a:r>
              <a:rPr lang="en-US" dirty="0"/>
              <a:t>Work</a:t>
            </a:r>
          </a:p>
        </p:txBody>
      </p:sp>
      <p:sp>
        <p:nvSpPr>
          <p:cNvPr id="18" name="TextBox 17"/>
          <p:cNvSpPr txBox="1"/>
          <p:nvPr/>
        </p:nvSpPr>
        <p:spPr>
          <a:xfrm rot="6530770">
            <a:off x="2216941" y="1858270"/>
            <a:ext cx="872355" cy="369332"/>
          </a:xfrm>
          <a:prstGeom prst="rect">
            <a:avLst/>
          </a:prstGeom>
          <a:noFill/>
        </p:spPr>
        <p:txBody>
          <a:bodyPr wrap="none" rtlCol="0">
            <a:spAutoFit/>
          </a:bodyPr>
          <a:lstStyle/>
          <a:p>
            <a:r>
              <a:rPr lang="en-US" dirty="0"/>
              <a:t>Friends</a:t>
            </a:r>
          </a:p>
        </p:txBody>
      </p:sp>
      <p:sp>
        <p:nvSpPr>
          <p:cNvPr id="20" name="TextBox 19"/>
          <p:cNvSpPr txBox="1"/>
          <p:nvPr/>
        </p:nvSpPr>
        <p:spPr>
          <a:xfrm rot="10800000">
            <a:off x="1628699" y="2330859"/>
            <a:ext cx="858312" cy="369332"/>
          </a:xfrm>
          <a:prstGeom prst="rect">
            <a:avLst/>
          </a:prstGeom>
          <a:noFill/>
        </p:spPr>
        <p:txBody>
          <a:bodyPr wrap="none" rtlCol="0">
            <a:spAutoFit/>
          </a:bodyPr>
          <a:lstStyle/>
          <a:p>
            <a:r>
              <a:rPr lang="en-US" dirty="0"/>
              <a:t>Society</a:t>
            </a:r>
          </a:p>
        </p:txBody>
      </p:sp>
      <p:sp>
        <p:nvSpPr>
          <p:cNvPr id="21" name="TextBox 20"/>
          <p:cNvSpPr txBox="1"/>
          <p:nvPr/>
        </p:nvSpPr>
        <p:spPr>
          <a:xfrm rot="14965147">
            <a:off x="1027540" y="1838566"/>
            <a:ext cx="731290" cy="369332"/>
          </a:xfrm>
          <a:prstGeom prst="rect">
            <a:avLst/>
          </a:prstGeom>
          <a:noFill/>
        </p:spPr>
        <p:txBody>
          <a:bodyPr wrap="none" rtlCol="0">
            <a:spAutoFit/>
          </a:bodyPr>
          <a:lstStyle/>
          <a:p>
            <a:r>
              <a:rPr lang="en-US" dirty="0"/>
              <a:t>Other</a:t>
            </a:r>
          </a:p>
        </p:txBody>
      </p:sp>
      <p:sp>
        <p:nvSpPr>
          <p:cNvPr id="22" name="Oval 21"/>
          <p:cNvSpPr/>
          <p:nvPr/>
        </p:nvSpPr>
        <p:spPr>
          <a:xfrm>
            <a:off x="4240853" y="2841445"/>
            <a:ext cx="598792" cy="598792"/>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schemeClr val="tx1"/>
              </a:solidFill>
              <a:latin typeface="Arial Narrow" panose="020B0606020202030204" pitchFamily="34" charset="0"/>
            </a:endParaRPr>
          </a:p>
        </p:txBody>
      </p:sp>
      <p:sp>
        <p:nvSpPr>
          <p:cNvPr id="23" name="Oval 22"/>
          <p:cNvSpPr/>
          <p:nvPr/>
        </p:nvSpPr>
        <p:spPr>
          <a:xfrm>
            <a:off x="3988442" y="2589034"/>
            <a:ext cx="1103613" cy="110361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24" name="TextBox 23"/>
          <p:cNvSpPr txBox="1"/>
          <p:nvPr/>
        </p:nvSpPr>
        <p:spPr>
          <a:xfrm rot="19827192">
            <a:off x="3846259" y="2415683"/>
            <a:ext cx="789190" cy="369332"/>
          </a:xfrm>
          <a:prstGeom prst="rect">
            <a:avLst/>
          </a:prstGeom>
          <a:noFill/>
        </p:spPr>
        <p:txBody>
          <a:bodyPr wrap="none" rtlCol="0">
            <a:spAutoFit/>
          </a:bodyPr>
          <a:lstStyle/>
          <a:p>
            <a:r>
              <a:rPr lang="en-US" dirty="0"/>
              <a:t>Family</a:t>
            </a:r>
          </a:p>
        </p:txBody>
      </p:sp>
      <p:sp>
        <p:nvSpPr>
          <p:cNvPr id="25" name="TextBox 24"/>
          <p:cNvSpPr txBox="1"/>
          <p:nvPr/>
        </p:nvSpPr>
        <p:spPr>
          <a:xfrm rot="2081468">
            <a:off x="4556511" y="2461764"/>
            <a:ext cx="686342" cy="369332"/>
          </a:xfrm>
          <a:prstGeom prst="rect">
            <a:avLst/>
          </a:prstGeom>
          <a:noFill/>
        </p:spPr>
        <p:txBody>
          <a:bodyPr wrap="none" rtlCol="0">
            <a:spAutoFit/>
          </a:bodyPr>
          <a:lstStyle/>
          <a:p>
            <a:r>
              <a:rPr lang="en-US" dirty="0"/>
              <a:t>Work</a:t>
            </a:r>
          </a:p>
        </p:txBody>
      </p:sp>
      <p:sp>
        <p:nvSpPr>
          <p:cNvPr id="26" name="TextBox 25"/>
          <p:cNvSpPr txBox="1"/>
          <p:nvPr/>
        </p:nvSpPr>
        <p:spPr>
          <a:xfrm rot="6530770">
            <a:off x="4719131" y="3098678"/>
            <a:ext cx="872355" cy="369332"/>
          </a:xfrm>
          <a:prstGeom prst="rect">
            <a:avLst/>
          </a:prstGeom>
          <a:noFill/>
        </p:spPr>
        <p:txBody>
          <a:bodyPr wrap="none" rtlCol="0">
            <a:spAutoFit/>
          </a:bodyPr>
          <a:lstStyle/>
          <a:p>
            <a:r>
              <a:rPr lang="en-US" dirty="0"/>
              <a:t>Friends</a:t>
            </a:r>
          </a:p>
        </p:txBody>
      </p:sp>
      <p:sp>
        <p:nvSpPr>
          <p:cNvPr id="27" name="TextBox 26"/>
          <p:cNvSpPr txBox="1"/>
          <p:nvPr/>
        </p:nvSpPr>
        <p:spPr>
          <a:xfrm rot="10800000">
            <a:off x="4130889" y="3571267"/>
            <a:ext cx="858312" cy="369332"/>
          </a:xfrm>
          <a:prstGeom prst="rect">
            <a:avLst/>
          </a:prstGeom>
          <a:noFill/>
        </p:spPr>
        <p:txBody>
          <a:bodyPr wrap="none" rtlCol="0">
            <a:spAutoFit/>
          </a:bodyPr>
          <a:lstStyle/>
          <a:p>
            <a:r>
              <a:rPr lang="en-US" dirty="0"/>
              <a:t>Society</a:t>
            </a:r>
          </a:p>
        </p:txBody>
      </p:sp>
      <p:sp>
        <p:nvSpPr>
          <p:cNvPr id="28" name="TextBox 27"/>
          <p:cNvSpPr txBox="1"/>
          <p:nvPr/>
        </p:nvSpPr>
        <p:spPr>
          <a:xfrm rot="14965147">
            <a:off x="3529730" y="3078974"/>
            <a:ext cx="731290" cy="369332"/>
          </a:xfrm>
          <a:prstGeom prst="rect">
            <a:avLst/>
          </a:prstGeom>
          <a:noFill/>
        </p:spPr>
        <p:txBody>
          <a:bodyPr wrap="none" rtlCol="0">
            <a:spAutoFit/>
          </a:bodyPr>
          <a:lstStyle/>
          <a:p>
            <a:r>
              <a:rPr lang="en-US" dirty="0"/>
              <a:t>Other</a:t>
            </a:r>
          </a:p>
        </p:txBody>
      </p:sp>
      <p:sp>
        <p:nvSpPr>
          <p:cNvPr id="39" name="Oval 38"/>
          <p:cNvSpPr/>
          <p:nvPr/>
        </p:nvSpPr>
        <p:spPr>
          <a:xfrm>
            <a:off x="6115025" y="1786704"/>
            <a:ext cx="2687781" cy="2687781"/>
          </a:xfrm>
          <a:prstGeom prst="ellipse">
            <a:avLst/>
          </a:prstGeom>
          <a:no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6368906" y="4602219"/>
            <a:ext cx="2180020" cy="2031325"/>
          </a:xfrm>
          <a:prstGeom prst="rect">
            <a:avLst/>
          </a:prstGeom>
          <a:noFill/>
        </p:spPr>
        <p:txBody>
          <a:bodyPr wrap="none" rtlCol="0">
            <a:spAutoFit/>
          </a:bodyPr>
          <a:lstStyle/>
          <a:p>
            <a:pPr algn="ctr"/>
            <a:r>
              <a:rPr lang="en-US" b="1" dirty="0"/>
              <a:t>Atheism</a:t>
            </a:r>
          </a:p>
          <a:p>
            <a:pPr algn="ctr"/>
            <a:r>
              <a:rPr lang="en-US" dirty="0"/>
              <a:t>Men in the center</a:t>
            </a:r>
          </a:p>
          <a:p>
            <a:pPr algn="ctr"/>
            <a:r>
              <a:rPr lang="en-US" dirty="0"/>
              <a:t>God does not exist. </a:t>
            </a:r>
          </a:p>
          <a:p>
            <a:pPr algn="ctr"/>
            <a:r>
              <a:rPr lang="en-US" dirty="0"/>
              <a:t>No room for religious</a:t>
            </a:r>
          </a:p>
          <a:p>
            <a:pPr algn="ctr"/>
            <a:r>
              <a:rPr lang="en-US" dirty="0"/>
              <a:t>thinking in morality,</a:t>
            </a:r>
          </a:p>
          <a:p>
            <a:pPr algn="ctr"/>
            <a:r>
              <a:rPr lang="en-US" dirty="0"/>
              <a:t>law, and truth.</a:t>
            </a:r>
          </a:p>
          <a:p>
            <a:pPr algn="ctr"/>
            <a:endParaRPr lang="en-US" dirty="0"/>
          </a:p>
        </p:txBody>
      </p:sp>
      <p:sp>
        <p:nvSpPr>
          <p:cNvPr id="42" name="Oval 41"/>
          <p:cNvSpPr/>
          <p:nvPr/>
        </p:nvSpPr>
        <p:spPr>
          <a:xfrm>
            <a:off x="7204988" y="2837031"/>
            <a:ext cx="598792" cy="598792"/>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100" dirty="0">
              <a:solidFill>
                <a:schemeClr val="tx1"/>
              </a:solidFill>
              <a:latin typeface="Arial Narrow" panose="020B0606020202030204" pitchFamily="34" charset="0"/>
            </a:endParaRPr>
          </a:p>
        </p:txBody>
      </p:sp>
      <p:sp>
        <p:nvSpPr>
          <p:cNvPr id="43" name="Oval 42"/>
          <p:cNvSpPr/>
          <p:nvPr/>
        </p:nvSpPr>
        <p:spPr>
          <a:xfrm>
            <a:off x="6952577" y="2584620"/>
            <a:ext cx="1103613" cy="110361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44" name="TextBox 43"/>
          <p:cNvSpPr txBox="1"/>
          <p:nvPr/>
        </p:nvSpPr>
        <p:spPr>
          <a:xfrm rot="19827192">
            <a:off x="6810394" y="2411269"/>
            <a:ext cx="789190" cy="369332"/>
          </a:xfrm>
          <a:prstGeom prst="rect">
            <a:avLst/>
          </a:prstGeom>
          <a:noFill/>
        </p:spPr>
        <p:txBody>
          <a:bodyPr wrap="none" rtlCol="0">
            <a:spAutoFit/>
          </a:bodyPr>
          <a:lstStyle/>
          <a:p>
            <a:r>
              <a:rPr lang="en-US" dirty="0"/>
              <a:t>Family</a:t>
            </a:r>
          </a:p>
        </p:txBody>
      </p:sp>
      <p:sp>
        <p:nvSpPr>
          <p:cNvPr id="45" name="TextBox 44"/>
          <p:cNvSpPr txBox="1"/>
          <p:nvPr/>
        </p:nvSpPr>
        <p:spPr>
          <a:xfrm rot="2081468">
            <a:off x="7520646" y="2457350"/>
            <a:ext cx="686342" cy="369332"/>
          </a:xfrm>
          <a:prstGeom prst="rect">
            <a:avLst/>
          </a:prstGeom>
          <a:noFill/>
        </p:spPr>
        <p:txBody>
          <a:bodyPr wrap="none" rtlCol="0">
            <a:spAutoFit/>
          </a:bodyPr>
          <a:lstStyle/>
          <a:p>
            <a:r>
              <a:rPr lang="en-US" dirty="0"/>
              <a:t>Work</a:t>
            </a:r>
          </a:p>
        </p:txBody>
      </p:sp>
      <p:sp>
        <p:nvSpPr>
          <p:cNvPr id="46" name="TextBox 45"/>
          <p:cNvSpPr txBox="1"/>
          <p:nvPr/>
        </p:nvSpPr>
        <p:spPr>
          <a:xfrm rot="6530770">
            <a:off x="7683266" y="3094264"/>
            <a:ext cx="872355" cy="369332"/>
          </a:xfrm>
          <a:prstGeom prst="rect">
            <a:avLst/>
          </a:prstGeom>
          <a:noFill/>
        </p:spPr>
        <p:txBody>
          <a:bodyPr wrap="none" rtlCol="0">
            <a:spAutoFit/>
          </a:bodyPr>
          <a:lstStyle/>
          <a:p>
            <a:r>
              <a:rPr lang="en-US" dirty="0"/>
              <a:t>Friends</a:t>
            </a:r>
          </a:p>
        </p:txBody>
      </p:sp>
      <p:sp>
        <p:nvSpPr>
          <p:cNvPr id="47" name="TextBox 46"/>
          <p:cNvSpPr txBox="1"/>
          <p:nvPr/>
        </p:nvSpPr>
        <p:spPr>
          <a:xfrm rot="10800000">
            <a:off x="7095024" y="3566853"/>
            <a:ext cx="858312" cy="369332"/>
          </a:xfrm>
          <a:prstGeom prst="rect">
            <a:avLst/>
          </a:prstGeom>
          <a:noFill/>
        </p:spPr>
        <p:txBody>
          <a:bodyPr wrap="none" rtlCol="0">
            <a:spAutoFit/>
          </a:bodyPr>
          <a:lstStyle/>
          <a:p>
            <a:r>
              <a:rPr lang="en-US" dirty="0"/>
              <a:t>Society</a:t>
            </a:r>
          </a:p>
        </p:txBody>
      </p:sp>
      <p:sp>
        <p:nvSpPr>
          <p:cNvPr id="48" name="TextBox 47"/>
          <p:cNvSpPr txBox="1"/>
          <p:nvPr/>
        </p:nvSpPr>
        <p:spPr>
          <a:xfrm rot="14965147">
            <a:off x="6493865" y="3074560"/>
            <a:ext cx="731290" cy="369332"/>
          </a:xfrm>
          <a:prstGeom prst="rect">
            <a:avLst/>
          </a:prstGeom>
          <a:noFill/>
        </p:spPr>
        <p:txBody>
          <a:bodyPr wrap="none" rtlCol="0">
            <a:spAutoFit/>
          </a:bodyPr>
          <a:lstStyle/>
          <a:p>
            <a:r>
              <a:rPr lang="en-US" dirty="0"/>
              <a:t>Other</a:t>
            </a:r>
          </a:p>
        </p:txBody>
      </p:sp>
      <p:sp>
        <p:nvSpPr>
          <p:cNvPr id="3" name="TextBox 2"/>
          <p:cNvSpPr txBox="1"/>
          <p:nvPr/>
        </p:nvSpPr>
        <p:spPr>
          <a:xfrm>
            <a:off x="1703166" y="1745077"/>
            <a:ext cx="699230" cy="276999"/>
          </a:xfrm>
          <a:prstGeom prst="rect">
            <a:avLst/>
          </a:prstGeom>
          <a:noFill/>
        </p:spPr>
        <p:txBody>
          <a:bodyPr wrap="none" rtlCol="0">
            <a:spAutoFit/>
          </a:bodyPr>
          <a:lstStyle/>
          <a:p>
            <a:r>
              <a:rPr lang="en-US" sz="1200" dirty="0"/>
              <a:t>Humans</a:t>
            </a:r>
          </a:p>
        </p:txBody>
      </p:sp>
      <p:sp>
        <p:nvSpPr>
          <p:cNvPr id="36" name="TextBox 35"/>
          <p:cNvSpPr txBox="1"/>
          <p:nvPr/>
        </p:nvSpPr>
        <p:spPr>
          <a:xfrm>
            <a:off x="4194684" y="2982819"/>
            <a:ext cx="699230" cy="276999"/>
          </a:xfrm>
          <a:prstGeom prst="rect">
            <a:avLst/>
          </a:prstGeom>
          <a:noFill/>
        </p:spPr>
        <p:txBody>
          <a:bodyPr wrap="none" rtlCol="0">
            <a:spAutoFit/>
          </a:bodyPr>
          <a:lstStyle/>
          <a:p>
            <a:r>
              <a:rPr lang="en-US" sz="1200" dirty="0"/>
              <a:t>Humans</a:t>
            </a:r>
          </a:p>
        </p:txBody>
      </p:sp>
      <p:sp>
        <p:nvSpPr>
          <p:cNvPr id="37" name="TextBox 36"/>
          <p:cNvSpPr txBox="1"/>
          <p:nvPr/>
        </p:nvSpPr>
        <p:spPr>
          <a:xfrm>
            <a:off x="7160925" y="2989171"/>
            <a:ext cx="699230" cy="276999"/>
          </a:xfrm>
          <a:prstGeom prst="rect">
            <a:avLst/>
          </a:prstGeom>
          <a:noFill/>
        </p:spPr>
        <p:txBody>
          <a:bodyPr wrap="none" rtlCol="0">
            <a:spAutoFit/>
          </a:bodyPr>
          <a:lstStyle/>
          <a:p>
            <a:r>
              <a:rPr lang="en-US" sz="1200" dirty="0"/>
              <a:t>Humans</a:t>
            </a:r>
          </a:p>
        </p:txBody>
      </p:sp>
    </p:spTree>
    <p:extLst>
      <p:ext uri="{BB962C8B-B14F-4D97-AF65-F5344CB8AC3E}">
        <p14:creationId xmlns:p14="http://schemas.microsoft.com/office/powerpoint/2010/main" val="3012755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0"/>
            <a:ext cx="9144000" cy="6858000"/>
            <a:chOff x="0" y="0"/>
            <a:chExt cx="9144000" cy="685800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8839" t="5853" b="2986"/>
            <a:stretch/>
          </p:blipFill>
          <p:spPr>
            <a:xfrm>
              <a:off x="0" y="0"/>
              <a:ext cx="9144000" cy="68580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47558"/>
              <a:ext cx="831273" cy="910442"/>
            </a:xfrm>
            <a:prstGeom prst="rect">
              <a:avLst/>
            </a:prstGeom>
          </p:spPr>
        </p:pic>
      </p:grpSp>
      <p:sp>
        <p:nvSpPr>
          <p:cNvPr id="2" name="Title 1"/>
          <p:cNvSpPr>
            <a:spLocks noGrp="1"/>
          </p:cNvSpPr>
          <p:nvPr>
            <p:ph type="title"/>
          </p:nvPr>
        </p:nvSpPr>
        <p:spPr>
          <a:xfrm>
            <a:off x="1094509" y="105815"/>
            <a:ext cx="7708297" cy="691656"/>
          </a:xfrm>
        </p:spPr>
        <p:txBody>
          <a:bodyPr vert="horz" lIns="91440" tIns="45720" rIns="91440" bIns="45720" rtlCol="0" anchor="ctr">
            <a:normAutofit fontScale="90000"/>
          </a:bodyPr>
          <a:lstStyle/>
          <a:p>
            <a:r>
              <a:rPr lang="en-US" sz="4000" b="1" dirty="0">
                <a:latin typeface="+mn-lt"/>
              </a:rPr>
              <a:t>Christ gave us </a:t>
            </a:r>
            <a:r>
              <a:rPr lang="en-US" sz="4000" b="1" u="sng" dirty="0">
                <a:latin typeface="+mn-lt"/>
              </a:rPr>
              <a:t>the right </a:t>
            </a:r>
            <a:r>
              <a:rPr lang="en-US" sz="4000" b="1" dirty="0">
                <a:latin typeface="+mn-lt"/>
              </a:rPr>
              <a:t>vision</a:t>
            </a:r>
            <a:br>
              <a:rPr lang="en-US" sz="3200" b="1" dirty="0">
                <a:latin typeface="+mn-lt"/>
              </a:rPr>
            </a:br>
            <a:r>
              <a:rPr lang="en-US" sz="2700" b="1" dirty="0">
                <a:latin typeface="+mn-lt"/>
              </a:rPr>
              <a:t>“The kingdom of God is inside of you” (Luke 17:21)</a:t>
            </a:r>
            <a:endParaRPr lang="en-US" sz="3200" b="1" dirty="0">
              <a:latin typeface="+mn-lt"/>
            </a:endParaRPr>
          </a:p>
        </p:txBody>
      </p:sp>
      <p:sp>
        <p:nvSpPr>
          <p:cNvPr id="10" name="TextBox 9"/>
          <p:cNvSpPr txBox="1"/>
          <p:nvPr/>
        </p:nvSpPr>
        <p:spPr>
          <a:xfrm>
            <a:off x="1726084" y="5081591"/>
            <a:ext cx="5996642" cy="1754326"/>
          </a:xfrm>
          <a:prstGeom prst="rect">
            <a:avLst/>
          </a:prstGeom>
          <a:noFill/>
        </p:spPr>
        <p:txBody>
          <a:bodyPr wrap="none" rtlCol="0">
            <a:spAutoFit/>
          </a:bodyPr>
          <a:lstStyle/>
          <a:p>
            <a:pPr algn="ctr"/>
            <a:r>
              <a:rPr lang="en-US" b="1" dirty="0"/>
              <a:t>Christianism</a:t>
            </a:r>
          </a:p>
          <a:p>
            <a:pPr algn="ctr"/>
            <a:r>
              <a:rPr lang="en-US" dirty="0"/>
              <a:t>Men have God Inside and around </a:t>
            </a:r>
          </a:p>
          <a:p>
            <a:pPr algn="ctr"/>
            <a:r>
              <a:rPr lang="en-US" dirty="0"/>
              <a:t>Men know God through Faith and Reason</a:t>
            </a:r>
          </a:p>
          <a:p>
            <a:pPr algn="ctr"/>
            <a:r>
              <a:rPr lang="en-US" dirty="0"/>
              <a:t>Men can see God in all other creatures</a:t>
            </a:r>
          </a:p>
          <a:p>
            <a:pPr algn="ctr"/>
            <a:r>
              <a:rPr lang="en-US" dirty="0"/>
              <a:t>Men nurture all relationships from their relationship with God</a:t>
            </a:r>
          </a:p>
          <a:p>
            <a:pPr algn="ctr"/>
            <a:r>
              <a:rPr lang="en-US" dirty="0"/>
              <a:t>Men’s destiny and salvation is in God</a:t>
            </a:r>
          </a:p>
        </p:txBody>
      </p:sp>
      <p:sp>
        <p:nvSpPr>
          <p:cNvPr id="17" name="Oval 16"/>
          <p:cNvSpPr/>
          <p:nvPr/>
        </p:nvSpPr>
        <p:spPr>
          <a:xfrm>
            <a:off x="2710392" y="1045796"/>
            <a:ext cx="3983999" cy="3983999"/>
          </a:xfrm>
          <a:prstGeom prst="ellipse">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God</a:t>
            </a:r>
          </a:p>
        </p:txBody>
      </p:sp>
      <p:sp>
        <p:nvSpPr>
          <p:cNvPr id="11" name="Oval 10"/>
          <p:cNvSpPr/>
          <p:nvPr/>
        </p:nvSpPr>
        <p:spPr>
          <a:xfrm>
            <a:off x="3644477" y="2020050"/>
            <a:ext cx="2130579" cy="2130579"/>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Men</a:t>
            </a:r>
          </a:p>
        </p:txBody>
      </p:sp>
      <p:sp>
        <p:nvSpPr>
          <p:cNvPr id="7" name="Oval 6"/>
          <p:cNvSpPr/>
          <p:nvPr/>
        </p:nvSpPr>
        <p:spPr>
          <a:xfrm>
            <a:off x="4245221" y="2582460"/>
            <a:ext cx="919641" cy="919641"/>
          </a:xfrm>
          <a:prstGeom prst="ellipse">
            <a:avLst/>
          </a:prstGeom>
          <a:solidFill>
            <a:srgbClr val="FFFF99">
              <a:alpha val="3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God</a:t>
            </a:r>
          </a:p>
        </p:txBody>
      </p:sp>
      <p:sp>
        <p:nvSpPr>
          <p:cNvPr id="19" name="TextBox 18"/>
          <p:cNvSpPr txBox="1"/>
          <p:nvPr/>
        </p:nvSpPr>
        <p:spPr>
          <a:xfrm>
            <a:off x="4245746" y="3510221"/>
            <a:ext cx="957313" cy="369332"/>
          </a:xfrm>
          <a:prstGeom prst="rect">
            <a:avLst/>
          </a:prstGeom>
          <a:noFill/>
        </p:spPr>
        <p:txBody>
          <a:bodyPr wrap="none" rtlCol="0">
            <a:spAutoFit/>
          </a:bodyPr>
          <a:lstStyle/>
          <a:p>
            <a:r>
              <a:rPr lang="en-US" dirty="0"/>
              <a:t>Humans</a:t>
            </a:r>
          </a:p>
        </p:txBody>
      </p:sp>
      <p:sp>
        <p:nvSpPr>
          <p:cNvPr id="20" name="TextBox 19"/>
          <p:cNvSpPr txBox="1"/>
          <p:nvPr/>
        </p:nvSpPr>
        <p:spPr>
          <a:xfrm>
            <a:off x="4410856" y="1175215"/>
            <a:ext cx="627095" cy="369332"/>
          </a:xfrm>
          <a:prstGeom prst="rect">
            <a:avLst/>
          </a:prstGeom>
          <a:noFill/>
        </p:spPr>
        <p:txBody>
          <a:bodyPr wrap="none" rtlCol="0">
            <a:spAutoFit/>
          </a:bodyPr>
          <a:lstStyle/>
          <a:p>
            <a:r>
              <a:rPr lang="en-US" dirty="0"/>
              <a:t>God </a:t>
            </a:r>
          </a:p>
        </p:txBody>
      </p:sp>
      <p:sp>
        <p:nvSpPr>
          <p:cNvPr id="21" name="TextBox 20"/>
          <p:cNvSpPr txBox="1"/>
          <p:nvPr/>
        </p:nvSpPr>
        <p:spPr>
          <a:xfrm>
            <a:off x="3571570" y="4158749"/>
            <a:ext cx="2276392" cy="338554"/>
          </a:xfrm>
          <a:prstGeom prst="rect">
            <a:avLst/>
          </a:prstGeom>
          <a:noFill/>
        </p:spPr>
        <p:txBody>
          <a:bodyPr wrap="none" rtlCol="0">
            <a:spAutoFit/>
          </a:bodyPr>
          <a:lstStyle/>
          <a:p>
            <a:r>
              <a:rPr lang="en-US" sz="1600" dirty="0"/>
              <a:t>Family – Friends –Society</a:t>
            </a:r>
          </a:p>
        </p:txBody>
      </p:sp>
      <p:sp>
        <p:nvSpPr>
          <p:cNvPr id="22" name="TextBox 21"/>
          <p:cNvSpPr txBox="1"/>
          <p:nvPr/>
        </p:nvSpPr>
        <p:spPr>
          <a:xfrm>
            <a:off x="3582342" y="4395713"/>
            <a:ext cx="2265620" cy="338554"/>
          </a:xfrm>
          <a:prstGeom prst="rect">
            <a:avLst/>
          </a:prstGeom>
          <a:noFill/>
        </p:spPr>
        <p:txBody>
          <a:bodyPr wrap="none" rtlCol="0">
            <a:spAutoFit/>
          </a:bodyPr>
          <a:lstStyle/>
          <a:p>
            <a:r>
              <a:rPr lang="en-US" sz="1600" dirty="0"/>
              <a:t>Work – Leisure – Service </a:t>
            </a:r>
          </a:p>
        </p:txBody>
      </p:sp>
    </p:spTree>
    <p:extLst>
      <p:ext uri="{BB962C8B-B14F-4D97-AF65-F5344CB8AC3E}">
        <p14:creationId xmlns:p14="http://schemas.microsoft.com/office/powerpoint/2010/main" val="2948008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0"/>
            <a:ext cx="9144000" cy="6858000"/>
            <a:chOff x="0" y="0"/>
            <a:chExt cx="9144000" cy="685800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8839" t="5853" b="2986"/>
            <a:stretch/>
          </p:blipFill>
          <p:spPr>
            <a:xfrm>
              <a:off x="0" y="0"/>
              <a:ext cx="9144000" cy="68580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47558"/>
              <a:ext cx="831273" cy="910442"/>
            </a:xfrm>
            <a:prstGeom prst="rect">
              <a:avLst/>
            </a:prstGeom>
          </p:spPr>
        </p:pic>
      </p:grpSp>
      <p:sp>
        <p:nvSpPr>
          <p:cNvPr id="2" name="Title 1"/>
          <p:cNvSpPr>
            <a:spLocks noGrp="1"/>
          </p:cNvSpPr>
          <p:nvPr>
            <p:ph type="title"/>
          </p:nvPr>
        </p:nvSpPr>
        <p:spPr>
          <a:xfrm>
            <a:off x="1108363" y="105815"/>
            <a:ext cx="7919519" cy="691656"/>
          </a:xfrm>
        </p:spPr>
        <p:txBody>
          <a:bodyPr vert="horz" lIns="91440" tIns="45720" rIns="91440" bIns="45720" rtlCol="0" anchor="ctr">
            <a:noAutofit/>
          </a:bodyPr>
          <a:lstStyle/>
          <a:p>
            <a:r>
              <a:rPr lang="en-US" sz="3600" b="1" dirty="0">
                <a:latin typeface="+mn-lt"/>
              </a:rPr>
              <a:t>Integrating Faith &amp; Reason</a:t>
            </a:r>
            <a:br>
              <a:rPr lang="en-US" sz="3600" b="1" dirty="0">
                <a:latin typeface="+mn-lt"/>
              </a:rPr>
            </a:br>
            <a:r>
              <a:rPr lang="en-US" sz="2800" b="1" dirty="0">
                <a:latin typeface="+mn-lt"/>
              </a:rPr>
              <a:t>Progressive discernment</a:t>
            </a:r>
            <a:endParaRPr lang="en-US" sz="3600" b="1" dirty="0">
              <a:latin typeface="+mn-lt"/>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91635104"/>
              </p:ext>
            </p:extLst>
          </p:nvPr>
        </p:nvGraphicFramePr>
        <p:xfrm>
          <a:off x="910816" y="1059545"/>
          <a:ext cx="4473986" cy="404948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3" name="Diagram 2"/>
          <p:cNvGraphicFramePr/>
          <p:nvPr>
            <p:extLst>
              <p:ext uri="{D42A27DB-BD31-4B8C-83A1-F6EECF244321}">
                <p14:modId xmlns:p14="http://schemas.microsoft.com/office/powerpoint/2010/main" val="3759187963"/>
              </p:ext>
            </p:extLst>
          </p:nvPr>
        </p:nvGraphicFramePr>
        <p:xfrm>
          <a:off x="5445965" y="1059545"/>
          <a:ext cx="3581918" cy="4049484"/>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9" name="Arrow: Right 8"/>
          <p:cNvSpPr/>
          <p:nvPr/>
        </p:nvSpPr>
        <p:spPr>
          <a:xfrm>
            <a:off x="4240636" y="1559639"/>
            <a:ext cx="1178764" cy="335519"/>
          </a:xfrm>
          <a:prstGeom prst="rightArrow">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Arrow: Right 9"/>
          <p:cNvSpPr/>
          <p:nvPr/>
        </p:nvSpPr>
        <p:spPr>
          <a:xfrm>
            <a:off x="4221329" y="2908299"/>
            <a:ext cx="1178764" cy="335519"/>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Arrow: Right 10"/>
          <p:cNvSpPr/>
          <p:nvPr/>
        </p:nvSpPr>
        <p:spPr>
          <a:xfrm>
            <a:off x="4236620" y="4318968"/>
            <a:ext cx="1178764" cy="335519"/>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908154" y="5103674"/>
            <a:ext cx="8216673" cy="1754326"/>
          </a:xfrm>
          <a:prstGeom prst="rect">
            <a:avLst/>
          </a:prstGeom>
          <a:noFill/>
        </p:spPr>
        <p:txBody>
          <a:bodyPr wrap="none" rtlCol="0">
            <a:spAutoFit/>
          </a:bodyPr>
          <a:lstStyle/>
          <a:p>
            <a:r>
              <a:rPr lang="en-US" dirty="0"/>
              <a:t>The control of our instincts and rational thinking can lead us to live a respectful and </a:t>
            </a:r>
          </a:p>
          <a:p>
            <a:r>
              <a:rPr lang="en-US" dirty="0"/>
              <a:t>acceptable life where we seek our happiness and other people’s happiness and </a:t>
            </a:r>
          </a:p>
          <a:p>
            <a:r>
              <a:rPr lang="en-US" dirty="0"/>
              <a:t>common good, a life where we don’t kill or steal, a life where we control our pride, </a:t>
            </a:r>
          </a:p>
          <a:p>
            <a:r>
              <a:rPr lang="en-US" dirty="0"/>
              <a:t>greed and envy. But only when we add faith in an all merciful God, and the aspiration </a:t>
            </a:r>
          </a:p>
          <a:p>
            <a:r>
              <a:rPr lang="en-US" dirty="0"/>
              <a:t>of an eternal life with Him, we gain strength and will to consistently live a life of </a:t>
            </a:r>
          </a:p>
          <a:p>
            <a:r>
              <a:rPr lang="en-US" dirty="0"/>
              <a:t>Service to others under the light of the Beatitudes, and ordinary saint life.</a:t>
            </a:r>
          </a:p>
        </p:txBody>
      </p:sp>
    </p:spTree>
    <p:extLst>
      <p:ext uri="{BB962C8B-B14F-4D97-AF65-F5344CB8AC3E}">
        <p14:creationId xmlns:p14="http://schemas.microsoft.com/office/powerpoint/2010/main" val="17986167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1262</TotalTime>
  <Words>1731</Words>
  <Application>Microsoft Office PowerPoint</Application>
  <PresentationFormat>On-screen Show (4:3)</PresentationFormat>
  <Paragraphs>211</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Arial Narrow</vt:lpstr>
      <vt:lpstr>Calibri</vt:lpstr>
      <vt:lpstr>Calibri Light</vt:lpstr>
      <vt:lpstr>Helvetica</vt:lpstr>
      <vt:lpstr>Tahoma</vt:lpstr>
      <vt:lpstr>Office Theme</vt:lpstr>
      <vt:lpstr>Announcing the Gospel</vt:lpstr>
      <vt:lpstr>What is FAITH?</vt:lpstr>
      <vt:lpstr>What is REASON?</vt:lpstr>
      <vt:lpstr>Definition of the problem Faith and Reason are generally understood as opposites</vt:lpstr>
      <vt:lpstr>Faith &amp; Reason: History</vt:lpstr>
      <vt:lpstr>Faith &amp; Reason: Models of Interaction</vt:lpstr>
      <vt:lpstr>Root cause of the problem Three wrong visions for God and Men</vt:lpstr>
      <vt:lpstr>Christ gave us the right vision “The kingdom of God is inside of you” (Luke 17:21)</vt:lpstr>
      <vt:lpstr>Integrating Faith &amp; Reason Progressive discernment</vt:lpstr>
      <vt:lpstr> Integrating Faith &amp; Reason:   A practical model Listening to your Spirit to decide if an action is from God</vt:lpstr>
      <vt:lpstr>Conclusion</vt:lpstr>
      <vt:lpstr>Importance of the debate between  Faith &amp; Reason today</vt:lpstr>
      <vt:lpstr>LUMEN FIDEI Faith: supernatural gift from God</vt:lpstr>
      <vt:lpstr>LUMEN FIDEI Faith: supernatural gift from God connected to Reason</vt:lpstr>
      <vt:lpstr>LUMEN FIDEI Remember Jesus’ teachings on Faith</vt:lpstr>
      <vt:lpstr>  </vt:lpstr>
      <vt:lpstr>Final Prayer</vt:lpstr>
      <vt:lpstr>PowerPoint Presentation</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LUMEN FIDEI</dc:title>
  <dc:creator>Pedro Caceres</dc:creator>
  <cp:lastModifiedBy>Pedro Caceres</cp:lastModifiedBy>
  <cp:revision>218</cp:revision>
  <dcterms:created xsi:type="dcterms:W3CDTF">2016-12-12T18:55:39Z</dcterms:created>
  <dcterms:modified xsi:type="dcterms:W3CDTF">2017-01-31T17:23:31Z</dcterms:modified>
</cp:coreProperties>
</file>