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1" r:id="rId4"/>
    <p:sldId id="267" r:id="rId5"/>
    <p:sldId id="258" r:id="rId6"/>
    <p:sldId id="260" r:id="rId7"/>
    <p:sldId id="269" r:id="rId8"/>
    <p:sldId id="268" r:id="rId9"/>
    <p:sldId id="276" r:id="rId10"/>
    <p:sldId id="277" r:id="rId11"/>
    <p:sldId id="278" r:id="rId12"/>
    <p:sldId id="279" r:id="rId13"/>
    <p:sldId id="280" r:id="rId14"/>
    <p:sldId id="261" r:id="rId15"/>
    <p:sldId id="263" r:id="rId16"/>
    <p:sldId id="273" r:id="rId17"/>
    <p:sldId id="262" r:id="rId18"/>
    <p:sldId id="274" r:id="rId19"/>
    <p:sldId id="264" r:id="rId20"/>
    <p:sldId id="265" r:id="rId21"/>
    <p:sldId id="259" r:id="rId22"/>
    <p:sldId id="266" r:id="rId23"/>
    <p:sldId id="282" r:id="rId24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216" y="66"/>
      </p:cViewPr>
      <p:guideLst/>
    </p:cSldViewPr>
  </p:slideViewPr>
  <p:outlineViewPr>
    <p:cViewPr>
      <p:scale>
        <a:sx n="33" d="100"/>
        <a:sy n="33" d="100"/>
      </p:scale>
      <p:origin x="0" y="-67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Introducing Handbells and Handchimes in the Music Classroom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02/08/2015</a:t>
            </a:r>
          </a:p>
          <a:p>
            <a:r>
              <a:rPr lang="en-US" dirty="0" smtClean="0"/>
              <a:t>SCMEA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Marcia J. Brantley</a:t>
            </a:r>
          </a:p>
          <a:p>
            <a:r>
              <a:rPr lang="en-US" dirty="0" smtClean="0"/>
              <a:t>843-729-6275</a:t>
            </a:r>
          </a:p>
          <a:p>
            <a:r>
              <a:rPr lang="en-US" dirty="0" smtClean="0"/>
              <a:t>bellwoman@yahoo.com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  </a:t>
            </a:r>
          </a:p>
          <a:p>
            <a:r>
              <a:rPr lang="en-US" dirty="0" smtClean="0"/>
              <a:t>www.palmettobronze.com               </a:t>
            </a:r>
            <a:fld id="{03CFAA77-0BB2-4794-83AE-43E7DA7C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2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5A28-084B-443F-908B-472DC75272B3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D8F92-5819-4E2E-952B-8B017AB3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D8F92-5819-4E2E-952B-8B017AB31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D8F92-5819-4E2E-952B-8B017AB31C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9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6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65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3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1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4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6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1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7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9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8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4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6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2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ellwoman@yahoo.co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lmettobronz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80" y="939182"/>
            <a:ext cx="7030933" cy="5243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216" y="3265714"/>
            <a:ext cx="8480984" cy="1174573"/>
          </a:xfrm>
          <a:gradFill flip="none" rotWithShape="1">
            <a:gsLst>
              <a:gs pos="74000">
                <a:schemeClr val="accent4">
                  <a:lumMod val="60000"/>
                  <a:lumOff val="40000"/>
                </a:schemeClr>
              </a:gs>
              <a:gs pos="26549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75000"/>
                  <a:alpha val="73000"/>
                </a:schemeClr>
              </a:gs>
              <a:gs pos="91143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Introduction to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Handbells/Chimes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Marcia Brantley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Damping – Stopping the Sound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0580" y="1853248"/>
            <a:ext cx="3855756" cy="363582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After the follow-through, at the top of the “D” touch the rim and body of the bell to your pectoral muscle, the soft tissue between your shoulder and your collar bone.</a:t>
            </a:r>
          </a:p>
          <a:p>
            <a:r>
              <a:rPr lang="en-US" sz="2400" dirty="0"/>
              <a:t>You must roll chime to it’s side in order to damp.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5" y="1853248"/>
            <a:ext cx="2941718" cy="192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7712" y="2532801"/>
            <a:ext cx="29391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9" name="Striped Right Arrow 8"/>
          <p:cNvSpPr/>
          <p:nvPr/>
        </p:nvSpPr>
        <p:spPr>
          <a:xfrm rot="10629540">
            <a:off x="7891973" y="2428691"/>
            <a:ext cx="1273298" cy="5229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961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9313"/>
            <a:ext cx="9404723" cy="140053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Practice Damping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024" y="1887923"/>
            <a:ext cx="7191423" cy="3920994"/>
          </a:xfrm>
        </p:spPr>
        <p:txBody>
          <a:bodyPr>
            <a:normAutofit fontScale="92500" lnSpcReduction="10000"/>
          </a:bodyPr>
          <a:lstStyle/>
          <a:p>
            <a:pPr algn="ctr">
              <a:buFont typeface="Maestro Wide" panose="02000506050000020004" pitchFamily="2" charset="2"/>
              <a:buChar char=" "/>
            </a:pPr>
            <a:r>
              <a:rPr lang="en-US" sz="2475" dirty="0">
                <a:latin typeface="+mn-lt"/>
              </a:rPr>
              <a:t>Damp bells or chimes when there is a rest or when your note changes</a:t>
            </a:r>
          </a:p>
          <a:p>
            <a:pPr algn="ctr">
              <a:buFont typeface="Maestro Wide" panose="02000506050000020004" pitchFamily="2" charset="2"/>
              <a:buChar char=" "/>
            </a:pPr>
            <a:endParaRPr lang="en-US" sz="3000" dirty="0">
              <a:latin typeface="+mn-lt"/>
            </a:endParaRPr>
          </a:p>
          <a:p>
            <a:pPr marL="0" indent="0">
              <a:buNone/>
            </a:pPr>
            <a:r>
              <a:rPr lang="en-US" sz="3000" dirty="0">
                <a:latin typeface="Maestro Wide" panose="02000506050000020004" pitchFamily="2" charset="2"/>
              </a:rPr>
              <a:t>    q          </a:t>
            </a:r>
            <a:r>
              <a:rPr lang="en-US" sz="3000" dirty="0" smtClean="0">
                <a:latin typeface="Maestro Wide" panose="02000506050000020004" pitchFamily="2" charset="2"/>
              </a:rPr>
              <a:t>  </a:t>
            </a:r>
            <a:r>
              <a:rPr lang="en-US" sz="3000" dirty="0">
                <a:latin typeface="Maestro Wide" panose="02000506050000020004" pitchFamily="2" charset="2"/>
              </a:rPr>
              <a:t>dg            </a:t>
            </a:r>
            <a:r>
              <a:rPr lang="en-US" sz="3000" dirty="0" smtClean="0">
                <a:latin typeface="Maestro Wide" panose="02000506050000020004" pitchFamily="2" charset="2"/>
              </a:rPr>
              <a:t>    </a:t>
            </a:r>
            <a:r>
              <a:rPr lang="en-US" sz="3000" dirty="0">
                <a:latin typeface="Maestro Wide" panose="02000506050000020004" pitchFamily="2" charset="2"/>
              </a:rPr>
              <a:t>q               g       </a:t>
            </a:r>
            <a:r>
              <a:rPr lang="en-US" sz="3000" dirty="0" smtClean="0">
                <a:latin typeface="Maestro Wide" panose="02000506050000020004" pitchFamily="2" charset="2"/>
              </a:rPr>
              <a:t>       </a:t>
            </a:r>
            <a:r>
              <a:rPr lang="en-US" sz="3000" dirty="0">
                <a:latin typeface="Maestro Wide" panose="02000506050000020004" pitchFamily="2" charset="2"/>
              </a:rPr>
              <a:t>q               g           q               g           </a:t>
            </a:r>
            <a:r>
              <a:rPr lang="en-US" sz="3000" dirty="0" smtClean="0">
                <a:latin typeface="Maestro Wide" panose="02000506050000020004" pitchFamily="2" charset="2"/>
              </a:rPr>
              <a:t>  </a:t>
            </a:r>
            <a:r>
              <a:rPr lang="en-US" sz="3000" dirty="0">
                <a:latin typeface="Maestro Wide" panose="02000506050000020004" pitchFamily="2" charset="2"/>
              </a:rPr>
              <a:t>q                 g             </a:t>
            </a:r>
            <a:r>
              <a:rPr lang="en-US" sz="3000" dirty="0" smtClean="0">
                <a:latin typeface="Maestro Wide" panose="02000506050000020004" pitchFamily="2" charset="2"/>
              </a:rPr>
              <a:t>  q               </a:t>
            </a:r>
            <a:r>
              <a:rPr lang="en-US" sz="3000" dirty="0">
                <a:latin typeface="Maestro Wide" panose="02000506050000020004" pitchFamily="2" charset="2"/>
              </a:rPr>
              <a:t>g</a:t>
            </a:r>
            <a:r>
              <a:rPr lang="en-US" sz="3000" dirty="0" smtClean="0">
                <a:latin typeface="Maestro Wide" panose="02000506050000020004" pitchFamily="2" charset="2"/>
              </a:rPr>
              <a:t>             w</a:t>
            </a:r>
            <a:endParaRPr lang="en-US" sz="3000" dirty="0">
              <a:latin typeface="Maestro Wide" panose="02000506050000020004" pitchFamily="2" charset="2"/>
            </a:endParaRPr>
          </a:p>
          <a:p>
            <a:pPr marL="0" indent="0">
              <a:buNone/>
            </a:pPr>
            <a:r>
              <a:rPr lang="en-US" sz="1800" dirty="0">
                <a:latin typeface="AR CENA" panose="02000000000000000000" pitchFamily="2" charset="0"/>
              </a:rPr>
              <a:t>  ring   damp   ring    damp   ring  damp   ring    damp   ring   </a:t>
            </a:r>
            <a:r>
              <a:rPr lang="en-US" sz="1800" dirty="0" smtClean="0">
                <a:latin typeface="AR CENA" panose="02000000000000000000" pitchFamily="2" charset="0"/>
              </a:rPr>
              <a:t>damp    ring   damp    ring</a:t>
            </a:r>
            <a:endParaRPr lang="en-US" sz="18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>
              <a:buFont typeface="Maestro Wide" panose="02000506050000020004" pitchFamily="2" charset="2"/>
              <a:buChar char=" "/>
            </a:pPr>
            <a:r>
              <a:rPr lang="en-US" sz="3600" dirty="0">
                <a:latin typeface="Maestro Wide" panose="02000506050000020004" pitchFamily="2" charset="2"/>
              </a:rPr>
              <a:t>h             </a:t>
            </a:r>
            <a:r>
              <a:rPr lang="en-US" sz="3600" dirty="0" err="1">
                <a:latin typeface="Maestro Wide" panose="02000506050000020004" pitchFamily="2" charset="2"/>
              </a:rPr>
              <a:t>H</a:t>
            </a:r>
            <a:r>
              <a:rPr lang="en-US" sz="3600" dirty="0">
                <a:latin typeface="Maestro Wide" panose="02000506050000020004" pitchFamily="2" charset="2"/>
              </a:rPr>
              <a:t>              </a:t>
            </a:r>
            <a:r>
              <a:rPr lang="en-US" sz="3600" dirty="0" err="1">
                <a:latin typeface="Maestro Wide" panose="02000506050000020004" pitchFamily="2" charset="2"/>
              </a:rPr>
              <a:t>h</a:t>
            </a:r>
            <a:r>
              <a:rPr lang="en-US" sz="3600" dirty="0">
                <a:latin typeface="Maestro Wide" panose="02000506050000020004" pitchFamily="2" charset="2"/>
              </a:rPr>
              <a:t>              </a:t>
            </a:r>
            <a:r>
              <a:rPr lang="en-US" sz="3600" dirty="0" err="1">
                <a:latin typeface="Maestro Wide" panose="02000506050000020004" pitchFamily="2" charset="2"/>
              </a:rPr>
              <a:t>H</a:t>
            </a:r>
            <a:r>
              <a:rPr lang="en-US" sz="3600" dirty="0">
                <a:latin typeface="Maestro Wide" panose="02000506050000020004" pitchFamily="2" charset="2"/>
              </a:rPr>
              <a:t>            </a:t>
            </a:r>
            <a:r>
              <a:rPr lang="en-US" sz="3600" dirty="0" err="1">
                <a:latin typeface="Maestro Wide" panose="02000506050000020004" pitchFamily="2" charset="2"/>
              </a:rPr>
              <a:t>h</a:t>
            </a:r>
            <a:r>
              <a:rPr lang="en-US" sz="3600" dirty="0">
                <a:latin typeface="Maestro Wide" panose="02000506050000020004" pitchFamily="2" charset="2"/>
              </a:rPr>
              <a:t>              </a:t>
            </a:r>
            <a:r>
              <a:rPr lang="en-US" sz="3600" dirty="0" err="1">
                <a:latin typeface="Maestro Wide" panose="02000506050000020004" pitchFamily="2" charset="2"/>
              </a:rPr>
              <a:t>H</a:t>
            </a:r>
            <a:r>
              <a:rPr lang="en-US" sz="3600" dirty="0">
                <a:latin typeface="Maestro Wide" panose="02000506050000020004" pitchFamily="2" charset="2"/>
              </a:rPr>
              <a:t>             </a:t>
            </a:r>
            <a:r>
              <a:rPr lang="en-US" sz="3600" dirty="0" err="1">
                <a:latin typeface="Maestro Wide" panose="02000506050000020004" pitchFamily="2" charset="2"/>
              </a:rPr>
              <a:t>h</a:t>
            </a:r>
            <a:r>
              <a:rPr lang="en-US" sz="3600" dirty="0">
                <a:latin typeface="Maestro Wide" panose="02000506050000020004" pitchFamily="2" charset="2"/>
              </a:rPr>
              <a:t>              </a:t>
            </a:r>
            <a:r>
              <a:rPr lang="en-US" sz="3600" dirty="0" err="1">
                <a:latin typeface="Maestro Wide" panose="02000506050000020004" pitchFamily="2" charset="2"/>
              </a:rPr>
              <a:t>H</a:t>
            </a:r>
            <a:r>
              <a:rPr lang="en-US" sz="3600" dirty="0">
                <a:latin typeface="Maestro Wide" panose="02000506050000020004" pitchFamily="2" charset="2"/>
              </a:rPr>
              <a:t>          </a:t>
            </a:r>
            <a:r>
              <a:rPr lang="en-US" sz="3600" dirty="0" smtClean="0">
                <a:latin typeface="Maestro Wide" panose="02000506050000020004" pitchFamily="2" charset="2"/>
              </a:rPr>
              <a:t>     </a:t>
            </a:r>
            <a:r>
              <a:rPr lang="en-US" sz="3600" dirty="0">
                <a:latin typeface="Maestro Wide" panose="02000506050000020004" pitchFamily="2" charset="2"/>
              </a:rPr>
              <a:t>w</a:t>
            </a:r>
          </a:p>
          <a:p>
            <a:pPr>
              <a:buFont typeface="Maestro Wide" panose="02000506050000020004" pitchFamily="2" charset="2"/>
              <a:buChar char=" "/>
            </a:pPr>
            <a:r>
              <a:rPr lang="en-US" sz="1800" dirty="0">
                <a:latin typeface="AR CENA" panose="02000000000000000000" pitchFamily="2" charset="0"/>
              </a:rPr>
              <a:t>RH      LH         RH       LH        RH        LH        RH        LH        RH</a:t>
            </a: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7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Find the note names on your </a:t>
            </a:r>
            <a:b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bells or chimes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97" y="2216911"/>
            <a:ext cx="2314575" cy="3480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3273" y="3249686"/>
            <a:ext cx="1712139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Note Name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88495" y="3523703"/>
            <a:ext cx="994410" cy="580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85" y="2341674"/>
            <a:ext cx="2743200" cy="34564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881437" y="3523703"/>
            <a:ext cx="2525673" cy="1174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3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Now find your note names in the </a:t>
            </a:r>
            <a:br>
              <a:rPr lang="en-US" sz="33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3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chord chart below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4925" y="2566871"/>
            <a:ext cx="5028480" cy="304698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R="733901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733901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733901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733901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733901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78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Chord Songs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683" y="1848667"/>
            <a:ext cx="3325546" cy="215443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733901"/>
            <a:endParaRPr lang="en-US" sz="1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733901"/>
            <a:endParaRPr lang="en-US" sz="1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733901"/>
            <a:endParaRPr lang="en-US" sz="1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733901"/>
            <a:endParaRPr lang="en-US" sz="1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</a:t>
            </a:r>
            <a:endParaRPr lang="en-US" sz="1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1430" y="2017445"/>
            <a:ext cx="7605484" cy="3375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731520" algn="ctr">
              <a:lnSpc>
                <a:spcPts val="1639"/>
              </a:lnSpc>
            </a:pP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Row, Row, Row Your Boat</a:t>
            </a:r>
          </a:p>
          <a:p>
            <a:pPr marR="731520" algn="ctr">
              <a:lnSpc>
                <a:spcPts val="1639"/>
              </a:lnSpc>
            </a:pP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1 1 1 1 | 1 1 1 1 | 2 2 1 -</a:t>
            </a: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endParaRPr lang="en-US" sz="3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endParaRPr lang="en-US" sz="3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Mary Had a Little Lamb</a:t>
            </a:r>
          </a:p>
          <a:p>
            <a:pPr marR="731520" algn="ctr">
              <a:lnSpc>
                <a:spcPts val="1639"/>
              </a:lnSpc>
            </a:pP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|2 2 1 1 | 1 1 1 1 |2 2 1 1</a:t>
            </a: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endParaRPr lang="en-US" sz="3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endParaRPr lang="en-US" sz="3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Skip to My Lou</a:t>
            </a:r>
          </a:p>
          <a:p>
            <a:pPr marR="731520" algn="ctr">
              <a:lnSpc>
                <a:spcPts val="1639"/>
              </a:lnSpc>
            </a:pP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2 2 2 2 | 1 1 1 1 | 2 2 1 1 </a:t>
            </a:r>
            <a:r>
              <a:rPr lang="en-US" sz="3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9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57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4204" y="2939313"/>
            <a:ext cx="7971906" cy="31983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731520" algn="ctr">
              <a:lnSpc>
                <a:spcPts val="1639"/>
              </a:lnSpc>
            </a:pPr>
            <a:r>
              <a:rPr lang="en-US" sz="33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He’s Got the Whole World in His Hands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>
              <a:lnSpc>
                <a:spcPts val="1639"/>
              </a:lnSpc>
            </a:pPr>
            <a:r>
              <a:rPr lang="en-US" sz="15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                             </a:t>
            </a:r>
            <a:r>
              <a:rPr lang="en-US" sz="12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Intro			       Song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>
              <a:lnSpc>
                <a:spcPct val="150000"/>
              </a:lnSpc>
            </a:pPr>
            <a:r>
              <a:rPr lang="en-US" sz="33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33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2 | 1 1 1 1 | 1 1 1 1 | 1 1 1 1 |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>
              <a:lnSpc>
                <a:spcPct val="150000"/>
              </a:lnSpc>
            </a:pPr>
            <a:r>
              <a:rPr lang="en-US" sz="33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2 2 2 | 2 2 2 2 | 1 1 1 1 | 1 1 1 1 |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>
              <a:lnSpc>
                <a:spcPct val="150000"/>
              </a:lnSpc>
            </a:pPr>
            <a:r>
              <a:rPr lang="en-US" sz="33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2 2 2 |1 1 1 1  | 1 - - - </a:t>
            </a:r>
            <a:r>
              <a:rPr lang="en-US" sz="33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endParaRPr lang="en-US" sz="21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1520" algn="ctr">
              <a:lnSpc>
                <a:spcPts val="1639"/>
              </a:lnSpc>
            </a:pPr>
            <a:endParaRPr lang="en-US" sz="21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635" y="361601"/>
            <a:ext cx="3660336" cy="233910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733901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733901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733901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733901"/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9278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287" y="-3974800"/>
            <a:ext cx="8155955" cy="89099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6242" y="4375999"/>
            <a:ext cx="3161358" cy="196977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733901"/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</a:t>
            </a:r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513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628" y="308415"/>
            <a:ext cx="7053542" cy="10503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More Chord Songs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2353" y="1600857"/>
            <a:ext cx="8242070" cy="53783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733901" algn="ctr"/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Jingle Bells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sz="33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1 1 1 1 | 3 3 1 1 | 4 4 2 2 |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endParaRPr lang="en-US" sz="30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1 1 1 1 | 3 3 1 1 | 2 2 1 - </a:t>
            </a:r>
            <a:r>
              <a:rPr lang="en-US" sz="30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endParaRPr lang="en-US" sz="30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This Old Man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sz="30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h</a:t>
            </a:r>
            <a:r>
              <a:rPr lang="en-US" sz="27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– 1 - | 1 – 1 - | 3 – 3 - | 2 – 2 - | 1 – 1 - | 1 – 1 – | 2 – 2 - | 1 2 1 - </a:t>
            </a:r>
            <a:r>
              <a:rPr lang="en-US" sz="27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sz="2700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2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endParaRPr lang="en-US" sz="15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sz="1350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53" y="2128740"/>
            <a:ext cx="2808800" cy="177741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</a:t>
            </a:r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4213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725" y="412595"/>
            <a:ext cx="8227982" cy="565366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2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1036" y="2473241"/>
            <a:ext cx="8956964" cy="27699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733901" algn="ctr"/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America the Beautiful</a:t>
            </a:r>
            <a:endParaRPr lang="en-US" sz="27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>
              <a:lnSpc>
                <a:spcPct val="150000"/>
              </a:lnSpc>
            </a:pPr>
            <a:r>
              <a:rPr lang="en-US" sz="36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h</a:t>
            </a: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– 1 - | 5 – 5 - | 2 – 2 - | 1 – 1 - | 1 – 1 - | 5 – 5 - |</a:t>
            </a:r>
            <a:endParaRPr lang="en-US" sz="27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>
              <a:lnSpc>
                <a:spcPct val="150000"/>
              </a:lnSpc>
            </a:pP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– 4 - | 2 – 2 - | 1 – 1 - | 2 – 2 - | 2 – 2 - | 1 – 1 - |</a:t>
            </a:r>
            <a:endParaRPr lang="en-US" sz="27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 algn="ctr">
              <a:lnSpc>
                <a:spcPct val="150000"/>
              </a:lnSpc>
            </a:pP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– 3 - | 1 – 1 - | 3 – 2 - | 1 - - - </a:t>
            </a:r>
            <a:r>
              <a:rPr lang="en-US" sz="30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7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012" y="481223"/>
            <a:ext cx="2896589" cy="177741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733901"/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733901"/>
            <a:r>
              <a:rPr lang="en-US" sz="135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 </a:t>
            </a:r>
            <a:endParaRPr lang="en-US" sz="105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1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Parts of a Handbell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49" y="1848696"/>
            <a:ext cx="1957062" cy="195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74" y="2128302"/>
            <a:ext cx="2743200" cy="3456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2780" y="2128303"/>
            <a:ext cx="31156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 Body – Casting</a:t>
            </a:r>
          </a:p>
          <a:p>
            <a:endParaRPr lang="en-US" dirty="0"/>
          </a:p>
          <a:p>
            <a:r>
              <a:rPr lang="en-US" dirty="0"/>
              <a:t>Hand Guard</a:t>
            </a:r>
          </a:p>
          <a:p>
            <a:endParaRPr lang="en-US" dirty="0"/>
          </a:p>
          <a:p>
            <a:r>
              <a:rPr lang="en-US" dirty="0"/>
              <a:t>Handle</a:t>
            </a:r>
          </a:p>
          <a:p>
            <a:endParaRPr lang="en-US" dirty="0"/>
          </a:p>
          <a:p>
            <a:r>
              <a:rPr lang="en-US" dirty="0"/>
              <a:t>Clapper  Head</a:t>
            </a:r>
          </a:p>
          <a:p>
            <a:endParaRPr lang="en-US" dirty="0"/>
          </a:p>
          <a:p>
            <a:r>
              <a:rPr lang="en-US" dirty="0"/>
              <a:t>Clapper Mechanism</a:t>
            </a:r>
          </a:p>
          <a:p>
            <a:endParaRPr lang="en-US" dirty="0"/>
          </a:p>
          <a:p>
            <a:r>
              <a:rPr lang="en-US" dirty="0"/>
              <a:t>Note name and octave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45624" y="2325443"/>
            <a:ext cx="2148878" cy="611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51302" y="2847036"/>
            <a:ext cx="2569335" cy="782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1413" y="3407269"/>
            <a:ext cx="2883257" cy="8569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737339" y="2408214"/>
            <a:ext cx="1465440" cy="1568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85" y="4210669"/>
            <a:ext cx="1807369" cy="142160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2968280" y="4496002"/>
            <a:ext cx="1234499" cy="425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631832" y="4010436"/>
            <a:ext cx="1570946" cy="922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949743" y="4581559"/>
            <a:ext cx="1214927" cy="4748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82" y="246764"/>
            <a:ext cx="6922057" cy="62637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Your bells/chimes on the Grand Staff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23217"/>
              </p:ext>
            </p:extLst>
          </p:nvPr>
        </p:nvGraphicFramePr>
        <p:xfrm>
          <a:off x="855024" y="3184173"/>
          <a:ext cx="9915896" cy="10444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Acrobat Document" r:id="rId3" imgW="5829298" imgH="7543706" progId="Acrobat.Document.11">
                  <p:embed/>
                </p:oleObj>
              </mc:Choice>
              <mc:Fallback>
                <p:oleObj name="Acrobat Document" r:id="rId3" imgW="5829298" imgH="754370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5024" y="3184173"/>
                        <a:ext cx="9915896" cy="10444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7538" y="1823166"/>
            <a:ext cx="8597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at your bell/chime and find the Letter name and the Octave number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your letter and number on the Grand Staff</a:t>
            </a:r>
          </a:p>
        </p:txBody>
      </p:sp>
    </p:spTree>
    <p:extLst>
      <p:ext uri="{BB962C8B-B14F-4D97-AF65-F5344CB8AC3E}">
        <p14:creationId xmlns:p14="http://schemas.microsoft.com/office/powerpoint/2010/main" val="17594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04" y="488344"/>
            <a:ext cx="9404723" cy="140053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Chord Songs on</a:t>
            </a:r>
            <a:b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Grand Staff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25" y="163557"/>
            <a:ext cx="5498276" cy="65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58" y="426026"/>
            <a:ext cx="3574473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My Country </a:t>
            </a:r>
            <a:endParaRPr lang="en-US" sz="3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Tis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of Thee</a:t>
            </a:r>
            <a:endParaRPr lang="en-US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15" y="0"/>
            <a:ext cx="74870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53567" y="159862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73761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83" y="452717"/>
            <a:ext cx="5925457" cy="5925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600975" cy="19920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/>
              <a:t>Have a great time incorporating bells or chimes into your classroom!! </a:t>
            </a:r>
            <a:br>
              <a:rPr lang="en-US" b="1" dirty="0" smtClean="0"/>
            </a:br>
            <a:r>
              <a:rPr lang="en-US" sz="3600" dirty="0" smtClean="0"/>
              <a:t>Get in touch if you have questions.</a:t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854" y="3315660"/>
            <a:ext cx="8946541" cy="4195481"/>
          </a:xfrm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 smtClean="0"/>
              <a:t>Marcia J. Brantley, Director of Palmetto Bronze</a:t>
            </a:r>
          </a:p>
          <a:p>
            <a:r>
              <a:rPr lang="en-US" sz="2800" dirty="0" smtClean="0"/>
              <a:t>Summerville, SC</a:t>
            </a:r>
          </a:p>
          <a:p>
            <a:r>
              <a:rPr lang="en-US" sz="2800" dirty="0" smtClean="0">
                <a:hlinkClick r:id="rId3"/>
              </a:rPr>
              <a:t>bellwoman@yahoo.com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www.palmettobronze.com</a:t>
            </a:r>
            <a:endParaRPr lang="en-US" sz="2800" dirty="0" smtClean="0"/>
          </a:p>
          <a:p>
            <a:r>
              <a:rPr lang="en-US" sz="2800" dirty="0" smtClean="0"/>
              <a:t>843-729-6275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69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54" y="614493"/>
            <a:ext cx="7053542" cy="10503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Parts of a Handchime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72" y="1371210"/>
            <a:ext cx="2851109" cy="4287382"/>
          </a:xfrm>
        </p:spPr>
      </p:pic>
      <p:sp>
        <p:nvSpPr>
          <p:cNvPr id="5" name="TextBox 4"/>
          <p:cNvSpPr txBox="1"/>
          <p:nvPr/>
        </p:nvSpPr>
        <p:spPr>
          <a:xfrm>
            <a:off x="3094039" y="2063885"/>
            <a:ext cx="280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Clapper  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802" y="5068866"/>
            <a:ext cx="16583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Hand grip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2600" y="4306690"/>
            <a:ext cx="3664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Clapper assembly, not for thumb!!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4263" y="2690416"/>
            <a:ext cx="2334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Clapper</a:t>
            </a:r>
            <a:r>
              <a:rPr lang="en-US" sz="1350" dirty="0"/>
              <a:t> </a:t>
            </a:r>
            <a:r>
              <a:rPr lang="en-US" sz="2100" dirty="0"/>
              <a:t>shaft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828186" y="3259626"/>
            <a:ext cx="2023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Chime body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64728" y="2108686"/>
            <a:ext cx="2281844" cy="138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64729" y="2759300"/>
            <a:ext cx="2593571" cy="122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06160" y="2832212"/>
            <a:ext cx="3763124" cy="6299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57410" y="4600625"/>
            <a:ext cx="1583575" cy="48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65709" y="5265075"/>
            <a:ext cx="2992591" cy="193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22516" y="3759315"/>
            <a:ext cx="3488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Note name and octave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97046" y="3700271"/>
            <a:ext cx="1929915" cy="222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1298" y="2737721"/>
            <a:ext cx="3077029" cy="3496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27" y="558161"/>
            <a:ext cx="7053542" cy="759919"/>
          </a:xfrm>
        </p:spPr>
        <p:txBody>
          <a:bodyPr/>
          <a:lstStyle/>
          <a:p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Check Mark 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371" y="1770744"/>
            <a:ext cx="7855858" cy="435428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Stand with your feet shoulder width apart and one foot slightly in front of the </a:t>
            </a:r>
            <a:r>
              <a:rPr lang="en-US" sz="3600" dirty="0" smtClean="0"/>
              <a:t>other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14925" dirty="0">
                <a:sym typeface="Wingdings" panose="05000000000000000000" pitchFamily="2" charset="2"/>
              </a:rPr>
              <a:t>     </a:t>
            </a:r>
            <a:r>
              <a:rPr lang="en-US" sz="14925" dirty="0" smtClean="0">
                <a:sym typeface="Wingdings" panose="05000000000000000000" pitchFamily="2" charset="2"/>
              </a:rPr>
              <a:t>  </a:t>
            </a:r>
            <a:r>
              <a:rPr lang="en-US" sz="25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14925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Holding a Handbell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971" y="1465943"/>
            <a:ext cx="8592458" cy="4949371"/>
          </a:xfrm>
        </p:spPr>
        <p:txBody>
          <a:bodyPr>
            <a:normAutofit/>
          </a:bodyPr>
          <a:lstStyle/>
          <a:p>
            <a:r>
              <a:rPr lang="en-US" dirty="0" smtClean="0"/>
              <a:t>Shake hands with your neighbor</a:t>
            </a:r>
          </a:p>
          <a:p>
            <a:r>
              <a:rPr lang="en-US" dirty="0" smtClean="0"/>
              <a:t>Look at how your hand is gripping your neighbor’s hand</a:t>
            </a:r>
          </a:p>
          <a:p>
            <a:endParaRPr lang="en-US" dirty="0" smtClean="0"/>
          </a:p>
          <a:p>
            <a:r>
              <a:rPr lang="en-US" dirty="0" smtClean="0"/>
              <a:t>Pick up a bell or chime with your left hand and place the bell in your right hand with the bell picture facing your hand.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Lift the bel/chime up parallel to your shoulder! The bell should balance on your open hand.</a:t>
            </a:r>
          </a:p>
          <a:p>
            <a:endParaRPr lang="en-US" dirty="0"/>
          </a:p>
          <a:p>
            <a:r>
              <a:rPr lang="en-US" dirty="0" smtClean="0"/>
              <a:t>Gently close your index finger and thumb around the handle/chime – no tight grip – just enough pressure to hold on to bell/chime!!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19" y="162333"/>
            <a:ext cx="3381829" cy="33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Ring that Bell or Chime!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027" y="1783110"/>
            <a:ext cx="5508313" cy="408066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Preparation</a:t>
            </a:r>
          </a:p>
          <a:p>
            <a:pPr marL="0" indent="0">
              <a:buNone/>
            </a:pPr>
            <a:r>
              <a:rPr lang="en-US" sz="2100" dirty="0"/>
              <a:t>Imagine a letter “D” in front of you with the straight part of the letter next to your body. Raise and lower your bell/chime down the straight part of the D and see how it moves. Just above eye level and until your hand is parallel to the floor. Don’t ring. What happens to the bell/chime?</a:t>
            </a:r>
            <a:endParaRPr lang="en-US" sz="2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8380" y="1309074"/>
            <a:ext cx="24492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6" name="Down Arrow 5"/>
          <p:cNvSpPr/>
          <p:nvPr/>
        </p:nvSpPr>
        <p:spPr>
          <a:xfrm>
            <a:off x="7097487" y="1871463"/>
            <a:ext cx="500747" cy="2752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Up Arrow 6"/>
          <p:cNvSpPr/>
          <p:nvPr/>
        </p:nvSpPr>
        <p:spPr>
          <a:xfrm>
            <a:off x="7609118" y="2296886"/>
            <a:ext cx="504368" cy="27105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7530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01" y="642765"/>
            <a:ext cx="7053542" cy="1050398"/>
          </a:xfrm>
        </p:spPr>
        <p:txBody>
          <a:bodyPr/>
          <a:lstStyle/>
          <a:p>
            <a:r>
              <a:rPr lang="en-US" sz="6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080" y="1972878"/>
            <a:ext cx="5517529" cy="3809333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As you slowly lower the bell/chime to parallel, gently close your other three fingers around the  handle to ring the bell/chime.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762876" y="1293052"/>
            <a:ext cx="24492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5" name="Down Arrow 4"/>
          <p:cNvSpPr/>
          <p:nvPr/>
        </p:nvSpPr>
        <p:spPr>
          <a:xfrm>
            <a:off x="7442822" y="1693163"/>
            <a:ext cx="640108" cy="3393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6211252" y="3724487"/>
            <a:ext cx="2463140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Close fingers</a:t>
            </a:r>
          </a:p>
        </p:txBody>
      </p:sp>
    </p:spTree>
    <p:extLst>
      <p:ext uri="{BB962C8B-B14F-4D97-AF65-F5344CB8AC3E}">
        <p14:creationId xmlns:p14="http://schemas.microsoft.com/office/powerpoint/2010/main" val="2964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25 L 1.2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48" y="563495"/>
            <a:ext cx="7053542" cy="1050398"/>
          </a:xfrm>
        </p:spPr>
        <p:txBody>
          <a:bodyPr/>
          <a:lstStyle/>
          <a:p>
            <a:r>
              <a:rPr lang="en-US" sz="5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200" y="2123808"/>
            <a:ext cx="5118094" cy="3386343"/>
          </a:xfrm>
        </p:spPr>
        <p:txBody>
          <a:bodyPr>
            <a:normAutofit/>
          </a:bodyPr>
          <a:lstStyle/>
          <a:p>
            <a:r>
              <a:rPr lang="en-US" sz="3200" dirty="0"/>
              <a:t>After the bell/chime rings, open the three fingers and follow the curved part of the D back to the top of the straight part of the D.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28116" y="2000250"/>
            <a:ext cx="25037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8" name="Curved Up Arrow 7"/>
          <p:cNvSpPr/>
          <p:nvPr/>
        </p:nvSpPr>
        <p:spPr>
          <a:xfrm rot="15934398">
            <a:off x="7179986" y="2679592"/>
            <a:ext cx="3974690" cy="2121272"/>
          </a:xfrm>
          <a:prstGeom prst="curvedUpArrow">
            <a:avLst>
              <a:gd name="adj1" fmla="val 25000"/>
              <a:gd name="adj2" fmla="val 49801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Where does the sound come from!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653" y="1535977"/>
            <a:ext cx="9911648" cy="474606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What makes the bell or chime make a sound?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What part of the bell or chime does the sound come from?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Exercise 1:</a:t>
            </a:r>
          </a:p>
          <a:p>
            <a:pPr marL="0" indent="0">
              <a:buNone/>
            </a:pPr>
            <a:r>
              <a:rPr lang="en-US" sz="2400" dirty="0"/>
              <a:t>	Ring the bell and listen to the end of the bell where the clapper is</a:t>
            </a:r>
          </a:p>
          <a:p>
            <a:pPr marL="0" indent="0">
              <a:buNone/>
            </a:pPr>
            <a:r>
              <a:rPr lang="en-US" sz="2400" dirty="0"/>
              <a:t>	Turn the bell upright and listen to the body of the bell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400" dirty="0"/>
              <a:t>	Do the same with the chime. </a:t>
            </a:r>
          </a:p>
          <a:p>
            <a:pPr marL="0" indent="0">
              <a:buNone/>
            </a:pPr>
            <a:endParaRPr lang="en-US" sz="2400" dirty="0"/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400" dirty="0"/>
              <a:t>Where does the majority of the sound come from?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13164</TotalTime>
  <Words>913</Words>
  <Application>Microsoft Office PowerPoint</Application>
  <PresentationFormat>Widescreen</PresentationFormat>
  <Paragraphs>182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Angsana New</vt:lpstr>
      <vt:lpstr>AR CENA</vt:lpstr>
      <vt:lpstr>Arial</vt:lpstr>
      <vt:lpstr>Calibri</vt:lpstr>
      <vt:lpstr>Century Gothic</vt:lpstr>
      <vt:lpstr>Kristen ITC</vt:lpstr>
      <vt:lpstr>Maestro Wide</vt:lpstr>
      <vt:lpstr>MusiSync</vt:lpstr>
      <vt:lpstr>Times New Roman</vt:lpstr>
      <vt:lpstr>Wingdings</vt:lpstr>
      <vt:lpstr>Wingdings 3</vt:lpstr>
      <vt:lpstr>Ion</vt:lpstr>
      <vt:lpstr>Acrobat Document</vt:lpstr>
      <vt:lpstr>Introduction to Handbells/Chimes</vt:lpstr>
      <vt:lpstr>Parts of a Handbell</vt:lpstr>
      <vt:lpstr>Parts of a Handchime</vt:lpstr>
      <vt:lpstr>Check Mark Stance</vt:lpstr>
      <vt:lpstr>Holding a Handbell Properly</vt:lpstr>
      <vt:lpstr>Ring that Bell or Chime!</vt:lpstr>
      <vt:lpstr>Strike</vt:lpstr>
      <vt:lpstr>Follow-Through</vt:lpstr>
      <vt:lpstr>Where does the sound come from!</vt:lpstr>
      <vt:lpstr>Damping – Stopping the Sound</vt:lpstr>
      <vt:lpstr>Practice Damping</vt:lpstr>
      <vt:lpstr>Find the note names on your  bells or chimes</vt:lpstr>
      <vt:lpstr>Now find your note names in the  chord chart below</vt:lpstr>
      <vt:lpstr>Chord Songs</vt:lpstr>
      <vt:lpstr>PowerPoint Presentation</vt:lpstr>
      <vt:lpstr>PowerPoint Presentation</vt:lpstr>
      <vt:lpstr>More Chord Songs</vt:lpstr>
      <vt:lpstr>PowerPoint Presentation</vt:lpstr>
      <vt:lpstr>PowerPoint Presentation</vt:lpstr>
      <vt:lpstr>Your bells/chimes on the Grand Staff</vt:lpstr>
      <vt:lpstr>Chord Songs on the Grand Staff</vt:lpstr>
      <vt:lpstr>PowerPoint Presentation</vt:lpstr>
      <vt:lpstr>Have a great time incorporating bells or chimes into your classroom!!  Get in touch if you have questions.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Handbells at OES</dc:title>
  <dc:creator>Marcia Brantley</dc:creator>
  <cp:lastModifiedBy>Marcia Brantley</cp:lastModifiedBy>
  <cp:revision>106</cp:revision>
  <cp:lastPrinted>2015-02-04T12:20:42Z</cp:lastPrinted>
  <dcterms:created xsi:type="dcterms:W3CDTF">2014-05-13T22:54:20Z</dcterms:created>
  <dcterms:modified xsi:type="dcterms:W3CDTF">2015-02-07T22:06:05Z</dcterms:modified>
</cp:coreProperties>
</file>